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90" r:id="rId2"/>
    <p:sldId id="267" r:id="rId3"/>
    <p:sldId id="293" r:id="rId4"/>
    <p:sldId id="294" r:id="rId5"/>
    <p:sldId id="295" r:id="rId6"/>
    <p:sldId id="266" r:id="rId7"/>
    <p:sldId id="268" r:id="rId8"/>
    <p:sldId id="269" r:id="rId9"/>
    <p:sldId id="270" r:id="rId10"/>
    <p:sldId id="271" r:id="rId11"/>
    <p:sldId id="281" r:id="rId12"/>
    <p:sldId id="29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78" r:id="rId21"/>
    <p:sldId id="292" r:id="rId22"/>
    <p:sldId id="282" r:id="rId23"/>
    <p:sldId id="283" r:id="rId24"/>
    <p:sldId id="286" r:id="rId25"/>
    <p:sldId id="296" r:id="rId26"/>
    <p:sldId id="299" r:id="rId27"/>
    <p:sldId id="289" r:id="rId28"/>
    <p:sldId id="297" r:id="rId29"/>
    <p:sldId id="284" r:id="rId30"/>
    <p:sldId id="298" r:id="rId31"/>
    <p:sldId id="288" r:id="rId32"/>
    <p:sldId id="300" r:id="rId33"/>
    <p:sldId id="265" r:id="rId34"/>
  </p:sldIdLst>
  <p:sldSz cx="12188825" cy="6858000"/>
  <p:notesSz cx="6797675" cy="9926638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35D"/>
    <a:srgbClr val="33CCFF"/>
    <a:srgbClr val="009900"/>
    <a:srgbClr val="CCFFFF"/>
    <a:srgbClr val="FFCC00"/>
    <a:srgbClr val="D09E00"/>
    <a:srgbClr val="A2311E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434" autoAdjust="0"/>
  </p:normalViewPr>
  <p:slideViewPr>
    <p:cSldViewPr>
      <p:cViewPr>
        <p:scale>
          <a:sx n="49" d="100"/>
          <a:sy n="49" d="100"/>
        </p:scale>
        <p:origin x="-1530" y="-540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739968414198703E-2"/>
          <c:y val="4.4552506600893889E-2"/>
          <c:w val="0.9554964181195057"/>
          <c:h val="0.79034926511242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em AUDIÊNCIA PÚBLICA BARREIRAS.pptx]Plan1'!$E$20</c:f>
              <c:strCache>
                <c:ptCount val="1"/>
                <c:pt idx="0">
                  <c:v>ORÇADA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'[Planilha em AUDIÊNCIA PÚBLICA BARREIRAS.pptx]Plan1'!$D$21,'[Planilha em AUDIÊNCIA PÚBLICA BARREIRAS.pptx]Plan1'!$D$22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  <c:extLst xmlns:c16r2="http://schemas.microsoft.com/office/drawing/2015/06/chart"/>
            </c:numRef>
          </c:cat>
          <c:val>
            <c:numRef>
              <c:f>'[Planilha em AUDIÊNCIA PÚBLICA BARREIRAS.pptx]Plan1'!$E$21:$E$23</c:f>
              <c:numCache>
                <c:formatCode>_(* #,##0.00_);_(* \(#,##0.00\);_(* "-"??_);_(@_)</c:formatCode>
                <c:ptCount val="2"/>
                <c:pt idx="0">
                  <c:v>588984390</c:v>
                </c:pt>
                <c:pt idx="1">
                  <c:v>517350000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A4-4EC1-9F59-937A2100D01A}"/>
            </c:ext>
          </c:extLst>
        </c:ser>
        <c:ser>
          <c:idx val="1"/>
          <c:order val="1"/>
          <c:tx>
            <c:strRef>
              <c:f>'[Planilha em AUDIÊNCIA PÚBLICA BARREIRAS.pptx]Plan1'!$F$20</c:f>
              <c:strCache>
                <c:ptCount val="1"/>
                <c:pt idx="0">
                  <c:v>ARRECADA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504.329.840,16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2A4-4EC1-9F59-937A2100D01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404.152.977,76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2A4-4EC1-9F59-937A2100D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'[Planilha em AUDIÊNCIA PÚBLICA BARREIRAS.pptx]Plan1'!$D$21,'[Planilha em AUDIÊNCIA PÚBLICA BARREIRAS.pptx]Plan1'!$D$22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  <c:extLst xmlns:c16r2="http://schemas.microsoft.com/office/drawing/2015/06/chart"/>
            </c:numRef>
          </c:cat>
          <c:val>
            <c:numRef>
              <c:f>'[Planilha em AUDIÊNCIA PÚBLICA BARREIRAS.pptx]Plan1'!$F$21:$F$23</c:f>
              <c:numCache>
                <c:formatCode>_(* #,##0.00_);_(* \(#,##0.00\);_(* "-"??_);_(@_)</c:formatCode>
                <c:ptCount val="2"/>
                <c:pt idx="0">
                  <c:v>290692844.26999998</c:v>
                </c:pt>
                <c:pt idx="1">
                  <c:v>264492794.79999995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2A4-4EC1-9F59-937A2100D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34377088"/>
        <c:axId val="34391168"/>
      </c:barChart>
      <c:catAx>
        <c:axId val="343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391168"/>
        <c:crosses val="autoZero"/>
        <c:auto val="1"/>
        <c:lblAlgn val="ctr"/>
        <c:lblOffset val="100"/>
        <c:noMultiLvlLbl val="0"/>
      </c:catAx>
      <c:valAx>
        <c:axId val="3439116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3437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408139227220374"/>
          <c:y val="0.89929720070363606"/>
          <c:w val="0.32951647550856922"/>
          <c:h val="8.8894952935969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i="0" baseline="0">
                <a:effectLst/>
              </a:rPr>
              <a:t>DEMONSTRAÇÃO GRÁFICA DA DESPESA ORÇAMENTÁRIA</a:t>
            </a:r>
            <a:endParaRPr lang="pt-BR" sz="2400">
              <a:effectLst/>
            </a:endParaRPr>
          </a:p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i="0" baseline="0">
                <a:effectLst/>
              </a:rPr>
              <a:t>2019 X 2018</a:t>
            </a:r>
            <a:endParaRPr lang="pt-BR" sz="2400">
              <a:effectLst/>
            </a:endParaRPr>
          </a:p>
        </c:rich>
      </c:tx>
      <c:layout>
        <c:manualLayout>
          <c:xMode val="edge"/>
          <c:yMode val="edge"/>
          <c:x val="0.19837288610444251"/>
          <c:y val="1.175795282005703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174604056339418"/>
          <c:w val="1"/>
          <c:h val="0.713406535076349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'[Planilha em AUDIÊNCIA PÚBLICA BARREIRAS.pptx]Plan1'!$E$18</c:f>
              <c:strCache>
                <c:ptCount val="1"/>
                <c:pt idx="0">
                  <c:v>ORÇADA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1305723865439453E-3"/>
                  <c:y val="4.8100716082051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AFD-4D18-8A1D-7B3FA4A4652D}"/>
                </c:ext>
              </c:extLst>
            </c:dLbl>
            <c:dLbl>
              <c:idx val="1"/>
              <c:layout>
                <c:manualLayout>
                  <c:x val="1.1305723865438623E-3"/>
                  <c:y val="4.2088126571795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AFD-4D18-8A1D-7B3FA4A465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'[Planilha em AUDIÊNCIA PÚBLICA BARREIRAS.pptx]Plan1'!$D$19:$D$20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'[Planilha em AUDIÊNCIA PÚBLICA BARREIRAS.pptx]Plan1'!$E$19:$E$20</c:f>
              <c:numCache>
                <c:formatCode>#,##0.00</c:formatCode>
                <c:ptCount val="2"/>
                <c:pt idx="0">
                  <c:v>588984390</c:v>
                </c:pt>
                <c:pt idx="1">
                  <c:v>517350000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FD-4D18-8A1D-7B3FA4A4652D}"/>
            </c:ext>
          </c:extLst>
        </c:ser>
        <c:ser>
          <c:idx val="1"/>
          <c:order val="1"/>
          <c:tx>
            <c:strRef>
              <c:f>'[Planilha em AUDIÊNCIA PÚBLICA BARREIRAS.pptx]Plan1'!$F$18</c:f>
              <c:strCache>
                <c:ptCount val="1"/>
                <c:pt idx="0">
                  <c:v>LIQUIDADA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0531956076654008E-4"/>
                  <c:y val="5.010492661309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555.621.928,13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AFD-4D18-8A1D-7B3FA4A4652D}"/>
                </c:ext>
              </c:extLst>
            </c:dLbl>
            <c:dLbl>
              <c:idx val="1"/>
              <c:layout>
                <c:manualLayout>
                  <c:x val="1.7553260127756683E-4"/>
                  <c:y val="5.21091792269993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468.194.081,67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AFD-4D18-8A1D-7B3FA4A465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'[Planilha em AUDIÊNCIA PÚBLICA BARREIRAS.pptx]Plan1'!$D$19:$D$20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'[Planilha em AUDIÊNCIA PÚBLICA BARREIRAS.pptx]Plan1'!$F$19:$F$20</c:f>
              <c:numCache>
                <c:formatCode>#,##0.00</c:formatCode>
                <c:ptCount val="2"/>
                <c:pt idx="0">
                  <c:v>319311961.29000002</c:v>
                </c:pt>
                <c:pt idx="1">
                  <c:v>295136794.18000001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AFD-4D18-8A1D-7B3FA4A465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812288"/>
        <c:axId val="34813824"/>
        <c:axId val="0"/>
      </c:bar3DChart>
      <c:catAx>
        <c:axId val="3481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813824"/>
        <c:crosses val="autoZero"/>
        <c:auto val="1"/>
        <c:lblAlgn val="ctr"/>
        <c:lblOffset val="100"/>
        <c:noMultiLvlLbl val="0"/>
      </c:catAx>
      <c:valAx>
        <c:axId val="3481382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3481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79535464720445"/>
          <c:y val="0.90946886583308928"/>
          <c:w val="0.28040287190312185"/>
          <c:h val="6.0468186615628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'1º RGF'!$A$30</c:f>
              <c:strCache>
                <c:ptCount val="1"/>
                <c:pt idx="0">
                  <c:v>DESPESA COM PESSOAL (Últimos 12 meses)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3.9194057803101246E-3"/>
                  <c:y val="8.73188779117457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48,07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CBE-4A8B-8655-EFD17320F3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'1º RGF'!$B$30</c:f>
              <c:numCache>
                <c:formatCode>#,##0.00</c:formatCode>
                <c:ptCount val="1"/>
                <c:pt idx="0">
                  <c:v>39.52123443881807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BE-4A8B-8655-EFD17320F3B3}"/>
            </c:ext>
          </c:extLst>
        </c:ser>
        <c:ser>
          <c:idx val="1"/>
          <c:order val="1"/>
          <c:tx>
            <c:strRef>
              <c:f>'1º RGF'!$A$31</c:f>
              <c:strCache>
                <c:ptCount val="1"/>
                <c:pt idx="0">
                  <c:v>LIMITE MÁXIMO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597028901550623E-3"/>
                  <c:y val="0.11703142486989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CBE-4A8B-8655-EFD17320F3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'1º RGF'!$B$31</c:f>
              <c:numCache>
                <c:formatCode>#,##0.00</c:formatCode>
                <c:ptCount val="1"/>
                <c:pt idx="0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CBE-4A8B-8655-EFD17320F3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0"/>
        <c:shape val="box"/>
        <c:axId val="75724672"/>
        <c:axId val="75726208"/>
        <c:axId val="0"/>
      </c:bar3DChart>
      <c:catAx>
        <c:axId val="75724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726208"/>
        <c:crosses val="autoZero"/>
        <c:auto val="1"/>
        <c:lblAlgn val="ctr"/>
        <c:lblOffset val="100"/>
        <c:noMultiLvlLbl val="0"/>
      </c:catAx>
      <c:valAx>
        <c:axId val="7572620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7572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7.5338504055105004E-2"/>
          <c:y val="0.93463157969672894"/>
          <c:w val="0.85242247389178982"/>
          <c:h val="6.3921805732403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F629361-4732-42AA-9638-0B9BAFAC577F}" type="datetime1">
              <a:rPr lang="pt-BR" smtClean="0"/>
              <a:t>27/05/2020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17AA5-214B-43D2-8604-A8576C77A41D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noProof="0" smtClean="0"/>
              <a:t>8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2110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noProof="0" smtClean="0"/>
              <a:t>10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41646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noProof="0" smtClean="0"/>
              <a:t>18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85842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66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hdphoto" Target="../media/hdphoto2.wdp"/><Relationship Id="rId7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594" y="1346947"/>
            <a:ext cx="1022033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594" y="4299697"/>
            <a:ext cx="1022033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594" y="1484779"/>
            <a:ext cx="10220330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6702" y="4068923"/>
            <a:ext cx="1080623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286" y="1432223"/>
            <a:ext cx="9964364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597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569" y="4389120"/>
            <a:ext cx="7889217" cy="1069848"/>
          </a:xfrm>
        </p:spPr>
        <p:txBody>
          <a:bodyPr>
            <a:normAutofit/>
          </a:bodyPr>
          <a:lstStyle>
            <a:lvl1pPr marL="0" indent="0" algn="l">
              <a:buNone/>
              <a:defRPr sz="2199">
                <a:solidFill>
                  <a:schemeClr val="tx1"/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3B89-81F6-414B-B3E3-224878830F02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0235" y="4289334"/>
            <a:ext cx="1193557" cy="640080"/>
          </a:xfrm>
        </p:spPr>
        <p:txBody>
          <a:bodyPr/>
          <a:lstStyle>
            <a:lvl1pPr>
              <a:defRPr sz="2799"/>
            </a:lvl1pPr>
          </a:lstStyle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52" y="-1"/>
            <a:ext cx="3975448" cy="633194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3" y="1"/>
            <a:ext cx="3684239" cy="243495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1" y="2434142"/>
            <a:ext cx="3684241" cy="200950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07" y="4443646"/>
            <a:ext cx="3674045" cy="18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2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6DD-0D42-4D31-A1D5-9C284FFDCE0F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9660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533400"/>
            <a:ext cx="2552035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522" y="533400"/>
            <a:ext cx="7503745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8B64-D566-462F-BE82-394DDFC50A18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64689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2EE167-87AB-4506-A26D-65B97B9FE9C1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5933648"/>
            <a:ext cx="2061964" cy="8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E167-87AB-4506-A26D-65B97B9FE9C1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5933648"/>
            <a:ext cx="2061964" cy="8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88825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564" y="1225296"/>
            <a:ext cx="9278743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998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210" y="5020056"/>
            <a:ext cx="9050203" cy="1066800"/>
          </a:xfrm>
        </p:spPr>
        <p:txBody>
          <a:bodyPr anchor="t">
            <a:norm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1430" y="6272785"/>
            <a:ext cx="2643620" cy="365125"/>
          </a:xfrm>
        </p:spPr>
        <p:txBody>
          <a:bodyPr/>
          <a:lstStyle/>
          <a:p>
            <a:fld id="{99F88B64-D566-462F-BE82-394DDFC50A18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140" y="6272785"/>
            <a:ext cx="6326000" cy="365125"/>
          </a:xfrm>
        </p:spPr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grpSp>
        <p:nvGrpSpPr>
          <p:cNvPr id="8" name="Group 7"/>
          <p:cNvGrpSpPr/>
          <p:nvPr/>
        </p:nvGrpSpPr>
        <p:grpSpPr>
          <a:xfrm>
            <a:off x="897165" y="2325848"/>
            <a:ext cx="1080623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482" y="2506133"/>
            <a:ext cx="1187989" cy="720332"/>
          </a:xfrm>
        </p:spPr>
        <p:txBody>
          <a:bodyPr/>
          <a:lstStyle>
            <a:lvl1pPr>
              <a:defRPr sz="2799"/>
            </a:lvl1pPr>
          </a:lstStyle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904981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569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567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8B64-D566-462F-BE82-394DDFC50A18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3471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522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569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2567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2567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3086-B692-489F-9C30-007CF9F54E06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1357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56BB-2EAD-4C7C-9753-093E9ECE6124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8395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DBCA-7E48-4B2E-94B4-B4F45947C3F5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937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685800"/>
            <a:ext cx="6709948" cy="5020056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1E69-7E2D-499A-B6CA-936EB2E8406F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9918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1578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F0E3-3F69-447E-BA16-B839D44222BD}" type="datetime1">
              <a:rPr lang="pt-BR" noProof="0" smtClean="0"/>
              <a:pPr/>
              <a:t>27/05/2020</a:t>
            </a:fld>
            <a:endParaRPr lang="pt-BR" noProof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74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569" y="484632"/>
            <a:ext cx="10055781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569" y="2121408"/>
            <a:ext cx="10055781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2350" y="6272785"/>
            <a:ext cx="327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9F88B64-D566-462F-BE82-394DDFC50A18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853" y="6272785"/>
            <a:ext cx="632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8183" y="6272785"/>
            <a:ext cx="639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66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473" y="484632"/>
            <a:ext cx="9777371" cy="1648224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AUDIÊNCIA Pública</a:t>
            </a:r>
            <a:br>
              <a:rPr lang="pt-BR" sz="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3º quadrimestre 2019</a:t>
            </a:r>
            <a:endParaRPr lang="pt-BR" sz="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1764" y="2093976"/>
            <a:ext cx="10055781" cy="4050792"/>
          </a:xfrm>
        </p:spPr>
        <p:txBody>
          <a:bodyPr/>
          <a:lstStyle/>
          <a:p>
            <a:pPr marL="0" indent="0">
              <a:buNone/>
            </a:pPr>
            <a:r>
              <a:rPr lang="pt-BR" sz="3600" b="1" dirty="0" smtClean="0">
                <a:solidFill>
                  <a:srgbClr val="00B050"/>
                </a:solidFill>
              </a:rPr>
              <a:t>GESTÃO FISCAL E TRANSPARENTE</a:t>
            </a:r>
          </a:p>
          <a:p>
            <a:r>
              <a:rPr lang="pt-BR" dirty="0" smtClean="0"/>
              <a:t>GESTOR:  </a:t>
            </a:r>
            <a:r>
              <a:rPr lang="pt-BR" sz="2400" dirty="0" smtClean="0"/>
              <a:t>João Barbosa de Souza Sobrinho</a:t>
            </a:r>
            <a:endParaRPr lang="pt-BR" sz="2400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" y="3254928"/>
            <a:ext cx="3684239" cy="24349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10" y="3436747"/>
            <a:ext cx="3909483" cy="213235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05" y="3343278"/>
            <a:ext cx="4393864" cy="225825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24080"/>
            <a:ext cx="3696542" cy="167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746930"/>
              </p:ext>
            </p:extLst>
          </p:nvPr>
        </p:nvGraphicFramePr>
        <p:xfrm>
          <a:off x="333772" y="44624"/>
          <a:ext cx="11593288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62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836172"/>
              </p:ext>
            </p:extLst>
          </p:nvPr>
        </p:nvGraphicFramePr>
        <p:xfrm>
          <a:off x="333772" y="260645"/>
          <a:ext cx="11233248" cy="525950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59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50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23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03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UNIDADE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DESPESA LIQUIDADA POR SECRETÁRIA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VALOR (R$)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010101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CAMARA MUNICIPAL DE BARREIRAS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15.273.970,65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030202 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GABINETE DO PREFEITO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5.989.406,65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030303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GABINETE DA VICE-PREFEITA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668,137,38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14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030404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PROCURADORIA GERAL DO MUNICIPIO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3.537.365,64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030505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CONTROLADORIA DO MUNICIPIO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709.573,78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030606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ADMINISTRAÇÃO E PLANEJAMENTO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11.764.109,22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030707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SEC. DA FAZENDA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13.792.216,87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96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030808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EDUCAÇÃO, CULTURA, ESPORTE E LAZER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14.743.772,28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030850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FUNDO MUNICIPAL</a:t>
                      </a:r>
                      <a:r>
                        <a:rPr lang="pt-BR" sz="2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EDUCAÇÃO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174.679.141,59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030909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SEC. MUNICIPAL DE SAÚDE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8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666364"/>
              </p:ext>
            </p:extLst>
          </p:nvPr>
        </p:nvGraphicFramePr>
        <p:xfrm>
          <a:off x="549797" y="332656"/>
          <a:ext cx="11305254" cy="540059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69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50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08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4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UNIDADE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DESPESA LIQUIDADA POR SECRETÁRIA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effectLst/>
                        </a:rPr>
                        <a:t>VALOR (R$)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5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030950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FUNDO M. DE SAÚDE DE BARREIRAS - FMSB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130.074.157,05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93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031010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AGRICULTURA, TECN. IND. E COMÉRCIO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5.569.646,06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93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031111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INFRAEST, OBRAS, SERV PÚB. TRANSPORTE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120.375.945,64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2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031212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SEGURANÇA CIDADÃ E TRÂNSITO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10.429.612,48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2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031250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ASSISTÊNCIA SOCIAL E TRABALHO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3.415.746,24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9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031251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FUNDO MUNICIPAL DE ASSISTÊNCIA SOCIAL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5.916.013,07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86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031252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FUNDO MUNICIPAL DA CRIANÇA E DO ADOLESCENTE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27.120,76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52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031414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MEIO AMBIENTE E TURISMO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2.390.483,65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89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031450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FUNDO MUNICIPAL DE MEIO AMBIENTE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875.241,97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52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038888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ENCARGOS GERAIS DO MUNICÍPIO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35.390.267,15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52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TOTAL GERAL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dirty="0" smtClean="0">
                          <a:solidFill>
                            <a:srgbClr val="FFFF00"/>
                          </a:solidFill>
                        </a:rPr>
                        <a:t>555.621.928,13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50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77988" y="188640"/>
            <a:ext cx="79928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 FISCAIS</a:t>
            </a:r>
            <a:endParaRPr lang="pt-BR" sz="4000" b="1" cap="none" spc="0" dirty="0">
              <a:ln w="9525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9776" y="836712"/>
            <a:ext cx="115212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chemeClr val="accent3">
                    <a:lumMod val="50000"/>
                  </a:schemeClr>
                </a:solidFill>
              </a:rPr>
              <a:t>Resultado </a:t>
            </a:r>
            <a:r>
              <a:rPr lang="pt-BR" sz="3000" b="1" dirty="0">
                <a:solidFill>
                  <a:schemeClr val="accent3">
                    <a:lumMod val="50000"/>
                  </a:schemeClr>
                </a:solidFill>
              </a:rPr>
              <a:t>Orçamentário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pt-BR" sz="2400" b="1" dirty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O </a:t>
            </a:r>
            <a:r>
              <a:rPr lang="pt-BR" sz="2400" dirty="0"/>
              <a:t>Resultado Orçamentário demonstra o valor atingido pela administração pública na gestão orçamentária dos recursos. O resultado orçamentário é obtido através da diferença entre as Receitas Orçamentárias deduzidas das Despesas Orçamentárias. Se o resultado for positivo, temos </a:t>
            </a:r>
            <a:r>
              <a:rPr lang="pt-BR" sz="2400" dirty="0" smtClean="0"/>
              <a:t>Superávit (receitas maiores que a despesas). </a:t>
            </a:r>
            <a:r>
              <a:rPr lang="pt-BR" sz="2400" dirty="0"/>
              <a:t>Caso o resultado seja negativo, então se caracteriza o Déficit </a:t>
            </a:r>
            <a:r>
              <a:rPr lang="pt-BR" sz="2400" dirty="0" smtClean="0"/>
              <a:t>Orçamentário</a:t>
            </a:r>
            <a:r>
              <a:rPr lang="pt-BR" sz="2400" dirty="0"/>
              <a:t> </a:t>
            </a:r>
            <a:r>
              <a:rPr lang="pt-BR" sz="2400" dirty="0" smtClean="0"/>
              <a:t>(despesas </a:t>
            </a:r>
            <a:r>
              <a:rPr lang="pt-BR" sz="2400" dirty="0"/>
              <a:t>maiores que </a:t>
            </a:r>
            <a:r>
              <a:rPr lang="pt-BR" sz="2400" dirty="0" smtClean="0"/>
              <a:t>as receitas). </a:t>
            </a:r>
            <a:r>
              <a:rPr lang="pt-BR" sz="2400" dirty="0"/>
              <a:t>Para apuração do Resultado Orçamentário foram considerados os valores da receita arrecadada, bem como os valores da despesa liquidada </a:t>
            </a:r>
            <a:r>
              <a:rPr lang="pt-BR" sz="2400" dirty="0" smtClean="0"/>
              <a:t>no quadrimestre em </a:t>
            </a:r>
            <a:r>
              <a:rPr lang="pt-BR" sz="2400" dirty="0"/>
              <a:t>análise.</a:t>
            </a:r>
          </a:p>
        </p:txBody>
      </p:sp>
    </p:spTree>
    <p:extLst>
      <p:ext uri="{BB962C8B-B14F-4D97-AF65-F5344CB8AC3E}">
        <p14:creationId xmlns:p14="http://schemas.microsoft.com/office/powerpoint/2010/main" val="56722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338075"/>
              </p:ext>
            </p:extLst>
          </p:nvPr>
        </p:nvGraphicFramePr>
        <p:xfrm>
          <a:off x="971550" y="263525"/>
          <a:ext cx="10385425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" name="Planilha" r:id="rId3" imgW="9039258" imgH="5048124" progId="Excel.Sheet.12">
                  <p:embed/>
                </p:oleObj>
              </mc:Choice>
              <mc:Fallback>
                <p:oleObj name="Planilha" r:id="rId3" imgW="9039258" imgH="50481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550" y="263525"/>
                        <a:ext cx="10385425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/>
          <p:cNvSpPr/>
          <p:nvPr/>
        </p:nvSpPr>
        <p:spPr>
          <a:xfrm rot="16200000">
            <a:off x="-2552353" y="2342493"/>
            <a:ext cx="612068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RESULTADO  </a:t>
            </a:r>
            <a:r>
              <a:rPr lang="pt-BR" sz="2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ORÇAMENTÁRIO </a:t>
            </a:r>
          </a:p>
          <a:p>
            <a:pPr algn="ctr"/>
            <a:r>
              <a:rPr lang="pt-BR" sz="26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3</a:t>
            </a:r>
            <a:r>
              <a:rPr lang="pt-BR" sz="2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º </a:t>
            </a:r>
            <a:r>
              <a:rPr lang="pt-BR" sz="2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QUADRIMESTRE </a:t>
            </a:r>
          </a:p>
        </p:txBody>
      </p:sp>
    </p:spTree>
    <p:extLst>
      <p:ext uri="{BB962C8B-B14F-4D97-AF65-F5344CB8AC3E}">
        <p14:creationId xmlns:p14="http://schemas.microsoft.com/office/powerpoint/2010/main" val="6096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3772" y="116632"/>
            <a:ext cx="116652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70C0"/>
                </a:solidFill>
              </a:rPr>
              <a:t>Resultado P</a:t>
            </a:r>
            <a:r>
              <a:rPr lang="pt-BR" sz="4000" b="1" dirty="0" smtClean="0">
                <a:solidFill>
                  <a:srgbClr val="0070C0"/>
                </a:solidFill>
              </a:rPr>
              <a:t>rimário</a:t>
            </a:r>
            <a:endParaRPr lang="pt-BR" sz="40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O </a:t>
            </a:r>
            <a:r>
              <a:rPr lang="pt-BR" sz="2400" dirty="0"/>
              <a:t>resultado primário é definido pela diferença entre receitas e </a:t>
            </a:r>
            <a:r>
              <a:rPr lang="pt-BR" sz="2400" dirty="0" smtClean="0"/>
              <a:t>despesas primárias (despesas não financeiras do governo), exclui-se </a:t>
            </a:r>
            <a:r>
              <a:rPr lang="pt-BR" sz="2400" dirty="0"/>
              <a:t>da conta as receitas e despesas com juros. Caso essa diferença seja </a:t>
            </a:r>
            <a:r>
              <a:rPr lang="pt-BR" sz="2400" dirty="0" smtClean="0"/>
              <a:t>positiva, tem-se um </a:t>
            </a:r>
            <a:r>
              <a:rPr lang="pt-BR" sz="2400" b="1" dirty="0" smtClean="0"/>
              <a:t>Superávit Primário</a:t>
            </a:r>
            <a:r>
              <a:rPr lang="pt-BR" sz="2400" dirty="0" smtClean="0"/>
              <a:t>, caso seja negativa, tem-se um </a:t>
            </a:r>
            <a:r>
              <a:rPr lang="pt-BR" sz="2400" b="1" dirty="0" smtClean="0"/>
              <a:t>Déficit Primário</a:t>
            </a:r>
            <a:r>
              <a:rPr lang="pt-BR" sz="2400" dirty="0" smtClean="0"/>
              <a:t>.</a:t>
            </a:r>
            <a:endParaRPr lang="pt-BR" sz="2400" dirty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O “Superávit Primário</a:t>
            </a:r>
            <a:r>
              <a:rPr lang="pt-BR" sz="2400" dirty="0"/>
              <a:t>” é uma indicação de quanto o governo economizou ao longo de um período de tempo </a:t>
            </a:r>
            <a:r>
              <a:rPr lang="pt-BR" sz="2400" dirty="0" smtClean="0"/>
              <a:t>com </a:t>
            </a:r>
            <a:r>
              <a:rPr lang="pt-BR" sz="2400" dirty="0"/>
              <a:t>vistas ao pagamento de juros sobre a sua </a:t>
            </a:r>
            <a:r>
              <a:rPr lang="pt-BR" sz="2400" dirty="0" smtClean="0"/>
              <a:t>dívida, já um “Déficit Primário” indica exatamente o contrário, ou </a:t>
            </a:r>
            <a:r>
              <a:rPr lang="pt-BR" sz="2400" dirty="0"/>
              <a:t>seja indicam a parcela do aumento da </a:t>
            </a:r>
            <a:r>
              <a:rPr lang="pt-BR" sz="2400" dirty="0" smtClean="0"/>
              <a:t>dívida do Ente no período. Portanto, </a:t>
            </a:r>
            <a:r>
              <a:rPr lang="pt-BR" sz="2400" dirty="0"/>
              <a:t>obter um resultado primário positivo </a:t>
            </a:r>
            <a:r>
              <a:rPr lang="pt-BR" sz="2400" dirty="0" smtClean="0"/>
              <a:t>(Superávit</a:t>
            </a:r>
            <a:r>
              <a:rPr lang="pt-BR" sz="2400" dirty="0"/>
              <a:t>) é um passo fundamental para manter a dinâmica da dívida pública </a:t>
            </a:r>
            <a:r>
              <a:rPr lang="pt-BR" sz="2400" dirty="0" smtClean="0"/>
              <a:t>controlada.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179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679438"/>
              </p:ext>
            </p:extLst>
          </p:nvPr>
        </p:nvGraphicFramePr>
        <p:xfrm>
          <a:off x="1413892" y="0"/>
          <a:ext cx="10153128" cy="6381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5" name="Planilha" r:id="rId3" imgW="9829800" imgH="5343449" progId="Excel.Sheet.12">
                  <p:embed/>
                </p:oleObj>
              </mc:Choice>
              <mc:Fallback>
                <p:oleObj name="Planilha" r:id="rId3" imgW="9829800" imgH="53434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3892" y="0"/>
                        <a:ext cx="10153128" cy="6381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 rot="16200000">
            <a:off x="-2440276" y="2530642"/>
            <a:ext cx="62757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RESULTADO  </a:t>
            </a:r>
            <a:r>
              <a:rPr lang="pt-BR" sz="30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PRIMÁRIO</a:t>
            </a:r>
            <a:endParaRPr lang="pt-BR" sz="3000" b="1" dirty="0">
              <a:ln w="9525">
                <a:solidFill>
                  <a:schemeClr val="bg1"/>
                </a:solidFill>
                <a:prstDash val="solid"/>
              </a:ln>
            </a:endParaRPr>
          </a:p>
          <a:p>
            <a:pPr algn="ctr"/>
            <a:r>
              <a:rPr lang="pt-BR" sz="30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3</a:t>
            </a:r>
            <a:r>
              <a:rPr lang="pt-BR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º </a:t>
            </a:r>
            <a:r>
              <a:rPr lang="pt-BR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QUADRIMESTRE </a:t>
            </a:r>
          </a:p>
        </p:txBody>
      </p:sp>
    </p:spTree>
    <p:extLst>
      <p:ext uri="{BB962C8B-B14F-4D97-AF65-F5344CB8AC3E}">
        <p14:creationId xmlns:p14="http://schemas.microsoft.com/office/powerpoint/2010/main" val="8128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1804" y="692696"/>
            <a:ext cx="1116124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RESULTADO NOMINAL</a:t>
            </a:r>
          </a:p>
          <a:p>
            <a:pPr algn="just">
              <a:lnSpc>
                <a:spcPct val="150000"/>
              </a:lnSpc>
            </a:pPr>
            <a:endParaRPr lang="pt-BR" b="1" dirty="0"/>
          </a:p>
          <a:p>
            <a:pPr algn="just">
              <a:lnSpc>
                <a:spcPct val="150000"/>
              </a:lnSpc>
            </a:pPr>
            <a:r>
              <a:rPr lang="pt-BR" sz="2800" dirty="0" smtClean="0"/>
              <a:t>O </a:t>
            </a:r>
            <a:r>
              <a:rPr lang="pt-BR" sz="2800" dirty="0"/>
              <a:t>Resultado Nominal está relacionado ao aumento ou diminuição do endividamento. Corresponde </a:t>
            </a:r>
            <a:r>
              <a:rPr lang="pt-BR" sz="2800" dirty="0" smtClean="0"/>
              <a:t>à </a:t>
            </a:r>
            <a:r>
              <a:rPr lang="pt-BR" sz="2800" dirty="0"/>
              <a:t>diferença entre o saldo da Dívida Fiscal Líquida ao final de um período e o saldo da Dívida Fiscal Líquida do período anterior. Caso o resultado seja positivo, indica aumento do saldo da Dívida. Por outro lado, se o resultado for negativo, indica diminuição do saldo da Dívida.</a:t>
            </a:r>
          </a:p>
        </p:txBody>
      </p:sp>
    </p:spTree>
    <p:extLst>
      <p:ext uri="{BB962C8B-B14F-4D97-AF65-F5344CB8AC3E}">
        <p14:creationId xmlns:p14="http://schemas.microsoft.com/office/powerpoint/2010/main" val="39577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1708439" y="2950932"/>
            <a:ext cx="4463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RESULTADO NOMINAL</a:t>
            </a:r>
            <a:endParaRPr lang="pt-BR" sz="28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292958"/>
              </p:ext>
            </p:extLst>
          </p:nvPr>
        </p:nvGraphicFramePr>
        <p:xfrm>
          <a:off x="981844" y="116630"/>
          <a:ext cx="10657185" cy="568168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230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3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3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4897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pt-BR" sz="1900" u="none" strike="noStrike" dirty="0">
                          <a:effectLst/>
                        </a:rPr>
                        <a:t>LRF, </a:t>
                      </a:r>
                      <a:r>
                        <a:rPr lang="pt-BR" sz="1900" u="none" strike="noStrike" dirty="0" err="1">
                          <a:effectLst/>
                        </a:rPr>
                        <a:t>art</a:t>
                      </a:r>
                      <a:r>
                        <a:rPr lang="pt-BR" sz="1900" u="none" strike="noStrike" dirty="0">
                          <a:effectLst/>
                        </a:rPr>
                        <a:t> 53, inciso III - Anexo VI (Portaria STN N° 575)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9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ESPECIFICAÇÃO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SALDO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Em 31/12/2018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Em </a:t>
                      </a:r>
                      <a:r>
                        <a:rPr lang="pt-BR" sz="2000" u="none" strike="noStrike" dirty="0" smtClean="0">
                          <a:effectLst/>
                        </a:rPr>
                        <a:t>31/12/2019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effectLst/>
                        </a:rPr>
                        <a:t>DIVIDA CONSOLIDADA (I)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346.912.850,11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 smtClean="0">
                          <a:effectLst/>
                        </a:rPr>
                        <a:t>320.271.750,91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DEDUÇÕES (II)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125.656.873,97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 smtClean="0">
                          <a:effectLst/>
                        </a:rPr>
                        <a:t>67.421.556,30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Disponibilidade de Caixa Bruta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148.714.165,15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 smtClean="0">
                          <a:effectLst/>
                        </a:rPr>
                        <a:t>96.516.341,71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Demais Haveres Financeiros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 smtClean="0">
                          <a:effectLst/>
                        </a:rPr>
                        <a:t>93.471,43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 smtClean="0">
                          <a:effectLst/>
                        </a:rPr>
                        <a:t>590.362,59</a:t>
                      </a: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    (-) </a:t>
                      </a:r>
                      <a:r>
                        <a:rPr lang="pt-BR" sz="2000" u="none" strike="noStrike" dirty="0" smtClean="0">
                          <a:effectLst/>
                        </a:rPr>
                        <a:t>RP </a:t>
                      </a:r>
                      <a:r>
                        <a:rPr lang="pt-BR" sz="2000" u="none" strike="noStrike" dirty="0">
                          <a:effectLst/>
                        </a:rPr>
                        <a:t>Processados (Exceto Precatórios)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23.150.762,60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 smtClean="0">
                          <a:effectLst/>
                        </a:rPr>
                        <a:t>29.685.148,00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effectLst/>
                        </a:rPr>
                        <a:t>DÍVIDA CONSOLIDADA LÍQUIDA (III) = (I - II)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221.255.976,13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 smtClean="0">
                          <a:effectLst/>
                        </a:rPr>
                        <a:t>217.773.428,09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RECEITA DE PRIVATIZAÇÕES (IV)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PASSIVOS RECONHECIDOS (V)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effectLst/>
                        </a:rPr>
                        <a:t>DÍVIDA FISCAL LÍQUIDA (III + IV - V)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221.255.976,13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 smtClean="0">
                          <a:effectLst/>
                        </a:rPr>
                        <a:t>252.850.194,61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7085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RESULTADO </a:t>
                      </a:r>
                      <a:r>
                        <a:rPr lang="pt-BR" sz="2000" u="none" strike="noStrike" smtClean="0">
                          <a:effectLst/>
                        </a:rPr>
                        <a:t>NOMINAL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(31.594.218,48)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19282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effectLst/>
                        </a:rPr>
                        <a:t>META DE RESULTADO NOMINAL FIXADA NO ANEXO DE METAS FISCAIS DA LDO P/O EXERC DE REFERÊNCIA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pt-BR" sz="2000" u="none" strike="noStrike" dirty="0" smtClean="0">
                          <a:effectLst/>
                        </a:rPr>
                        <a:t>3.341.462,88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18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9796" y="188640"/>
            <a:ext cx="11377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DÍVIDA PÚBLICA</a:t>
            </a:r>
            <a:endParaRPr lang="pt-BR" sz="4000" b="1" dirty="0">
              <a:solidFill>
                <a:srgbClr val="0070C0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69876" y="1412776"/>
            <a:ext cx="10657184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4"/>
            </a:pPr>
            <a:r>
              <a:rPr lang="pt-BR" sz="3600" b="1" dirty="0">
                <a:latin typeface="Century Schoolbook" panose="02040604050505020304" pitchFamily="18" charset="0"/>
              </a:rPr>
              <a:t>Limites estabelecidos:</a:t>
            </a:r>
          </a:p>
          <a:p>
            <a:pPr lvl="3">
              <a:lnSpc>
                <a:spcPct val="60000"/>
              </a:lnSpc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4"/>
            </a:pPr>
            <a:r>
              <a:rPr lang="pt-BR" sz="3600" b="1" dirty="0" smtClean="0">
                <a:latin typeface="Century Schoolbook" panose="02040604050505020304" pitchFamily="18" charset="0"/>
              </a:rPr>
              <a:t>União             </a:t>
            </a:r>
            <a:r>
              <a:rPr lang="pt-BR" sz="3600" b="1" dirty="0">
                <a:latin typeface="Century Schoolbook" panose="02040604050505020304" pitchFamily="18" charset="0"/>
              </a:rPr>
              <a:t>-   3,5 </a:t>
            </a:r>
          </a:p>
          <a:p>
            <a:pPr lvl="3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4"/>
            </a:pPr>
            <a:r>
              <a:rPr lang="pt-BR" sz="3600" b="1" dirty="0">
                <a:latin typeface="Century Schoolbook" panose="02040604050505020304" pitchFamily="18" charset="0"/>
              </a:rPr>
              <a:t>Estados         -   2</a:t>
            </a:r>
          </a:p>
          <a:p>
            <a:pPr lvl="3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4"/>
            </a:pPr>
            <a:r>
              <a:rPr lang="pt-BR" sz="3600" b="1" dirty="0">
                <a:latin typeface="Century Schoolbook" panose="02040604050505020304" pitchFamily="18" charset="0"/>
              </a:rPr>
              <a:t>Municípios    -   1,2  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4"/>
            </a:pPr>
            <a:r>
              <a:rPr lang="pt-BR" sz="3600" b="1" dirty="0">
                <a:latin typeface="Century Schoolbook" panose="02040604050505020304" pitchFamily="18" charset="0"/>
              </a:rPr>
              <a:t> O parâmetro de  fixação é em relação à Receita Corrente Líquida;</a:t>
            </a:r>
          </a:p>
        </p:txBody>
      </p:sp>
    </p:spTree>
    <p:extLst>
      <p:ext uri="{BB962C8B-B14F-4D97-AF65-F5344CB8AC3E}">
        <p14:creationId xmlns:p14="http://schemas.microsoft.com/office/powerpoint/2010/main" val="428574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34172" y="1268760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	Este </a:t>
            </a:r>
            <a:r>
              <a:rPr lang="pt-BR" sz="2400" dirty="0"/>
              <a:t>relatório objetiva demonstrar o desempenho da execução orçamentária e financeira do M</a:t>
            </a:r>
            <a:r>
              <a:rPr lang="pt-BR" sz="2400" dirty="0" smtClean="0"/>
              <a:t>unicípio </a:t>
            </a:r>
            <a:r>
              <a:rPr lang="pt-BR" sz="2400" dirty="0"/>
              <a:t>de </a:t>
            </a:r>
            <a:r>
              <a:rPr lang="pt-BR" sz="2400" dirty="0" smtClean="0"/>
              <a:t>Barreiras </a:t>
            </a:r>
            <a:r>
              <a:rPr lang="pt-BR" sz="2400" dirty="0"/>
              <a:t>durante o </a:t>
            </a:r>
            <a:r>
              <a:rPr lang="pt-BR" sz="2400" dirty="0" smtClean="0"/>
              <a:t>3º </a:t>
            </a:r>
            <a:r>
              <a:rPr lang="pt-BR" sz="2400" dirty="0"/>
              <a:t>Quadrimestre do exercício de </a:t>
            </a:r>
            <a:r>
              <a:rPr lang="pt-BR" sz="2400" dirty="0" smtClean="0"/>
              <a:t>2019, </a:t>
            </a:r>
            <a:r>
              <a:rPr lang="pt-BR" sz="2400" dirty="0"/>
              <a:t>assim como avaliar o cumprimento das metas fiscais previamente estabelecidas para o Orçamento Fiscal e da Seguridade Social da </a:t>
            </a:r>
            <a:r>
              <a:rPr lang="pt-BR" sz="2400" dirty="0" smtClean="0"/>
              <a:t>Prefeitura, em atendimento ao §4º do Artigo </a:t>
            </a:r>
            <a:r>
              <a:rPr lang="pt-BR" sz="2400" dirty="0"/>
              <a:t>9º da Lei Complementar nº 101/2000 (Lei de Responsabilidade Fiscal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5770376" y="352054"/>
            <a:ext cx="4320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APRESENTAÇÃO</a:t>
            </a:r>
            <a:endParaRPr lang="pt-BR" sz="3600" b="1" cap="none" spc="0" dirty="0">
              <a:ln w="95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324134"/>
            <a:ext cx="338437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1749815" y="2740569"/>
            <a:ext cx="5112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DÍVIDA CONSOLIDADA</a:t>
            </a:r>
            <a:endParaRPr lang="pt-BR" sz="32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572052"/>
              </p:ext>
            </p:extLst>
          </p:nvPr>
        </p:nvGraphicFramePr>
        <p:xfrm>
          <a:off x="1269876" y="836712"/>
          <a:ext cx="10585176" cy="439849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668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8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585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0459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LRF, art. 55, inciso I, alínea "b" - Anexo II (Portaria STN N° 574)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411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ESPECIFICAÇÃO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 SALDO EXERCÍCIO ANTERIOR 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 SALDO DO EXERCÍCIO 2019 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3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 Até o </a:t>
                      </a:r>
                      <a:r>
                        <a:rPr lang="pt-BR" sz="2000" u="none" strike="noStrike" dirty="0" smtClean="0">
                          <a:effectLst/>
                        </a:rPr>
                        <a:t>3º </a:t>
                      </a:r>
                      <a:r>
                        <a:rPr lang="pt-BR" sz="2000" u="none" strike="noStrike" dirty="0">
                          <a:effectLst/>
                        </a:rPr>
                        <a:t>Quadrimestre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04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DÍVIDA CONSOLIDADA - DC (I)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346.912.850,11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 smtClean="0">
                          <a:effectLst/>
                        </a:rPr>
                        <a:t>320.271.750,91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02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DEDUÇÕES (II) (Disponibilidade de Caixa Bruta - Haveres Financeiros - Precatórios)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125.656.873,98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 smtClean="0">
                          <a:effectLst/>
                        </a:rPr>
                        <a:t>67.421.556,30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1411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>
                          <a:effectLst/>
                        </a:rPr>
                        <a:t>DÍV. CONSOLID. LÍQUIDA (DCL) III= (I - II)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u="none" strike="noStrike">
                          <a:effectLst/>
                        </a:rPr>
                        <a:t>221.255.976,13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u="none" strike="noStrike" dirty="0" smtClean="0">
                          <a:effectLst/>
                        </a:rPr>
                        <a:t>252.850.194,61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62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699205"/>
              </p:ext>
            </p:extLst>
          </p:nvPr>
        </p:nvGraphicFramePr>
        <p:xfrm>
          <a:off x="1701924" y="692696"/>
          <a:ext cx="9937104" cy="446449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64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DÍV. CONSOLID. LÍQUIDA (DCL) III= (I - II)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221.255.976,13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252.850.194,61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03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RECEITA CORRENTE LÍQUIDA - RCL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                  </a:t>
                      </a:r>
                      <a:r>
                        <a:rPr lang="pt-BR" sz="2000" u="none" strike="noStrike" dirty="0" smtClean="0">
                          <a:effectLst/>
                        </a:rPr>
                        <a:t>399.550.068,01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                        </a:t>
                      </a:r>
                      <a:r>
                        <a:rPr lang="pt-BR" sz="2000" u="none" strike="noStrike" dirty="0" smtClean="0">
                          <a:effectLst/>
                        </a:rPr>
                        <a:t>458.944.326,51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3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% da DC sobre a RCL (I/RCL)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t-BR" sz="2000" u="none" strike="noStrike" dirty="0" smtClean="0">
                        <a:effectLst/>
                      </a:endParaRPr>
                    </a:p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86,83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                                      </a:t>
                      </a:r>
                      <a:r>
                        <a:rPr lang="pt-BR" sz="2000" u="none" strike="noStrike" dirty="0" smtClean="0">
                          <a:effectLst/>
                        </a:rPr>
                        <a:t>69,78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77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% da DCL sobre a RCL (III/RCL)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55,38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55,09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98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LIMITE DEFINIDO POR RESOLUÇÃO DO SENADO FEDERAL: 120,00% da RCL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479.460.081,61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550.733.191,81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98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LIMITE DE ALERTA (§ 1º do art. 59 da LRF) - 108% da RCL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431.514.073,45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495.659.872,63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 rot="16200000">
            <a:off x="-1749815" y="2740569"/>
            <a:ext cx="5112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DÍVIDA CONSOLIDADA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874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93812" y="1484784"/>
            <a:ext cx="106571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O </a:t>
            </a:r>
            <a:r>
              <a:rPr lang="pt-BR" sz="2800" dirty="0"/>
              <a:t>Governo não possui total liberdade no uso dos recursos públicos. </a:t>
            </a:r>
            <a:r>
              <a:rPr lang="pt-BR" sz="2800" dirty="0" smtClean="0"/>
              <a:t>A separação </a:t>
            </a:r>
            <a:r>
              <a:rPr lang="pt-BR" sz="2800" dirty="0"/>
              <a:t>dos poderes, o equilíbrio orçamentário e o investimento </a:t>
            </a:r>
            <a:r>
              <a:rPr lang="pt-BR" sz="2800" dirty="0" smtClean="0"/>
              <a:t>vinculado em </a:t>
            </a:r>
            <a:r>
              <a:rPr lang="pt-BR" sz="2800" dirty="0"/>
              <a:t>determinadas áreas fundamentais são limitadores da </a:t>
            </a:r>
            <a:r>
              <a:rPr lang="pt-BR" sz="2800" dirty="0" smtClean="0"/>
              <a:t>atuação governamental</a:t>
            </a:r>
            <a:r>
              <a:rPr lang="pt-BR" sz="2800" dirty="0"/>
              <a:t>. </a:t>
            </a:r>
            <a:r>
              <a:rPr lang="pt-BR" sz="2800" dirty="0" smtClean="0"/>
              <a:t>Além dos limites fiscais previsto na LDO, como veremos a seguir há limites constitucionais e legais que a gestão precisa cumprir durante a aplicação dos recursos públicos.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288518" y="692696"/>
            <a:ext cx="8214301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ÍNDICES CONSTITUCIONAIS E LEGAIS</a:t>
            </a:r>
          </a:p>
        </p:txBody>
      </p:sp>
    </p:spTree>
    <p:extLst>
      <p:ext uri="{BB962C8B-B14F-4D97-AF65-F5344CB8AC3E}">
        <p14:creationId xmlns:p14="http://schemas.microsoft.com/office/powerpoint/2010/main" val="17395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77788" y="1118223"/>
            <a:ext cx="10873208" cy="5942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36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Na </a:t>
            </a: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LRF, há limites de gastos com pessoal, como percentual das receitas, para os três Poderes da União, dos Estados, do Distrito Federal e dos Municípios.</a:t>
            </a:r>
          </a:p>
          <a:p>
            <a:pPr algn="just">
              <a:lnSpc>
                <a:spcPct val="90000"/>
              </a:lnSpc>
            </a:pPr>
            <a:endParaRPr lang="pt-BR" sz="3600" b="1" dirty="0">
              <a:latin typeface="Century Schoolbook" panose="020406040505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Nos Municípios, os limites máximos para gastos com pessoal (60% da Receita Corrente Líquida) serão: </a:t>
            </a:r>
            <a:endParaRPr lang="pt-BR" sz="3600" b="1" dirty="0">
              <a:latin typeface="Century Schoolbook" panose="020406040505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sz="36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                          -</a:t>
            </a:r>
            <a:r>
              <a:rPr lang="pt-BR" sz="3600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6% para o Legislativo,</a:t>
            </a:r>
          </a:p>
          <a:p>
            <a:pPr algn="just">
              <a:lnSpc>
                <a:spcPct val="90000"/>
              </a:lnSpc>
            </a:pPr>
            <a:r>
              <a:rPr lang="pt-BR" sz="3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/>
            </a:r>
            <a:b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</a:br>
            <a:r>
              <a:rPr lang="pt-BR" sz="36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                          -</a:t>
            </a:r>
            <a:r>
              <a:rPr lang="pt-BR" sz="3600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54% para o Executivo </a:t>
            </a:r>
            <a:endParaRPr lang="pt-BR" sz="3600" b="1" dirty="0">
              <a:latin typeface="Century Schoolbook" panose="020406040505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782044" y="260648"/>
            <a:ext cx="66626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>
                <a:solidFill>
                  <a:srgbClr val="00B0F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Gastos com Pessoal</a:t>
            </a:r>
            <a:endParaRPr lang="pt-B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 rot="16200000">
            <a:off x="-2218156" y="2596553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DESPESA COM PESSOAL</a:t>
            </a:r>
            <a:endParaRPr lang="pt-BR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9822"/>
              </p:ext>
            </p:extLst>
          </p:nvPr>
        </p:nvGraphicFramePr>
        <p:xfrm>
          <a:off x="1053852" y="166454"/>
          <a:ext cx="10657184" cy="576883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1723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67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8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743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>
                          <a:effectLst/>
                        </a:rPr>
                        <a:t> </a:t>
                      </a:r>
                      <a:r>
                        <a:rPr lang="pt-BR" sz="1800" u="none" strike="noStrike" dirty="0">
                          <a:effectLst/>
                        </a:rPr>
                        <a:t>RGF - ANEXO 1 (LRF, art. 55, inciso I, alínea "a")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u="none" strike="noStrike">
                          <a:effectLst/>
                        </a:rPr>
                        <a:t>R$ 1,00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0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1" u="sng" strike="noStrike" dirty="0">
                          <a:effectLst/>
                        </a:rPr>
                        <a:t>APURAÇÃO DO CUMPRIMENTO DO LIMITE LEGAL</a:t>
                      </a:r>
                      <a:endParaRPr lang="pt-BR" sz="2600" b="1" i="0" u="sng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1" u="none" strike="noStrike" dirty="0">
                          <a:effectLst/>
                        </a:rPr>
                        <a:t>VALOR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1" u="none" strike="noStrike" dirty="0">
                          <a:effectLst/>
                        </a:rPr>
                        <a:t>% SOBRE A RCL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51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600" u="none" strike="noStrike" dirty="0">
                          <a:solidFill>
                            <a:srgbClr val="14035D"/>
                          </a:solidFill>
                          <a:effectLst/>
                        </a:rPr>
                        <a:t>RECEITA CORRENTE LÍQUIDA - RCL (V)</a:t>
                      </a:r>
                      <a:endParaRPr lang="pt-BR" sz="2600" b="0" i="0" u="none" strike="noStrike" dirty="0">
                        <a:solidFill>
                          <a:srgbClr val="14035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 smtClean="0">
                          <a:solidFill>
                            <a:srgbClr val="14035D"/>
                          </a:solidFill>
                          <a:effectLst/>
                        </a:rPr>
                        <a:t>458.944.326,51</a:t>
                      </a:r>
                      <a:endParaRPr lang="pt-BR" sz="2600" b="0" i="0" u="none" strike="noStrike" dirty="0">
                        <a:solidFill>
                          <a:srgbClr val="14035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51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600" u="none" strike="noStrike" dirty="0">
                          <a:effectLst/>
                        </a:rPr>
                        <a:t>% do TOTAL DESP C/ PESSOAL - DTP sobre a RCL  (V) = (</a:t>
                      </a:r>
                      <a:r>
                        <a:rPr lang="pt-BR" sz="2600" u="none" strike="noStrike" dirty="0" err="1">
                          <a:effectLst/>
                        </a:rPr>
                        <a:t>IIIa</a:t>
                      </a:r>
                      <a:r>
                        <a:rPr lang="pt-BR" sz="2600" u="none" strike="noStrike" dirty="0">
                          <a:effectLst/>
                        </a:rPr>
                        <a:t> / III b)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 smtClean="0">
                          <a:effectLst/>
                        </a:rPr>
                        <a:t>220.599.447,13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 smtClean="0">
                          <a:effectLst/>
                        </a:rPr>
                        <a:t>48,07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51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600" u="none" strike="noStrike" dirty="0">
                          <a:effectLst/>
                        </a:rPr>
                        <a:t>LIMITE MÁXIMO (VI) (incisos I, II e III, art.20 da LRF) 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 smtClean="0">
                          <a:effectLst/>
                        </a:rPr>
                        <a:t>247.829.936,32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 smtClean="0">
                          <a:effectLst/>
                        </a:rPr>
                        <a:t>54,00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51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600" u="none" strike="noStrike">
                          <a:effectLst/>
                        </a:rPr>
                        <a:t>LIMITE PRUDENCIAL ( VII)= ( 0,95 x VI)  (paragrafo único, art. 22 da LRF) 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 smtClean="0">
                          <a:effectLst/>
                        </a:rPr>
                        <a:t>235.438.439,50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 smtClean="0">
                          <a:effectLst/>
                        </a:rPr>
                        <a:t>51,30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51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600" u="none" strike="noStrike">
                          <a:effectLst/>
                        </a:rPr>
                        <a:t>LIMITE  ALERTA ( VII)= ( 0,95 x VI)  (paragrafo único, art. 59 da LRF) 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 smtClean="0">
                          <a:effectLst/>
                        </a:rPr>
                        <a:t>223.046.942,68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 smtClean="0">
                          <a:effectLst/>
                        </a:rPr>
                        <a:t>48,60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3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7907" y="457008"/>
            <a:ext cx="9289033" cy="96127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DESPESA COM PESSOAL – Poder </a:t>
            </a:r>
            <a:r>
              <a:rPr lang="pt-BR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Executivo</a:t>
            </a:r>
            <a:endParaRPr lang="pt-BR" sz="28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045575"/>
              </p:ext>
            </p:extLst>
          </p:nvPr>
        </p:nvGraphicFramePr>
        <p:xfrm>
          <a:off x="1125860" y="1418280"/>
          <a:ext cx="10153128" cy="4799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804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567" y="260648"/>
            <a:ext cx="10055781" cy="1609344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COMPOSIÇÃO DA BASE DE CÁLCULO DA SAÚDE E EDUCAÇÃO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36765" y="2204864"/>
            <a:ext cx="9921387" cy="4050792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pt-BR" sz="28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SAÚDE  - 15%                         EDUCAÇÃO  - 25%</a:t>
            </a:r>
          </a:p>
          <a:p>
            <a:pPr marL="0" indent="0" algn="ctr">
              <a:buNone/>
              <a:defRPr/>
            </a:pPr>
            <a:endParaRPr lang="pt-BR" sz="8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latin typeface="Century Schoolbook" panose="02040604050505020304" pitchFamily="18" charset="0"/>
              </a:rPr>
              <a:t>Receita de Impostos: </a:t>
            </a:r>
            <a:r>
              <a:rPr lang="pt-BR" sz="2800" dirty="0">
                <a:latin typeface="Century Schoolbook" panose="02040604050505020304" pitchFamily="18" charset="0"/>
              </a:rPr>
              <a:t>IPTU, IRRF, ISS, ITBI assim como as receitas da dívida ativa de impostos – principal, multas, juros de mora e outros encargos, excluídas as deduções (imposto pago a maior ou em duplicidade).</a:t>
            </a:r>
          </a:p>
          <a:p>
            <a:pPr marL="0" indent="0" algn="just">
              <a:buNone/>
              <a:defRPr/>
            </a:pPr>
            <a:endParaRPr lang="pt-BR" sz="900" dirty="0">
              <a:latin typeface="Century Schoolbook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latin typeface="Century Schoolbook" panose="02040604050505020304" pitchFamily="18" charset="0"/>
              </a:rPr>
              <a:t>Receita de Transferências Constitucionais: </a:t>
            </a:r>
            <a:r>
              <a:rPr lang="pt-BR" sz="2800" dirty="0">
                <a:latin typeface="Century Schoolbook" panose="02040604050505020304" pitchFamily="18" charset="0"/>
              </a:rPr>
              <a:t>FPM, ITR, ICMS Desoneração – Lei 87/96, ICMS, IPVA, IPI Exportação.</a:t>
            </a:r>
          </a:p>
          <a:p>
            <a:endParaRPr lang="pt-B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34141" y="164508"/>
            <a:ext cx="673133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>APLICAÇÃO EM SAÚDE</a:t>
            </a:r>
            <a:endParaRPr lang="pt-BR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7178" y="968534"/>
            <a:ext cx="113052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Century Schoolbook" panose="02040604050505020304" pitchFamily="18" charset="0"/>
              </a:rPr>
              <a:t>O Município de Barreiras até o mês de Dezembro de 2019 aplicou </a:t>
            </a:r>
            <a:r>
              <a:rPr lang="pt-BR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R$ 50.140.026,96 </a:t>
            </a:r>
            <a:r>
              <a:rPr lang="pt-BR" sz="2800" dirty="0" smtClean="0">
                <a:latin typeface="Century Schoolbook" panose="02040604050505020304" pitchFamily="18" charset="0"/>
              </a:rPr>
              <a:t>valor equivale ao percentual de </a:t>
            </a:r>
            <a:r>
              <a:rPr lang="pt-BR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18,58%</a:t>
            </a:r>
            <a:r>
              <a:rPr lang="pt-BR" sz="2800" b="1" dirty="0" smtClean="0">
                <a:latin typeface="Century Schoolbook" panose="02040604050505020304" pitchFamily="18" charset="0"/>
              </a:rPr>
              <a:t> </a:t>
            </a:r>
            <a:r>
              <a:rPr lang="pt-BR" sz="2800" dirty="0" smtClean="0">
                <a:latin typeface="Century Schoolbook" panose="02040604050505020304" pitchFamily="18" charset="0"/>
              </a:rPr>
              <a:t>da </a:t>
            </a:r>
            <a:r>
              <a:rPr lang="pt-BR" sz="2800" dirty="0">
                <a:latin typeface="Century Schoolbook" panose="02040604050505020304" pitchFamily="18" charset="0"/>
              </a:rPr>
              <a:t>arrecadação dos </a:t>
            </a:r>
            <a:r>
              <a:rPr lang="pt-BR" sz="2800" dirty="0" smtClean="0">
                <a:latin typeface="Century Schoolbook" panose="02040604050505020304" pitchFamily="18" charset="0"/>
              </a:rPr>
              <a:t>impostos e transferências </a:t>
            </a:r>
            <a:r>
              <a:rPr lang="pt-BR" sz="2800" dirty="0">
                <a:latin typeface="Century Schoolbook" panose="02040604050505020304" pitchFamily="18" charset="0"/>
              </a:rPr>
              <a:t>no período. Esse índice é </a:t>
            </a:r>
            <a:r>
              <a:rPr lang="pt-BR" sz="2800" dirty="0" smtClean="0">
                <a:latin typeface="Century Schoolbook" panose="02040604050505020304" pitchFamily="18" charset="0"/>
              </a:rPr>
              <a:t>superior ao constitucionalmente exigido, Demostrando que no período o Município já aplicou mais que o valor mínimo.</a:t>
            </a:r>
            <a:endParaRPr lang="pt-BR" sz="2800" dirty="0">
              <a:latin typeface="Century Schoolbook" panose="020406040505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0" y="4484802"/>
            <a:ext cx="2771398" cy="19432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4" y="4484802"/>
            <a:ext cx="2188171" cy="139247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30"/>
          <a:stretch/>
        </p:blipFill>
        <p:spPr>
          <a:xfrm>
            <a:off x="347178" y="4529556"/>
            <a:ext cx="408538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696299"/>
              </p:ext>
            </p:extLst>
          </p:nvPr>
        </p:nvGraphicFramePr>
        <p:xfrm>
          <a:off x="319837" y="44624"/>
          <a:ext cx="11391199" cy="5910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Planilha" r:id="rId3" imgW="3247949" imgH="1409700" progId="Excel.Sheet.8">
                  <p:embed/>
                </p:oleObj>
              </mc:Choice>
              <mc:Fallback>
                <p:oleObj name="Planilha" r:id="rId3" imgW="3247949" imgH="1409700" progId="Excel.Sheet.8">
                  <p:embed/>
                  <p:pic>
                    <p:nvPicPr>
                      <p:cNvPr id="0" name="Obje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37" y="44624"/>
                        <a:ext cx="11391199" cy="5910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96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80144" y="116632"/>
            <a:ext cx="7555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APLICAÇÃO EM EDUCAÇÃO</a:t>
            </a:r>
            <a:endParaRPr lang="pt-BR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6528" y="692696"/>
            <a:ext cx="115932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Century Schoolbook" panose="02040604050505020304" pitchFamily="18" charset="0"/>
              </a:rPr>
              <a:t>O Município de Barreiras até o mês de Dezembro de 2019 aplicou </a:t>
            </a:r>
            <a:r>
              <a:rPr lang="pt-BR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R$ 122.120.903,83 </a:t>
            </a:r>
            <a:r>
              <a:rPr lang="pt-BR" sz="2800" dirty="0" smtClean="0">
                <a:latin typeface="Century Schoolbook" panose="02040604050505020304" pitchFamily="18" charset="0"/>
              </a:rPr>
              <a:t>valor equivale ao percentual de </a:t>
            </a:r>
            <a:r>
              <a:rPr lang="pt-BR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25,97% </a:t>
            </a:r>
            <a:r>
              <a:rPr lang="pt-BR" sz="2800" dirty="0" smtClean="0">
                <a:latin typeface="Century Schoolbook" panose="02040604050505020304" pitchFamily="18" charset="0"/>
              </a:rPr>
              <a:t>da </a:t>
            </a:r>
            <a:r>
              <a:rPr lang="pt-BR" sz="2800" dirty="0">
                <a:latin typeface="Century Schoolbook" panose="02040604050505020304" pitchFamily="18" charset="0"/>
              </a:rPr>
              <a:t>arrecadação dos </a:t>
            </a:r>
            <a:r>
              <a:rPr lang="pt-BR" sz="2800" dirty="0" smtClean="0">
                <a:latin typeface="Century Schoolbook" panose="02040604050505020304" pitchFamily="18" charset="0"/>
              </a:rPr>
              <a:t>impostos e transferências </a:t>
            </a:r>
            <a:r>
              <a:rPr lang="pt-BR" sz="2800" dirty="0">
                <a:latin typeface="Century Schoolbook" panose="02040604050505020304" pitchFamily="18" charset="0"/>
              </a:rPr>
              <a:t>no período. Esse índice é </a:t>
            </a:r>
            <a:r>
              <a:rPr lang="pt-BR" sz="2800" dirty="0" smtClean="0">
                <a:latin typeface="Century Schoolbook" panose="02040604050505020304" pitchFamily="18" charset="0"/>
              </a:rPr>
              <a:t>maior </a:t>
            </a:r>
            <a:r>
              <a:rPr lang="pt-BR" sz="2800" dirty="0">
                <a:latin typeface="Century Schoolbook" panose="02040604050505020304" pitchFamily="18" charset="0"/>
              </a:rPr>
              <a:t>que o constitucionalmente </a:t>
            </a:r>
            <a:r>
              <a:rPr lang="pt-BR" sz="2800" dirty="0" smtClean="0">
                <a:latin typeface="Century Schoolbook" panose="02040604050505020304" pitchFamily="18" charset="0"/>
              </a:rPr>
              <a:t>exigido, mas o gestor tem até o final do exercício para adequar ao percentual mínimo de 25%.</a:t>
            </a:r>
            <a:endParaRPr lang="pt-BR" sz="2800" dirty="0">
              <a:latin typeface="Century Schoolbook" panose="020406040505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4149080"/>
            <a:ext cx="2952328" cy="179676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4149080"/>
            <a:ext cx="2736304" cy="180002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8" y="4149080"/>
            <a:ext cx="4059125" cy="17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8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5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Lei de Responsabilidade </a:t>
            </a:r>
            <a:r>
              <a:rPr lang="pt-BR" sz="5400" b="1" i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Fiscal</a:t>
            </a:r>
            <a:endParaRPr lang="pt-BR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2121" y="2636912"/>
            <a:ext cx="10055781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pt-BR" sz="4000" b="1" dirty="0">
                <a:latin typeface="Century Schoolbook" panose="02040604050505020304" pitchFamily="18" charset="0"/>
              </a:rPr>
              <a:t>Tem como objetivo o estabelecimento de normas de finanças públicas voltadas para a responsabilidade na gestão fiscal.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34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646385"/>
              </p:ext>
            </p:extLst>
          </p:nvPr>
        </p:nvGraphicFramePr>
        <p:xfrm>
          <a:off x="909638" y="44450"/>
          <a:ext cx="10415587" cy="619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Planilha" r:id="rId3" imgW="3162300" imgH="2247900" progId="Excel.Sheet.8">
                  <p:embed/>
                </p:oleObj>
              </mc:Choice>
              <mc:Fallback>
                <p:oleObj name="Planilha" r:id="rId3" imgW="3162300" imgH="2247900" progId="Excel.Sheet.8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44450"/>
                        <a:ext cx="10415587" cy="619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53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96227" y="116632"/>
            <a:ext cx="6680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APLICAÇÃO DO FUNDEB</a:t>
            </a:r>
            <a:endParaRPr lang="pt-BR" sz="40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5820" y="692696"/>
            <a:ext cx="10801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Conforme </a:t>
            </a:r>
            <a:r>
              <a:rPr lang="pt-BR" sz="2800" dirty="0"/>
              <a:t>estabelecido nos §§ 2º e 3º do art. 211 da Constituição (</a:t>
            </a:r>
            <a:r>
              <a:rPr lang="pt-BR" sz="2800" dirty="0" smtClean="0"/>
              <a:t>os Municípios </a:t>
            </a:r>
            <a:r>
              <a:rPr lang="pt-BR" sz="2800" dirty="0"/>
              <a:t>devem utilizar recursos do </a:t>
            </a:r>
            <a:r>
              <a:rPr lang="pt-BR" sz="2800" dirty="0" smtClean="0"/>
              <a:t>FUNDEB </a:t>
            </a:r>
            <a:r>
              <a:rPr lang="pt-BR" sz="2800" dirty="0"/>
              <a:t>na educação infantil e no ensino </a:t>
            </a:r>
            <a:r>
              <a:rPr lang="pt-BR" sz="2800" dirty="0" smtClean="0"/>
              <a:t>fundamental), </a:t>
            </a:r>
            <a:r>
              <a:rPr lang="pt-BR" sz="2800" dirty="0"/>
              <a:t>sendo que o mínimo de 60% desses </a:t>
            </a:r>
            <a:r>
              <a:rPr lang="pt-BR" sz="2800" dirty="0" smtClean="0"/>
              <a:t>recursos deve </a:t>
            </a:r>
            <a:r>
              <a:rPr lang="pt-BR" sz="2800" dirty="0"/>
              <a:t>ser destinado anualmente à remuneração dos profissionais do </a:t>
            </a:r>
            <a:r>
              <a:rPr lang="pt-BR" sz="2800" dirty="0" smtClean="0"/>
              <a:t>magistério. Até o mês de Dezembro o Município de Barreiras aplicou o percentual</a:t>
            </a:r>
            <a:r>
              <a:rPr lang="pt-BR" sz="2800" dirty="0" smtClean="0">
                <a:solidFill>
                  <a:srgbClr val="0070C0"/>
                </a:solidFill>
              </a:rPr>
              <a:t> </a:t>
            </a:r>
            <a:r>
              <a:rPr lang="pt-BR" sz="2800" b="1" dirty="0" smtClean="0">
                <a:solidFill>
                  <a:srgbClr val="0070C0"/>
                </a:solidFill>
              </a:rPr>
              <a:t>80,19% </a:t>
            </a:r>
            <a:r>
              <a:rPr lang="pt-BR" sz="2800" dirty="0" smtClean="0"/>
              <a:t>das receitas recebidas do FUNDEB na </a:t>
            </a:r>
            <a:r>
              <a:rPr lang="pt-BR" sz="2800" dirty="0"/>
              <a:t>remuneração dos profissionais do </a:t>
            </a:r>
            <a:r>
              <a:rPr lang="pt-BR" sz="2800" dirty="0" smtClean="0"/>
              <a:t>magistério, aplicação que é superior ao exigido.</a:t>
            </a:r>
            <a:endParaRPr lang="pt-BR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57" y="5825751"/>
            <a:ext cx="1616968" cy="10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876682"/>
              </p:ext>
            </p:extLst>
          </p:nvPr>
        </p:nvGraphicFramePr>
        <p:xfrm>
          <a:off x="6706" y="576496"/>
          <a:ext cx="11966636" cy="493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Planilha" r:id="rId3" imgW="3124200" imgH="1152449" progId="Excel.Sheet.8">
                  <p:embed/>
                </p:oleObj>
              </mc:Choice>
              <mc:Fallback>
                <p:oleObj name="Planilha" r:id="rId3" imgW="3124200" imgH="1152449" progId="Excel.Sheet.8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6" y="576496"/>
                        <a:ext cx="11966636" cy="4938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43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08" y="2409517"/>
            <a:ext cx="3671974" cy="1730996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2588686" y="4293096"/>
            <a:ext cx="6336704" cy="762000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/>
              <a:t>JOÃO BARBOSA DE SOUZA SOBRINHO</a:t>
            </a:r>
          </a:p>
          <a:p>
            <a:pPr marL="0" indent="0" algn="ctr">
              <a:buNone/>
            </a:pPr>
            <a:r>
              <a:rPr lang="pt-BR" sz="3200" dirty="0"/>
              <a:t>PREFEITO MUNICIPAL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197868" y="262550"/>
            <a:ext cx="9505055" cy="2146967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MUITO OBRIGADO PELA ATENÇÃO</a:t>
            </a:r>
          </a:p>
          <a:p>
            <a:pPr marL="0" indent="0" algn="ctr">
              <a:buNone/>
            </a:pPr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pt-BR" b="1" dirty="0" smtClean="0"/>
              <a:t>SECRETÁRIA MUNICIPAL DA FAZENDA</a:t>
            </a:r>
          </a:p>
          <a:p>
            <a:pPr marL="0" indent="0" algn="ctr">
              <a:buNone/>
            </a:pPr>
            <a:r>
              <a:rPr lang="pt-BR" sz="1600" dirty="0" smtClean="0"/>
              <a:t>(77</a:t>
            </a:r>
            <a:r>
              <a:rPr lang="pt-BR" sz="1600" dirty="0"/>
              <a:t>) 3614-7104</a:t>
            </a:r>
            <a:br>
              <a:rPr lang="pt-BR" sz="1600" dirty="0"/>
            </a:br>
            <a:r>
              <a:rPr lang="pt-BR" sz="1600" dirty="0" smtClean="0"/>
              <a:t>EMAIL: fazenda@barreiras.ba.gov.br</a:t>
            </a:r>
            <a:endParaRPr lang="pt-BR" sz="19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5880146"/>
            <a:ext cx="2061965" cy="92358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599932" y="5595004"/>
            <a:ext cx="20619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pt-BR" sz="1400" b="1" dirty="0" smtClean="0"/>
              <a:t>Desenvolvido por: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10626" y="5748892"/>
            <a:ext cx="6092825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REALIZADA POR: </a:t>
            </a:r>
            <a:endParaRPr lang="pt-BR" b="1" dirty="0"/>
          </a:p>
          <a:p>
            <a:pPr algn="ctr"/>
            <a:r>
              <a:rPr lang="pt-BR" sz="1900" dirty="0" smtClean="0"/>
              <a:t>ALDIR RESMINI E VERSIANY DE PAULA MOREIRA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9971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 dirty="0">
                <a:solidFill>
                  <a:srgbClr val="0070C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O que é a Lei de Responsabilidade Fiscal (LRF)?</a:t>
            </a:r>
            <a:endParaRPr lang="pt-BR" sz="40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0574" y="2420888"/>
            <a:ext cx="10055781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pt-BR" sz="4000" b="1" dirty="0">
                <a:latin typeface="Century Schoolbook" panose="02040604050505020304" pitchFamily="18" charset="0"/>
              </a:rPr>
              <a:t>Basicamente, é um conjunto de normas para que a União, os Estados e os Municípios administrem com prudência suas receitas e despesas, e evitem desequilíbrios orçamentários e o endividamento excessivo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47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1844" y="26296"/>
            <a:ext cx="10055781" cy="1609344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0070C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Quais são os principais pontos da LRF?</a:t>
            </a:r>
            <a:endParaRPr lang="pt-BR" sz="40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772" y="1484784"/>
            <a:ext cx="11377264" cy="4050792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Limites </a:t>
            </a: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para despesas com pessoal;</a:t>
            </a:r>
          </a:p>
          <a:p>
            <a:pPr algn="just"/>
            <a:r>
              <a:rPr lang="pt-BR" sz="36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Dívida Pública</a:t>
            </a: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pt-BR" sz="36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Determina </a:t>
            </a: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que sejam criadas metas para controlar receitas e despesas;</a:t>
            </a:r>
          </a:p>
          <a:p>
            <a:pPr algn="just"/>
            <a:r>
              <a:rPr lang="pt-BR" sz="36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Nenhum </a:t>
            </a: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governante pode criar uma nova despesa  continuada (por mais de dois anos), sem indicar sua fonte de receita ou sem reduzir outras despesas já existentes.</a:t>
            </a:r>
            <a:endParaRPr lang="pt-BR" sz="36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197868" y="260648"/>
            <a:ext cx="104411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AVALIAÇÃO DAS METAS </a:t>
            </a:r>
            <a:r>
              <a:rPr lang="pt-BR" sz="3200" b="1" cap="none" spc="0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 RESULTADOS FISCAIS </a:t>
            </a:r>
            <a:endParaRPr lang="pt-BR" sz="3200" b="1" cap="none" spc="0" dirty="0" smtClean="0">
              <a:ln w="95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pt-BR" sz="3200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r>
              <a:rPr lang="pt-BR" sz="3200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º </a:t>
            </a:r>
            <a:r>
              <a:rPr lang="pt-BR" sz="3200" b="1" cap="none" spc="0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QUADRIMESTRE DE </a:t>
            </a:r>
            <a:r>
              <a:rPr lang="pt-BR" sz="3200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2019</a:t>
            </a:r>
            <a:endParaRPr lang="pt-BR" sz="3200" b="1" cap="none" spc="0" dirty="0">
              <a:ln w="95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29916" y="1970257"/>
            <a:ext cx="8712968" cy="338554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endParaRPr lang="pt-BR" dirty="0" smtClean="0"/>
          </a:p>
          <a:p>
            <a:r>
              <a:rPr lang="pt-BR" sz="2800" b="1" dirty="0" smtClean="0"/>
              <a:t>I – RECEITAS ORÇAMENTÁRIAS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II </a:t>
            </a:r>
            <a:r>
              <a:rPr lang="pt-BR" sz="2800" b="1" dirty="0"/>
              <a:t>– </a:t>
            </a:r>
            <a:r>
              <a:rPr lang="pt-BR" sz="2800" b="1" dirty="0" smtClean="0"/>
              <a:t>DESPESAS ORÇAMENTÁRIAS</a:t>
            </a:r>
            <a:endParaRPr lang="pt-BR" sz="2800" b="1" dirty="0"/>
          </a:p>
          <a:p>
            <a:endParaRPr lang="pt-BR" sz="2800" b="1" dirty="0" smtClean="0"/>
          </a:p>
          <a:p>
            <a:r>
              <a:rPr lang="pt-BR" sz="2800" b="1" dirty="0" smtClean="0"/>
              <a:t>III – RESULTADOS FISCAIS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IV – ÍNDICES CONSTITUCIONAIS E LEGAIS</a:t>
            </a:r>
          </a:p>
        </p:txBody>
      </p:sp>
    </p:spTree>
    <p:extLst>
      <p:ext uri="{BB962C8B-B14F-4D97-AF65-F5344CB8AC3E}">
        <p14:creationId xmlns:p14="http://schemas.microsoft.com/office/powerpoint/2010/main" val="394808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075092"/>
              </p:ext>
            </p:extLst>
          </p:nvPr>
        </p:nvGraphicFramePr>
        <p:xfrm>
          <a:off x="1197868" y="116632"/>
          <a:ext cx="10844212" cy="600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" name="Planilha" r:id="rId3" imgW="8153400" imgH="4324502" progId="Excel.Sheet.12">
                  <p:embed/>
                </p:oleObj>
              </mc:Choice>
              <mc:Fallback>
                <p:oleObj name="Planilha" r:id="rId3" imgW="8153400" imgH="43245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7868" y="116632"/>
                        <a:ext cx="10844212" cy="600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 rot="16200000">
            <a:off x="-2751553" y="2753805"/>
            <a:ext cx="672464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RECEITAS ORÇAMENTÁRIAS</a:t>
            </a:r>
            <a:endParaRPr lang="pt-BR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4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680543"/>
              </p:ext>
            </p:extLst>
          </p:nvPr>
        </p:nvGraphicFramePr>
        <p:xfrm>
          <a:off x="189756" y="185059"/>
          <a:ext cx="11377264" cy="6556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1845940" y="185059"/>
            <a:ext cx="8447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DEMONSTRAÇÃO GRÁFICA DA RECEITA ORÇAMENTÁRIA</a:t>
            </a:r>
          </a:p>
          <a:p>
            <a:pPr algn="ctr">
              <a:defRPr sz="20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2019 X 2018</a:t>
            </a:r>
          </a:p>
        </p:txBody>
      </p:sp>
    </p:spTree>
    <p:extLst>
      <p:ext uri="{BB962C8B-B14F-4D97-AF65-F5344CB8AC3E}">
        <p14:creationId xmlns:p14="http://schemas.microsoft.com/office/powerpoint/2010/main" val="635865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937814"/>
              </p:ext>
            </p:extLst>
          </p:nvPr>
        </p:nvGraphicFramePr>
        <p:xfrm>
          <a:off x="1845940" y="53237"/>
          <a:ext cx="9720263" cy="621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" name="Planilha" r:id="rId3" imgW="8515502" imgH="3895649" progId="Excel.Sheet.12">
                  <p:embed/>
                </p:oleObj>
              </mc:Choice>
              <mc:Fallback>
                <p:oleObj name="Planilha" r:id="rId3" imgW="8515502" imgH="38956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5940" y="53237"/>
                        <a:ext cx="9720263" cy="621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 rot="16200000">
            <a:off x="-2183796" y="2562192"/>
            <a:ext cx="609144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DESPESAS ORÇAMENTÁRIAS</a:t>
            </a:r>
            <a:endParaRPr lang="pt-B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3494BA"/>
    </a:accent6>
    <a:hlink>
      <a:srgbClr val="6B9F25"/>
    </a:hlink>
    <a:folHlink>
      <a:srgbClr val="9F6715"/>
    </a:folHlink>
  </a:clrScheme>
  <a:fontScheme name="Cambria-Calibri">
    <a:majorFont>
      <a:latin typeface="Cambria" panose="02040503050406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flip="none" rotWithShape="1">
        <a:gsLst>
          <a:gs pos="0">
            <a:schemeClr val="phClr">
              <a:lumMod val="20000"/>
              <a:lumOff val="80000"/>
            </a:schemeClr>
          </a:gs>
          <a:gs pos="58000">
            <a:schemeClr val="phClr">
              <a:lumMod val="40000"/>
              <a:lumOff val="60000"/>
            </a:schemeClr>
          </a:gs>
          <a:gs pos="100000">
            <a:schemeClr val="phClr"/>
          </a:gs>
        </a:gsLst>
        <a:lin ang="14400000" scaled="0"/>
        <a:tileRect/>
      </a:gradFill>
      <a:gradFill flip="none" rotWithShape="1">
        <a:gsLst>
          <a:gs pos="0">
            <a:schemeClr val="phClr">
              <a:lumMod val="20000"/>
              <a:lumOff val="80000"/>
            </a:schemeClr>
          </a:gs>
          <a:gs pos="58000">
            <a:schemeClr val="phClr">
              <a:lumMod val="40000"/>
              <a:lumOff val="60000"/>
            </a:schemeClr>
          </a:gs>
          <a:gs pos="100000">
            <a:schemeClr val="phClr"/>
          </a:gs>
        </a:gsLst>
        <a:lin ang="17400000" scaled="0"/>
        <a:tileRect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0</TotalTime>
  <Words>1552</Words>
  <Application>Microsoft Office PowerPoint</Application>
  <PresentationFormat>Personalizar</PresentationFormat>
  <Paragraphs>253</Paragraphs>
  <Slides>33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5" baseType="lpstr">
      <vt:lpstr>Tipo de Madeira</vt:lpstr>
      <vt:lpstr>Planilha</vt:lpstr>
      <vt:lpstr>AUDIÊNCIA Pública 3º quadrimestre 2019</vt:lpstr>
      <vt:lpstr>Apresentação do PowerPoint</vt:lpstr>
      <vt:lpstr>Lei de Responsabilidade Fiscal</vt:lpstr>
      <vt:lpstr>O que é a Lei de Responsabilidade Fiscal (LRF)?</vt:lpstr>
      <vt:lpstr>Quais são os principais pontos da LRF?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DESPESA COM PESSOAL – Poder Executivo</vt:lpstr>
      <vt:lpstr>COMPOSIÇÃO DA BASE DE CÁLCULO DA SAÚDE E EDUCAÇÃO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</dc:title>
  <dc:creator/>
  <cp:lastModifiedBy/>
  <cp:revision>33</cp:revision>
  <cp:lastPrinted>2018-05-03T19:30:32Z</cp:lastPrinted>
  <dcterms:created xsi:type="dcterms:W3CDTF">2018-05-02T13:55:22Z</dcterms:created>
  <dcterms:modified xsi:type="dcterms:W3CDTF">2020-05-27T11:52:39Z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