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90" r:id="rId2"/>
    <p:sldId id="267" r:id="rId3"/>
    <p:sldId id="266" r:id="rId4"/>
    <p:sldId id="268" r:id="rId5"/>
    <p:sldId id="269" r:id="rId6"/>
    <p:sldId id="270" r:id="rId7"/>
    <p:sldId id="271" r:id="rId8"/>
    <p:sldId id="281" r:id="rId9"/>
    <p:sldId id="291" r:id="rId10"/>
    <p:sldId id="280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278" r:id="rId19"/>
    <p:sldId id="292" r:id="rId20"/>
    <p:sldId id="282" r:id="rId21"/>
    <p:sldId id="283" r:id="rId22"/>
    <p:sldId id="286" r:id="rId23"/>
    <p:sldId id="289" r:id="rId24"/>
    <p:sldId id="284" r:id="rId25"/>
    <p:sldId id="288" r:id="rId26"/>
    <p:sldId id="265" r:id="rId27"/>
  </p:sldIdLst>
  <p:sldSz cx="12188825" cy="6858000"/>
  <p:notesSz cx="6797675" cy="9926638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3072">
          <p15:clr>
            <a:srgbClr val="A4A3A4"/>
          </p15:clr>
        </p15:guide>
        <p15:guide id="5" orient="horz" pos="3408">
          <p15:clr>
            <a:srgbClr val="A4A3A4"/>
          </p15:clr>
        </p15:guide>
        <p15:guide id="6" pos="3839">
          <p15:clr>
            <a:srgbClr val="A4A3A4"/>
          </p15:clr>
        </p15:guide>
        <p15:guide id="7" pos="383">
          <p15:clr>
            <a:srgbClr val="A4A3A4"/>
          </p15:clr>
        </p15:guide>
        <p15:guide id="8" pos="7295">
          <p15:clr>
            <a:srgbClr val="A4A3A4"/>
          </p15:clr>
        </p15:guide>
        <p15:guide id="9" pos="815">
          <p15:clr>
            <a:srgbClr val="A4A3A4"/>
          </p15:clr>
        </p15:guide>
        <p15:guide id="10" pos="2879">
          <p15:clr>
            <a:srgbClr val="A4A3A4"/>
          </p15:clr>
        </p15:guide>
        <p15:guide id="11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35D"/>
    <a:srgbClr val="FFCC00"/>
    <a:srgbClr val="D09E00"/>
    <a:srgbClr val="A2311E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434" autoAdjust="0"/>
  </p:normalViewPr>
  <p:slideViewPr>
    <p:cSldViewPr>
      <p:cViewPr>
        <p:scale>
          <a:sx n="77" d="100"/>
          <a:sy n="77" d="100"/>
        </p:scale>
        <p:origin x="-408" y="-72"/>
      </p:cViewPr>
      <p:guideLst>
        <p:guide orient="horz" pos="2160"/>
        <p:guide orient="horz" pos="3888"/>
        <p:guide orient="horz" pos="432"/>
        <p:guide orient="horz" pos="3072"/>
        <p:guide orient="horz" pos="3408"/>
        <p:guide pos="3839"/>
        <p:guide pos="383"/>
        <p:guide pos="7295"/>
        <p:guide pos="815"/>
        <p:guide pos="2879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lanilha%20em%20AUDI&#202;NCIA%20P&#218;BLICA%20BARREIRA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lanilha%20em%20AUDI&#202;NCIA%20P&#218;BLICA%20BARREIRA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Planilha%20em%20AUDI&#202;NCIA%20P&#218;BLICA%20BARREIRAS.ppt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DADOS\Dados\DADOS\dados\ACIMA\RELATORIOS%20RREO%20E%20RGF%20TODAS%20AS%20ENTIDADES\PREFEITURA\Prefeituras%20Atuais\8%20-%20BARREIRAS\2018\2&#186;%20BIMESTRE%20E%201&#186;%20RGF%20DE%202018\EDITADOS\13%20-%20DESPESA%20COM%20PESSOAL.xls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DADOS\Dados\DADOS\dados\ACIMA\RELATORIOS%20RREO%20E%20RGF%20TODAS%20AS%20ENTIDADES\PREFEITURA\Prefeituras%20Atuais\8%20-%20BARREIRAS\2018\2&#186;%20BIMESTRE%20E%201&#186;%20RGF%20DE%202018\EDITADOS\13%20-%20DESPESA%20COM%20PESSOAL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 dirty="0" smtClean="0"/>
              <a:t>DEMONSTRAÇÃO GRÁFICA DA RECEITAS ORÇAMENTÁRIAS</a:t>
            </a:r>
          </a:p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 dirty="0" smtClean="0"/>
              <a:t>2017    X    2018</a:t>
            </a:r>
            <a:endParaRPr lang="pt-BR" sz="2400" dirty="0"/>
          </a:p>
        </c:rich>
      </c:tx>
      <c:layout>
        <c:manualLayout>
          <c:xMode val="edge"/>
          <c:yMode val="edge"/>
          <c:x val="0.32287164677481212"/>
          <c:y val="6.501663213891266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730659025787966E-2"/>
          <c:y val="9.5357993065281352E-2"/>
          <c:w val="0.86871581140922116"/>
          <c:h val="0.759950506255871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em AUDIÊNCIA PÚBLICA BARREIRAS]Plan1'!$E$20</c:f>
              <c:strCache>
                <c:ptCount val="1"/>
                <c:pt idx="0">
                  <c:v>ORÇADA</c:v>
                </c:pt>
              </c:strCache>
            </c:strRef>
          </c:tx>
          <c:spPr>
            <a:solidFill>
              <a:srgbClr val="00B050">
                <a:alpha val="84706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>
                  <a:alpha val="84706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(Plan1!$D$21,Plan1!$D$22)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  <c:extLst/>
            </c:numRef>
          </c:cat>
          <c:val>
            <c:numRef>
              <c:f>Plan1!$E$21:$E$23</c:f>
              <c:numCache>
                <c:formatCode>_(* #,##0.00_);_(* \(#,##0.00\);_(* "-"??_);_(@_)</c:formatCode>
                <c:ptCount val="2"/>
                <c:pt idx="0">
                  <c:v>517350000</c:v>
                </c:pt>
                <c:pt idx="1">
                  <c:v>356000000</c:v>
                </c:pt>
              </c:numCache>
              <c:extLst/>
            </c:numRef>
          </c:val>
        </c:ser>
        <c:ser>
          <c:idx val="1"/>
          <c:order val="1"/>
          <c:tx>
            <c:strRef>
              <c:f>'[Planilha em AUDIÊNCIA PÚBLICA BARREIRAS]Plan1'!$F$20</c:f>
              <c:strCache>
                <c:ptCount val="1"/>
                <c:pt idx="0">
                  <c:v>ARRECADA</c:v>
                </c:pt>
              </c:strCache>
            </c:strRef>
          </c:tx>
          <c:spPr>
            <a:solidFill>
              <a:srgbClr val="00206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404.152.977,76 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534.881.056,35 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(Plan1!$D$21,Plan1!$D$22)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  <c:extLst/>
            </c:numRef>
          </c:cat>
          <c:val>
            <c:numRef>
              <c:f>Plan1!$F$21:$F$23</c:f>
              <c:numCache>
                <c:formatCode>_(* #,##0.00_);_(* \(#,##0.00\);_(* "-"??_);_(@_)</c:formatCode>
                <c:ptCount val="2"/>
                <c:pt idx="0">
                  <c:v>264492794.79999995</c:v>
                </c:pt>
                <c:pt idx="1">
                  <c:v>400592804.34999996</c:v>
                </c:pt>
              </c:numCache>
              <c:extLst/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2037760"/>
        <c:axId val="88359680"/>
      </c:barChart>
      <c:catAx>
        <c:axId val="8203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8359680"/>
        <c:crosses val="autoZero"/>
        <c:auto val="1"/>
        <c:lblAlgn val="ctr"/>
        <c:lblOffset val="100"/>
        <c:noMultiLvlLbl val="0"/>
      </c:catAx>
      <c:valAx>
        <c:axId val="88359680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8203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800" dirty="0"/>
              <a:t>DESPESAS </a:t>
            </a:r>
            <a:r>
              <a:rPr lang="pt-BR" sz="2800" dirty="0" smtClean="0"/>
              <a:t>ORÇAMENTÁRIAS</a:t>
            </a:r>
            <a:r>
              <a:rPr lang="pt-BR" sz="2800" baseline="0" dirty="0" smtClean="0"/>
              <a:t> 3º QUADRIMESTRE</a:t>
            </a:r>
          </a:p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800" baseline="0" dirty="0" smtClean="0"/>
              <a:t>2018    X     2017</a:t>
            </a:r>
            <a:endParaRPr lang="pt-BR" sz="2800" dirty="0"/>
          </a:p>
        </c:rich>
      </c:tx>
      <c:layout>
        <c:manualLayout>
          <c:xMode val="edge"/>
          <c:yMode val="edge"/>
          <c:x val="0.22776233375754704"/>
          <c:y val="3.703703703703703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58713326240497E-2"/>
          <c:y val="5.9518518518518519E-2"/>
          <c:w val="0.97707736201622075"/>
          <c:h val="0.788264654418197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'[Planilha em AUDIÊNCIA PÚBLICA BARREIRAS]Plan1'!$E$18</c:f>
              <c:strCache>
                <c:ptCount val="1"/>
                <c:pt idx="0">
                  <c:v>ORÇADA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0.13232617847300118"/>
                  <c:y val="-1.42246281714785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39E53E2-D9B0-4902-9FD8-18E3958395E9}" type="VALUE">
                      <a:rPr lang="en-US" sz="1800" dirty="0"/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95625107065289"/>
                      <c:h val="5.266666666666666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7.293566631202493E-2"/>
                  <c:y val="-8.08098571011956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88011C3-418E-47A2-8353-AD8F0FBF6A15}" type="VALUE">
                      <a:rPr lang="en-US" sz="1800"/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487888905443216"/>
                      <c:h val="5.0814814814814806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'[Planilha em AUDIÊNCIA PÚBLICA BARREIRAS]Plan1'!$D$19:$D$20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'[Planilha em AUDIÊNCIA PÚBLICA BARREIRAS]Plan1'!$E$19:$E$20</c:f>
              <c:numCache>
                <c:formatCode>#,##0.00</c:formatCode>
                <c:ptCount val="2"/>
                <c:pt idx="0">
                  <c:v>517350000</c:v>
                </c:pt>
                <c:pt idx="1">
                  <c:v>356000000</c:v>
                </c:pt>
              </c:numCache>
            </c:numRef>
          </c:val>
        </c:ser>
        <c:ser>
          <c:idx val="1"/>
          <c:order val="1"/>
          <c:tx>
            <c:strRef>
              <c:f>'[Planilha em AUDIÊNCIA PÚBLICA BARREIRAS]Plan1'!$F$18</c:f>
              <c:strCache>
                <c:ptCount val="1"/>
                <c:pt idx="0">
                  <c:v>LIQUIDADA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7.1893728221853054E-2"/>
                  <c:y val="-0.120370370370370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 smtClean="0"/>
                      <a:t>468.194.081,67</a:t>
                    </a:r>
                    <a:endParaRPr lang="en-US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153687016893504"/>
                      <c:h val="8.4148148148148152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0784059233277943"/>
                  <c:y val="-8.08913677456984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 smtClean="0"/>
                      <a:t>343.650.792,38</a:t>
                    </a:r>
                    <a:endParaRPr lang="en-US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00470332494747"/>
                      <c:h val="5.266666666666666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'[Planilha em AUDIÊNCIA PÚBLICA BARREIRAS]Plan1'!$D$19:$D$20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'[Planilha em AUDIÊNCIA PÚBLICA BARREIRAS]Plan1'!$F$19:$F$20</c:f>
              <c:numCache>
                <c:formatCode>#,##0.00</c:formatCode>
                <c:ptCount val="2"/>
                <c:pt idx="0">
                  <c:v>295136794.18000001</c:v>
                </c:pt>
                <c:pt idx="1">
                  <c:v>200759969.92999998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8494848"/>
        <c:axId val="88496384"/>
        <c:axId val="0"/>
      </c:bar3DChart>
      <c:catAx>
        <c:axId val="8849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8496384"/>
        <c:crosses val="autoZero"/>
        <c:auto val="1"/>
        <c:lblAlgn val="ctr"/>
        <c:lblOffset val="100"/>
        <c:noMultiLvlLbl val="0"/>
      </c:catAx>
      <c:valAx>
        <c:axId val="8849638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8849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340462377666621"/>
          <c:y val="0.92110717410323695"/>
          <c:w val="0.23776477533845758"/>
          <c:h val="4.55594925634295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pt-BR" sz="2000"/>
              <a:t>DESPESA LIQUIDADA</a:t>
            </a:r>
          </a:p>
        </c:rich>
      </c:tx>
      <c:layout>
        <c:manualLayout>
          <c:xMode val="edge"/>
          <c:yMode val="edge"/>
          <c:x val="0.39874522987997285"/>
          <c:y val="3.4100587604141046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3159692117137035E-2"/>
          <c:y val="5.9562314930472399E-2"/>
          <c:w val="0.91425592025715885"/>
          <c:h val="0.566522641938051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'[Planilha em AUDIÊNCIA PÚBLICA BARREIRAS.pptx]BARREIRAS'!$C$3</c:f>
              <c:strCache>
                <c:ptCount val="1"/>
                <c:pt idx="0">
                  <c:v>CAMARA MUNICIPAL DE BARREIRAS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'[Planilha em AUDIÊNCIA PÚBLICA BARREIRAS.pptx]BARREIRAS'!$D$3</c:f>
              <c:numCache>
                <c:formatCode>#,##0.00</c:formatCode>
                <c:ptCount val="1"/>
                <c:pt idx="0">
                  <c:v>13459301.76</c:v>
                </c:pt>
              </c:numCache>
            </c:numRef>
          </c:val>
        </c:ser>
        <c:ser>
          <c:idx val="1"/>
          <c:order val="1"/>
          <c:tx>
            <c:strRef>
              <c:f>'[Planilha em AUDIÊNCIA PÚBLICA BARREIRAS.pptx]BARREIRAS'!$C$4</c:f>
              <c:strCache>
                <c:ptCount val="1"/>
                <c:pt idx="0">
                  <c:v>GABINETE DO PREFEITO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70502938020698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'[Planilha em AUDIÊNCIA PÚBLICA BARREIRAS.pptx]BARREIRAS'!$D$4</c:f>
              <c:numCache>
                <c:formatCode>#,##0.00</c:formatCode>
                <c:ptCount val="1"/>
                <c:pt idx="0">
                  <c:v>7739701</c:v>
                </c:pt>
              </c:numCache>
            </c:numRef>
          </c:val>
        </c:ser>
        <c:ser>
          <c:idx val="2"/>
          <c:order val="2"/>
          <c:tx>
            <c:strRef>
              <c:f>'[Planilha em AUDIÊNCIA PÚBLICA BARREIRAS.pptx]BARREIRAS'!$C$5</c:f>
              <c:strCache>
                <c:ptCount val="1"/>
                <c:pt idx="0">
                  <c:v>GABINETE DA VICE-PREFEITA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981273408239701E-3"/>
                  <c:y val="-6.2517021738955338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'[Planilha em AUDIÊNCIA PÚBLICA BARREIRAS.pptx]BARREIRAS'!$D$5</c:f>
              <c:numCache>
                <c:formatCode>#,##0.00</c:formatCode>
                <c:ptCount val="1"/>
                <c:pt idx="0">
                  <c:v>648523.01</c:v>
                </c:pt>
              </c:numCache>
            </c:numRef>
          </c:val>
        </c:ser>
        <c:ser>
          <c:idx val="3"/>
          <c:order val="3"/>
          <c:tx>
            <c:strRef>
              <c:f>'[Planilha em AUDIÊNCIA PÚBLICA BARREIRAS.pptx]BARREIRAS'!$C$6</c:f>
              <c:strCache>
                <c:ptCount val="1"/>
                <c:pt idx="0">
                  <c:v>PROCURADORIA GERAL DO MUNICIPIO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494382022471910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'[Planilha em AUDIÊNCIA PÚBLICA BARREIRAS.pptx]BARREIRAS'!$D$6</c:f>
              <c:numCache>
                <c:formatCode>#,##0.00</c:formatCode>
                <c:ptCount val="1"/>
                <c:pt idx="0">
                  <c:v>3262303.19</c:v>
                </c:pt>
              </c:numCache>
            </c:numRef>
          </c:val>
        </c:ser>
        <c:ser>
          <c:idx val="4"/>
          <c:order val="4"/>
          <c:tx>
            <c:strRef>
              <c:f>'[Planilha em AUDIÊNCIA PÚBLICA BARREIRAS.pptx]BARREIRAS'!$C$7</c:f>
              <c:strCache>
                <c:ptCount val="1"/>
                <c:pt idx="0">
                  <c:v>CONTROLADORIA DO MUNICIPIO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'[Planilha em AUDIÊNCIA PÚBLICA BARREIRAS.pptx]BARREIRAS'!$D$7</c:f>
              <c:numCache>
                <c:formatCode>#,##0.00</c:formatCode>
                <c:ptCount val="1"/>
                <c:pt idx="0">
                  <c:v>621406.73</c:v>
                </c:pt>
              </c:numCache>
            </c:numRef>
          </c:val>
        </c:ser>
        <c:ser>
          <c:idx val="5"/>
          <c:order val="5"/>
          <c:tx>
            <c:strRef>
              <c:f>'[Planilha em AUDIÊNCIA PÚBLICA BARREIRAS.pptx]BARREIRAS'!$C$8</c:f>
              <c:strCache>
                <c:ptCount val="1"/>
                <c:pt idx="0">
                  <c:v>SEC. MUN. DE ADMINISTRAÇÃO E PLANEJAMENTO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'[Planilha em AUDIÊNCIA PÚBLICA BARREIRAS.pptx]BARREIRAS'!$D$8</c:f>
              <c:numCache>
                <c:formatCode>#,##0.00</c:formatCode>
                <c:ptCount val="1"/>
                <c:pt idx="0">
                  <c:v>10693486.890000001</c:v>
                </c:pt>
              </c:numCache>
            </c:numRef>
          </c:val>
        </c:ser>
        <c:ser>
          <c:idx val="6"/>
          <c:order val="6"/>
          <c:tx>
            <c:strRef>
              <c:f>'[Planilha em AUDIÊNCIA PÚBLICA BARREIRAS.pptx]BARREIRAS'!$C$9</c:f>
              <c:strCache>
                <c:ptCount val="1"/>
                <c:pt idx="0">
                  <c:v>SEC. MUN. DA FAZENDA</c:v>
                </c:pt>
              </c:strCache>
            </c:strRef>
          </c:tx>
          <c:spPr>
            <a:solidFill>
              <a:schemeClr val="accent1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'[Planilha em AUDIÊNCIA PÚBLICA BARREIRAS.pptx]BARREIRAS'!$D$9</c:f>
              <c:numCache>
                <c:formatCode>#,##0.00</c:formatCode>
                <c:ptCount val="1"/>
                <c:pt idx="0">
                  <c:v>12320805.17</c:v>
                </c:pt>
              </c:numCache>
            </c:numRef>
          </c:val>
        </c:ser>
        <c:ser>
          <c:idx val="7"/>
          <c:order val="7"/>
          <c:tx>
            <c:strRef>
              <c:f>'[Planilha em AUDIÊNCIA PÚBLICA BARREIRAS.pptx]BARREIRAS'!$C$10</c:f>
              <c:strCache>
                <c:ptCount val="1"/>
                <c:pt idx="0">
                  <c:v>SEC. MUN. DE EDUCAÇÃO, CULTURA, ESPORTE E LAZER</c:v>
                </c:pt>
              </c:strCache>
            </c:strRef>
          </c:tx>
          <c:spPr>
            <a:solidFill>
              <a:schemeClr val="accent2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'[Planilha em AUDIÊNCIA PÚBLICA BARREIRAS.pptx]BARREIRAS'!$D$10</c:f>
              <c:numCache>
                <c:formatCode>#,##0.00</c:formatCode>
                <c:ptCount val="1"/>
                <c:pt idx="0">
                  <c:v>49472500.740000002</c:v>
                </c:pt>
              </c:numCache>
            </c:numRef>
          </c:val>
        </c:ser>
        <c:ser>
          <c:idx val="8"/>
          <c:order val="8"/>
          <c:tx>
            <c:strRef>
              <c:f>'[Planilha em AUDIÊNCIA PÚBLICA BARREIRAS.pptx]BARREIRAS'!$C$11</c:f>
              <c:strCache>
                <c:ptCount val="1"/>
                <c:pt idx="0">
                  <c:v>FUNDEB</c:v>
                </c:pt>
              </c:strCache>
            </c:strRef>
          </c:tx>
          <c:spPr>
            <a:solidFill>
              <a:schemeClr val="accent3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'[Planilha em AUDIÊNCIA PÚBLICA BARREIRAS.pptx]BARREIRAS'!$D$11</c:f>
              <c:numCache>
                <c:formatCode>#,##0.00</c:formatCode>
                <c:ptCount val="1"/>
                <c:pt idx="0">
                  <c:v>132120581.40000001</c:v>
                </c:pt>
              </c:numCache>
            </c:numRef>
          </c:val>
        </c:ser>
        <c:ser>
          <c:idx val="9"/>
          <c:order val="9"/>
          <c:tx>
            <c:strRef>
              <c:f>'[Planilha em AUDIÊNCIA PÚBLICA BARREIRAS.pptx]BARREIRAS'!$C$12</c:f>
              <c:strCache>
                <c:ptCount val="1"/>
                <c:pt idx="0">
                  <c:v>SEC. MUNICIPAL DE SAÚDE</c:v>
                </c:pt>
              </c:strCache>
            </c:strRef>
          </c:tx>
          <c:spPr>
            <a:solidFill>
              <a:schemeClr val="accent4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'[Planilha em AUDIÊNCIA PÚBLICA BARREIRAS.pptx]BARREIRAS'!$D$12</c:f>
              <c:numCache>
                <c:formatCode>#,##0.00</c:formatCode>
                <c:ptCount val="1"/>
                <c:pt idx="0">
                  <c:v>0</c:v>
                </c:pt>
              </c:numCache>
            </c:numRef>
          </c:val>
        </c:ser>
        <c:ser>
          <c:idx val="10"/>
          <c:order val="10"/>
          <c:tx>
            <c:strRef>
              <c:f>'[Planilha em AUDIÊNCIA PÚBLICA BARREIRAS.pptx]BARREIRAS'!$C$13</c:f>
              <c:strCache>
                <c:ptCount val="1"/>
                <c:pt idx="0">
                  <c:v>FUNDO MUNICIPAL DE SAÚDE DE BARREIRAS - FMSB</c:v>
                </c:pt>
              </c:strCache>
            </c:strRef>
          </c:tx>
          <c:spPr>
            <a:solidFill>
              <a:schemeClr val="accent5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'[Planilha em AUDIÊNCIA PÚBLICA BARREIRAS.pptx]BARREIRAS'!$D$13</c:f>
              <c:numCache>
                <c:formatCode>#,##0.00</c:formatCode>
                <c:ptCount val="1"/>
                <c:pt idx="0">
                  <c:v>117273834.39</c:v>
                </c:pt>
              </c:numCache>
            </c:numRef>
          </c:val>
        </c:ser>
        <c:ser>
          <c:idx val="11"/>
          <c:order val="11"/>
          <c:tx>
            <c:strRef>
              <c:f>'[Planilha em AUDIÊNCIA PÚBLICA BARREIRAS.pptx]BARREIRAS'!$C$14</c:f>
              <c:strCache>
                <c:ptCount val="1"/>
                <c:pt idx="0">
                  <c:v>SEC. MUN. DE AGRICULTURA, TECN. IND. E COMÉRCIO</c:v>
                </c:pt>
              </c:strCache>
            </c:strRef>
          </c:tx>
          <c:spPr>
            <a:solidFill>
              <a:schemeClr val="accent6">
                <a:lumMod val="6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'[Planilha em AUDIÊNCIA PÚBLICA BARREIRAS.pptx]BARREIRAS'!$D$14</c:f>
              <c:numCache>
                <c:formatCode>#,##0.00</c:formatCode>
                <c:ptCount val="1"/>
                <c:pt idx="0">
                  <c:v>4224459.93</c:v>
                </c:pt>
              </c:numCache>
            </c:numRef>
          </c:val>
        </c:ser>
        <c:ser>
          <c:idx val="12"/>
          <c:order val="12"/>
          <c:tx>
            <c:strRef>
              <c:f>'[Planilha em AUDIÊNCIA PÚBLICA BARREIRAS.pptx]BARREIRAS'!$C$15</c:f>
              <c:strCache>
                <c:ptCount val="1"/>
                <c:pt idx="0">
                  <c:v> SEC. MUN. DE INFRAEST, OBRAS, SERV PÚB. TRANSPORTE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'[Planilha em AUDIÊNCIA PÚBLICA BARREIRAS.pptx]BARREIRAS'!$D$15</c:f>
              <c:numCache>
                <c:formatCode>#,##0.00</c:formatCode>
                <c:ptCount val="1"/>
                <c:pt idx="0">
                  <c:v>76239581.329999998</c:v>
                </c:pt>
              </c:numCache>
            </c:numRef>
          </c:val>
        </c:ser>
        <c:ser>
          <c:idx val="13"/>
          <c:order val="13"/>
          <c:tx>
            <c:strRef>
              <c:f>'[Planilha em AUDIÊNCIA PÚBLICA BARREIRAS.pptx]BARREIRAS'!$C$16</c:f>
              <c:strCache>
                <c:ptCount val="1"/>
                <c:pt idx="0">
                  <c:v>SEC. MUN. DE SEGURANÇA CIDADÃ E TRÂNSITO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'[Planilha em AUDIÊNCIA PÚBLICA BARREIRAS.pptx]BARREIRAS'!$D$16</c:f>
              <c:numCache>
                <c:formatCode>#,##0.00</c:formatCode>
                <c:ptCount val="1"/>
                <c:pt idx="0">
                  <c:v>11083816.880000001</c:v>
                </c:pt>
              </c:numCache>
            </c:numRef>
          </c:val>
        </c:ser>
        <c:ser>
          <c:idx val="14"/>
          <c:order val="14"/>
          <c:tx>
            <c:strRef>
              <c:f>'[Planilha em AUDIÊNCIA PÚBLICA BARREIRAS.pptx]BARREIRAS'!$C$17</c:f>
              <c:strCache>
                <c:ptCount val="1"/>
                <c:pt idx="0">
                  <c:v>SECRETARIA MUN. DE ASSISTÊNCIA SOCIAL E TRABALHO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'[Planilha em AUDIÊNCIA PÚBLICA BARREIRAS.pptx]BARREIRAS'!$D$17</c:f>
              <c:numCache>
                <c:formatCode>#,##0.00</c:formatCode>
                <c:ptCount val="1"/>
                <c:pt idx="0">
                  <c:v>3278982.81</c:v>
                </c:pt>
              </c:numCache>
            </c:numRef>
          </c:val>
        </c:ser>
        <c:ser>
          <c:idx val="15"/>
          <c:order val="15"/>
          <c:tx>
            <c:strRef>
              <c:f>'[Planilha em AUDIÊNCIA PÚBLICA BARREIRAS.pptx]BARREIRAS'!$C$18</c:f>
              <c:strCache>
                <c:ptCount val="1"/>
                <c:pt idx="0">
                  <c:v>FUNDO MUNICIPAL DE ASSISTÊNCIA SOCIAL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'[Planilha em AUDIÊNCIA PÚBLICA BARREIRAS.pptx]BARREIRAS'!$D$18</c:f>
              <c:numCache>
                <c:formatCode>#,##0.00</c:formatCode>
                <c:ptCount val="1"/>
                <c:pt idx="0">
                  <c:v>6425645.3700000001</c:v>
                </c:pt>
              </c:numCache>
            </c:numRef>
          </c:val>
        </c:ser>
        <c:ser>
          <c:idx val="16"/>
          <c:order val="16"/>
          <c:tx>
            <c:strRef>
              <c:f>'[Planilha em AUDIÊNCIA PÚBLICA BARREIRAS.pptx]BARREIRAS'!$C$19</c:f>
              <c:strCache>
                <c:ptCount val="1"/>
                <c:pt idx="0">
                  <c:v>FUNDO MUNICIPAL DA CRIANÇA E DO ADOLESCENTE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'[Planilha em AUDIÊNCIA PÚBLICA BARREIRAS.pptx]BARREIRAS'!$D$19</c:f>
              <c:numCache>
                <c:formatCode>#,##0.00</c:formatCode>
                <c:ptCount val="1"/>
                <c:pt idx="0">
                  <c:v>20897.36</c:v>
                </c:pt>
              </c:numCache>
            </c:numRef>
          </c:val>
        </c:ser>
        <c:ser>
          <c:idx val="17"/>
          <c:order val="17"/>
          <c:tx>
            <c:strRef>
              <c:f>'[Planilha em AUDIÊNCIA PÚBLICA BARREIRAS.pptx]BARREIRAS'!$C$20</c:f>
              <c:strCache>
                <c:ptCount val="1"/>
                <c:pt idx="0">
                  <c:v>SEC. MUN. DE MEIO AMBIENTE E TURISMO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'[Planilha em AUDIÊNCIA PÚBLICA BARREIRAS.pptx]BARREIRAS'!$D$20</c:f>
              <c:numCache>
                <c:formatCode>#,##0.00</c:formatCode>
                <c:ptCount val="1"/>
                <c:pt idx="0">
                  <c:v>2376090.87</c:v>
                </c:pt>
              </c:numCache>
            </c:numRef>
          </c:val>
        </c:ser>
        <c:ser>
          <c:idx val="18"/>
          <c:order val="18"/>
          <c:tx>
            <c:strRef>
              <c:f>'[Planilha em AUDIÊNCIA PÚBLICA BARREIRAS.pptx]BARREIRAS'!$C$21</c:f>
              <c:strCache>
                <c:ptCount val="1"/>
                <c:pt idx="0">
                  <c:v>FUNDO MUNICIPAL DE MEIO AMBIENTE</c:v>
                </c:pt>
              </c:strCache>
            </c:strRef>
          </c:tx>
          <c:spPr>
            <a:solidFill>
              <a:schemeClr val="accent1">
                <a:lumMod val="8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'[Planilha em AUDIÊNCIA PÚBLICA BARREIRAS.pptx]BARREIRAS'!$D$21</c:f>
              <c:numCache>
                <c:formatCode>#,##0.00</c:formatCode>
                <c:ptCount val="1"/>
                <c:pt idx="0">
                  <c:v>115364.53</c:v>
                </c:pt>
              </c:numCache>
            </c:numRef>
          </c:val>
        </c:ser>
        <c:ser>
          <c:idx val="19"/>
          <c:order val="19"/>
          <c:tx>
            <c:strRef>
              <c:f>'[Planilha em AUDIÊNCIA PÚBLICA BARREIRAS.pptx]BARREIRAS'!$C$22</c:f>
              <c:strCache>
                <c:ptCount val="1"/>
                <c:pt idx="0">
                  <c:v>ENCARGOS GERAIS DO MUNICÍPIO</c:v>
                </c:pt>
              </c:strCache>
            </c:strRef>
          </c:tx>
          <c:spPr>
            <a:solidFill>
              <a:schemeClr val="accent2">
                <a:lumMod val="8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'[Planilha em AUDIÊNCIA PÚBLICA BARREIRAS.pptx]BARREIRAS'!$D$22</c:f>
              <c:numCache>
                <c:formatCode>#,##0.00</c:formatCode>
                <c:ptCount val="1"/>
                <c:pt idx="0">
                  <c:v>16816798.309999999</c:v>
                </c:pt>
              </c:numCache>
            </c:numRef>
          </c:val>
        </c:ser>
        <c:ser>
          <c:idx val="20"/>
          <c:order val="20"/>
          <c:tx>
            <c:strRef>
              <c:f>'[Planilha em AUDIÊNCIA PÚBLICA BARREIRAS.pptx]BARREIRAS'!$C$17</c:f>
              <c:strCache>
                <c:ptCount val="1"/>
                <c:pt idx="0">
                  <c:v>SECRETARIA MUN. DE ASSISTÊNCIA SOCIAL E TRABALHO</c:v>
                </c:pt>
              </c:strCache>
            </c:strRef>
          </c:tx>
          <c:spPr>
            <a:solidFill>
              <a:schemeClr val="accent3">
                <a:lumMod val="80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errBars>
            <c:errBarType val="both"/>
            <c:errValType val="stdErr"/>
            <c:noEndCap val="0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BARREIRAS!#REF!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88943232"/>
        <c:axId val="88957312"/>
      </c:barChart>
      <c:catAx>
        <c:axId val="8894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8957312"/>
        <c:crosses val="autoZero"/>
        <c:auto val="1"/>
        <c:lblAlgn val="ctr"/>
        <c:lblOffset val="100"/>
        <c:noMultiLvlLbl val="0"/>
      </c:catAx>
      <c:valAx>
        <c:axId val="8895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894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371828293539368"/>
          <c:y val="0.65752085156022166"/>
          <c:w val="0.81675715255572234"/>
          <c:h val="0.331368037328667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'1º RGF'!$A$32</c:f>
              <c:strCache>
                <c:ptCount val="1"/>
                <c:pt idx="0">
                  <c:v>DESPESA COM PESSOAL (Últimos 12 meses)</c:v>
                </c:pt>
              </c:strCache>
            </c:strRef>
          </c:tx>
          <c:spPr>
            <a:solidFill>
              <a:srgbClr val="9B2D1F">
                <a:lumMod val="40000"/>
                <a:lumOff val="60000"/>
              </a:srgb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8590344952255775E-3"/>
                  <c:y val="0.1302053092769756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54,00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'1º RGF'!$B$32</c:f>
              <c:numCache>
                <c:formatCode>#,##0.00</c:formatCode>
                <c:ptCount val="1"/>
                <c:pt idx="0">
                  <c:v>54.38</c:v>
                </c:pt>
              </c:numCache>
            </c:numRef>
          </c:val>
        </c:ser>
        <c:ser>
          <c:idx val="1"/>
          <c:order val="1"/>
          <c:tx>
            <c:strRef>
              <c:f>'1º RGF'!$A$33</c:f>
              <c:strCache>
                <c:ptCount val="1"/>
                <c:pt idx="0">
                  <c:v>LIMITE MÁXIMO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372887860945332E-3"/>
                  <c:y val="0.1043065835670098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50,52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'1º RGF'!$B$33</c:f>
              <c:numCache>
                <c:formatCode>#,##0.00</c:formatCode>
                <c:ptCount val="1"/>
                <c:pt idx="0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89530752"/>
        <c:axId val="89532288"/>
        <c:axId val="0"/>
      </c:bar3DChart>
      <c:catAx>
        <c:axId val="89530752"/>
        <c:scaling>
          <c:orientation val="minMax"/>
        </c:scaling>
        <c:delete val="1"/>
        <c:axPos val="b"/>
        <c:majorTickMark val="out"/>
        <c:minorTickMark val="none"/>
        <c:tickLblPos val="nextTo"/>
        <c:crossAx val="89532288"/>
        <c:crosses val="autoZero"/>
        <c:auto val="1"/>
        <c:lblAlgn val="ctr"/>
        <c:lblOffset val="100"/>
        <c:noMultiLvlLbl val="0"/>
      </c:catAx>
      <c:valAx>
        <c:axId val="89532288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8953075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5653715243760793E-2"/>
          <c:y val="0.79805561335539632"/>
          <c:w val="0.91177167183444274"/>
          <c:h val="0.101273694954797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'1º RGF'!$D$33</c:f>
              <c:strCache>
                <c:ptCount val="1"/>
                <c:pt idx="0">
                  <c:v>LIMITE MÁXIMO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0.1060586522966355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53,86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'1º RGF'!$E$33</c:f>
              <c:numCache>
                <c:formatCode>#,##0.00</c:formatCode>
                <c:ptCount val="1"/>
                <c:pt idx="0">
                  <c:v>54</c:v>
                </c:pt>
              </c:numCache>
            </c:numRef>
          </c:val>
        </c:ser>
        <c:ser>
          <c:idx val="1"/>
          <c:order val="1"/>
          <c:tx>
            <c:strRef>
              <c:f>'1º RGF'!$D$32</c:f>
              <c:strCache>
                <c:ptCount val="1"/>
                <c:pt idx="0">
                  <c:v>DESPESA COM PESSOAL (Até 2º Quadrimestre 2018)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372308359179431E-3"/>
                  <c:y val="0.1059528575967718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'1º RGF'!$E$32</c:f>
              <c:numCache>
                <c:formatCode>#,##0.00</c:formatCode>
                <c:ptCount val="1"/>
                <c:pt idx="0">
                  <c:v>55.39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89570688"/>
        <c:axId val="89576576"/>
        <c:axId val="0"/>
      </c:bar3DChart>
      <c:catAx>
        <c:axId val="89570688"/>
        <c:scaling>
          <c:orientation val="minMax"/>
        </c:scaling>
        <c:delete val="1"/>
        <c:axPos val="b"/>
        <c:majorTickMark val="out"/>
        <c:minorTickMark val="none"/>
        <c:tickLblPos val="nextTo"/>
        <c:crossAx val="89576576"/>
        <c:crosses val="autoZero"/>
        <c:auto val="1"/>
        <c:lblAlgn val="ctr"/>
        <c:lblOffset val="100"/>
        <c:noMultiLvlLbl val="0"/>
      </c:catAx>
      <c:valAx>
        <c:axId val="89576576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8957068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3823145333578599E-2"/>
          <c:y val="0.78562930392074448"/>
          <c:w val="0.96803019154520176"/>
          <c:h val="0.155560241710611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F629361-4732-42AA-9638-0B9BAFAC577F}" type="datetime1">
              <a:rPr lang="pt-BR" smtClean="0"/>
              <a:t>21/02/2019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17AA5-214B-43D2-8604-A8576C77A41D}" type="datetime1">
              <a:rPr lang="pt-BR" noProof="0" smtClean="0"/>
              <a:pPr/>
              <a:t>21/02/2019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pt-BR" noProof="0" smtClean="0"/>
              <a:t>10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161719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66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microsoft.com/office/2007/relationships/hdphoto" Target="../media/hdphoto2.wdp"/><Relationship Id="rId7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594" y="1346947"/>
            <a:ext cx="1022033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594" y="4299697"/>
            <a:ext cx="1022033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594" y="1484779"/>
            <a:ext cx="10220330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6702" y="4068923"/>
            <a:ext cx="1080623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286" y="1432223"/>
            <a:ext cx="9964364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597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569" y="4389120"/>
            <a:ext cx="7889217" cy="1069848"/>
          </a:xfrm>
        </p:spPr>
        <p:txBody>
          <a:bodyPr>
            <a:normAutofit/>
          </a:bodyPr>
          <a:lstStyle>
            <a:lvl1pPr marL="0" indent="0" algn="l">
              <a:buNone/>
              <a:defRPr sz="2199">
                <a:solidFill>
                  <a:schemeClr val="tx1"/>
                </a:solidFill>
              </a:defRPr>
            </a:lvl1pPr>
            <a:lvl2pPr marL="457063" indent="0" algn="ctr">
              <a:buNone/>
              <a:defRPr sz="2199"/>
            </a:lvl2pPr>
            <a:lvl3pPr marL="914126" indent="0" algn="ctr">
              <a:buNone/>
              <a:defRPr sz="21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3B89-81F6-414B-B3E3-224878830F02}" type="datetime1">
              <a:rPr lang="pt-BR" noProof="0" smtClean="0"/>
              <a:pPr/>
              <a:t>21/02/2019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0235" y="4289334"/>
            <a:ext cx="1193557" cy="640080"/>
          </a:xfrm>
        </p:spPr>
        <p:txBody>
          <a:bodyPr/>
          <a:lstStyle>
            <a:lvl1pPr>
              <a:defRPr sz="2799"/>
            </a:lvl1pPr>
          </a:lstStyle>
          <a:p>
            <a:pPr rtl="0"/>
            <a:fld id="{A3F31473-23EB-4724-8B59-FE6D21D89FA4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652" y="-1"/>
            <a:ext cx="3975448" cy="633194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13" y="1"/>
            <a:ext cx="3684239" cy="243495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11" y="2434142"/>
            <a:ext cx="3684241" cy="2009504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07" y="4443646"/>
            <a:ext cx="3674045" cy="188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2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6DD-0D42-4D31-A1D5-9C284FFDCE0F}" type="datetime1">
              <a:rPr lang="pt-BR" noProof="0" smtClean="0"/>
              <a:pPr/>
              <a:t>21/02/2019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09660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533400"/>
            <a:ext cx="2552035" cy="56388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522" y="533400"/>
            <a:ext cx="7503745" cy="56388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8B64-D566-462F-BE82-394DDFC50A18}" type="datetime1">
              <a:rPr lang="pt-BR" noProof="0" smtClean="0"/>
              <a:pPr/>
              <a:t>21/02/2019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646894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3" hasCustomPrompt="1"/>
          </p:nvPr>
        </p:nvSpPr>
        <p:spPr>
          <a:xfrm>
            <a:off x="1293812" y="685801"/>
            <a:ext cx="10287000" cy="4190999"/>
          </a:xfrm>
        </p:spPr>
        <p:txBody>
          <a:bodyPr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2EE167-87AB-4506-A26D-65B97B9FE9C1}" type="datetime1">
              <a:rPr lang="pt-BR" noProof="0" smtClean="0"/>
              <a:pPr/>
              <a:t>21/02/2019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pt-BR" noProof="0" smtClean="0"/>
              <a:t>‹nº›</a:t>
            </a:fld>
            <a:endParaRPr lang="pt-BR" noProof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5933648"/>
            <a:ext cx="2061964" cy="84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E167-87AB-4506-A26D-65B97B9FE9C1}" type="datetime1">
              <a:rPr lang="pt-BR" noProof="0" smtClean="0"/>
              <a:pPr/>
              <a:t>21/02/2019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t>‹nº›</a:t>
            </a:fld>
            <a:endParaRPr lang="pt-BR" noProof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5933648"/>
            <a:ext cx="2061964" cy="84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6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88825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564" y="1225296"/>
            <a:ext cx="9278743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998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210" y="5020056"/>
            <a:ext cx="9050203" cy="1066800"/>
          </a:xfrm>
        </p:spPr>
        <p:txBody>
          <a:bodyPr anchor="t">
            <a:normAutofit/>
          </a:bodyPr>
          <a:lstStyle>
            <a:lvl1pPr marL="0" indent="0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1430" y="6272785"/>
            <a:ext cx="2643620" cy="365125"/>
          </a:xfrm>
        </p:spPr>
        <p:txBody>
          <a:bodyPr/>
          <a:lstStyle/>
          <a:p>
            <a:fld id="{99F88B64-D566-462F-BE82-394DDFC50A18}" type="datetime1">
              <a:rPr lang="pt-BR" noProof="0" smtClean="0"/>
              <a:pPr/>
              <a:t>21/02/2019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140" y="6272785"/>
            <a:ext cx="6326000" cy="365125"/>
          </a:xfrm>
        </p:spPr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grpSp>
        <p:nvGrpSpPr>
          <p:cNvPr id="8" name="Group 7"/>
          <p:cNvGrpSpPr/>
          <p:nvPr/>
        </p:nvGrpSpPr>
        <p:grpSpPr>
          <a:xfrm>
            <a:off x="897165" y="2325848"/>
            <a:ext cx="1080623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482" y="2506133"/>
            <a:ext cx="1187989" cy="720332"/>
          </a:xfrm>
        </p:spPr>
        <p:txBody>
          <a:bodyPr/>
          <a:lstStyle>
            <a:lvl1pPr>
              <a:defRPr sz="2799"/>
            </a:lvl1pPr>
          </a:lstStyle>
          <a:p>
            <a:pPr rtl="0"/>
            <a:fld id="{A3F31473-23EB-4724-8B59-FE6D21D89FA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5904981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569" y="2194560"/>
            <a:ext cx="4753642" cy="39776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2567" y="2194560"/>
            <a:ext cx="4753642" cy="39776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8B64-D566-462F-BE82-394DDFC50A18}" type="datetime1">
              <a:rPr lang="pt-BR" noProof="0" smtClean="0"/>
              <a:pPr/>
              <a:t>21/02/2019</a:t>
            </a:fld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834710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522" y="2048256"/>
            <a:ext cx="4753642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999" b="1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569" y="2743200"/>
            <a:ext cx="4753642" cy="32918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2567" y="2048256"/>
            <a:ext cx="4753642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999" b="1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2567" y="2743200"/>
            <a:ext cx="4753642" cy="32918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3086-B692-489F-9C30-007CF9F54E06}" type="datetime1">
              <a:rPr lang="pt-BR" noProof="0" smtClean="0"/>
              <a:pPr/>
              <a:t>21/02/2019</a:t>
            </a:fld>
            <a:endParaRPr lang="pt-BR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31357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56BB-2EAD-4C7C-9753-093E9ECE6124}" type="datetime1">
              <a:rPr lang="pt-BR" noProof="0" smtClean="0"/>
              <a:pPr/>
              <a:t>21/02/2019</a:t>
            </a:fld>
            <a:endParaRPr lang="pt-BR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83958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DBCA-7E48-4B2E-94B4-B4F45947C3F5}" type="datetime1">
              <a:rPr lang="pt-BR" noProof="0" smtClean="0"/>
              <a:pPr/>
              <a:t>21/02/2019</a:t>
            </a:fld>
            <a:endParaRPr lang="pt-BR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19372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1578" y="1"/>
            <a:ext cx="388724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413" y="685800"/>
            <a:ext cx="3199567" cy="1737360"/>
          </a:xfrm>
        </p:spPr>
        <p:txBody>
          <a:bodyPr anchor="b">
            <a:normAutofit/>
          </a:bodyPr>
          <a:lstStyle>
            <a:lvl1pPr>
              <a:defRPr sz="3199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685800"/>
            <a:ext cx="6709948" cy="5020056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7413" y="2423160"/>
            <a:ext cx="3199567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1E69-7E2D-499A-B6CA-936EB2E8406F}" type="datetime1">
              <a:rPr lang="pt-BR" noProof="0" smtClean="0"/>
              <a:pPr/>
              <a:t>21/02/2019</a:t>
            </a:fld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99189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1578" y="1"/>
            <a:ext cx="388724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413" y="685800"/>
            <a:ext cx="3199567" cy="1737360"/>
          </a:xfrm>
        </p:spPr>
        <p:txBody>
          <a:bodyPr anchor="b">
            <a:normAutofit/>
          </a:bodyPr>
          <a:lstStyle>
            <a:lvl1pPr>
              <a:defRPr sz="3199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1578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7413" y="2423160"/>
            <a:ext cx="3199567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F0E3-3F69-447E-BA16-B839D44222BD}" type="datetime1">
              <a:rPr lang="pt-BR" noProof="0" smtClean="0"/>
              <a:pPr/>
              <a:t>21/02/2019</a:t>
            </a:fld>
            <a:endParaRPr lang="pt-BR" noProof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741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569" y="484632"/>
            <a:ext cx="10055781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569" y="2121408"/>
            <a:ext cx="10055781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2350" y="6272785"/>
            <a:ext cx="327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9F88B64-D566-462F-BE82-394DDFC50A18}" type="datetime1">
              <a:rPr lang="pt-BR" noProof="0" smtClean="0"/>
              <a:pPr/>
              <a:t>21/02/2019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853" y="6272785"/>
            <a:ext cx="632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8183" y="6272785"/>
            <a:ext cx="639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fld id="{A3F31473-23EB-4724-8B59-FE6D21D89FA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661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5398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25" indent="-182825" algn="l" defTabSz="914126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731301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538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776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52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43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934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25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Planilha_do_Microsoft_Excel_97-20031.xls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Excel_97-20032.xls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png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569" y="484632"/>
            <a:ext cx="10857491" cy="1609344"/>
          </a:xfrm>
        </p:spPr>
        <p:txBody>
          <a:bodyPr/>
          <a:lstStyle/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AUDIÊNCIA Pública</a:t>
            </a:r>
            <a:b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3º quadrimestre 2018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9569" y="2093976"/>
            <a:ext cx="10055781" cy="4050792"/>
          </a:xfrm>
        </p:spPr>
        <p:txBody>
          <a:bodyPr/>
          <a:lstStyle/>
          <a:p>
            <a:pPr marL="0" indent="0" algn="ctr">
              <a:buNone/>
            </a:pPr>
            <a:r>
              <a:rPr lang="pt-BR" sz="3600" b="1" dirty="0" smtClean="0">
                <a:solidFill>
                  <a:srgbClr val="00B050"/>
                </a:solidFill>
              </a:rPr>
              <a:t>GESTÃO FISCAL E TRANSPARENTE</a:t>
            </a:r>
          </a:p>
          <a:p>
            <a:r>
              <a:rPr lang="pt-BR" dirty="0" smtClean="0"/>
              <a:t>GESTOR:  </a:t>
            </a:r>
            <a:r>
              <a:rPr lang="pt-BR" sz="2400" dirty="0" smtClean="0"/>
              <a:t>João Barbosa de Souza Sobrinho</a:t>
            </a:r>
            <a:endParaRPr lang="pt-BR" sz="2400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6" y="3254928"/>
            <a:ext cx="3684239" cy="243495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410" y="3436747"/>
            <a:ext cx="3909483" cy="213235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905" y="3343278"/>
            <a:ext cx="4393864" cy="225825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04" y="156801"/>
            <a:ext cx="3696542" cy="167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01389"/>
              </p:ext>
            </p:extLst>
          </p:nvPr>
        </p:nvGraphicFramePr>
        <p:xfrm>
          <a:off x="0" y="1"/>
          <a:ext cx="1218882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025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86100" y="188640"/>
            <a:ext cx="56886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 FISCAIS</a:t>
            </a:r>
            <a:endParaRPr lang="pt-B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69776" y="836712"/>
            <a:ext cx="115212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 smtClean="0">
                <a:solidFill>
                  <a:schemeClr val="accent3">
                    <a:lumMod val="50000"/>
                  </a:schemeClr>
                </a:solidFill>
              </a:rPr>
              <a:t>Resultado </a:t>
            </a:r>
            <a:r>
              <a:rPr lang="pt-BR" sz="3000" b="1" dirty="0">
                <a:solidFill>
                  <a:schemeClr val="accent3">
                    <a:lumMod val="50000"/>
                  </a:schemeClr>
                </a:solidFill>
              </a:rPr>
              <a:t>Orçamentário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endParaRPr lang="pt-BR" sz="2400" b="1" dirty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	O </a:t>
            </a:r>
            <a:r>
              <a:rPr lang="pt-BR" sz="2400" dirty="0"/>
              <a:t>Resultado Orçamentário demonstra o valor atingido pela administração pública na gestão orçamentária dos recursos. O resultado orçamentário é obtido através da diferença entre as Receitas Orçamentárias deduzidas das Despesas Orçamentárias. Se o resultado for positivo, temos </a:t>
            </a:r>
            <a:r>
              <a:rPr lang="pt-BR" sz="2400" dirty="0" smtClean="0"/>
              <a:t>Superávit (receitas maiores que a despesas). </a:t>
            </a:r>
            <a:r>
              <a:rPr lang="pt-BR" sz="2400" dirty="0"/>
              <a:t>Caso o resultado seja negativo, então se caracteriza o Déficit </a:t>
            </a:r>
            <a:r>
              <a:rPr lang="pt-BR" sz="2400" dirty="0" smtClean="0"/>
              <a:t>Orçamentário</a:t>
            </a:r>
            <a:r>
              <a:rPr lang="pt-BR" sz="2400" dirty="0"/>
              <a:t> </a:t>
            </a:r>
            <a:r>
              <a:rPr lang="pt-BR" sz="2400" dirty="0" smtClean="0"/>
              <a:t>(despesas </a:t>
            </a:r>
            <a:r>
              <a:rPr lang="pt-BR" sz="2400" dirty="0"/>
              <a:t>maiores que </a:t>
            </a:r>
            <a:r>
              <a:rPr lang="pt-BR" sz="2400" dirty="0" smtClean="0"/>
              <a:t>as receitas). </a:t>
            </a:r>
            <a:r>
              <a:rPr lang="pt-BR" sz="2400" dirty="0"/>
              <a:t>Para apuração do Resultado Orçamentário foram considerados os valores da receita arrecadada, bem como os valores da despesa liquidada </a:t>
            </a:r>
            <a:r>
              <a:rPr lang="pt-BR" sz="2400" dirty="0" smtClean="0"/>
              <a:t>no quadrimestre em </a:t>
            </a:r>
            <a:r>
              <a:rPr lang="pt-BR" sz="2400" dirty="0"/>
              <a:t>análise.</a:t>
            </a:r>
          </a:p>
        </p:txBody>
      </p:sp>
    </p:spTree>
    <p:extLst>
      <p:ext uri="{BB962C8B-B14F-4D97-AF65-F5344CB8AC3E}">
        <p14:creationId xmlns:p14="http://schemas.microsoft.com/office/powerpoint/2010/main" val="56722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879711"/>
              </p:ext>
            </p:extLst>
          </p:nvPr>
        </p:nvGraphicFramePr>
        <p:xfrm>
          <a:off x="971260" y="263281"/>
          <a:ext cx="9915525" cy="5418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" name="Planilha" r:id="rId3" imgW="8629653" imgH="5048369" progId="Excel.Sheet.12">
                  <p:embed/>
                </p:oleObj>
              </mc:Choice>
              <mc:Fallback>
                <p:oleObj name="Planilha" r:id="rId3" imgW="8629653" imgH="50483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260" y="263281"/>
                        <a:ext cx="9915525" cy="5418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/>
          <p:cNvSpPr/>
          <p:nvPr/>
        </p:nvSpPr>
        <p:spPr>
          <a:xfrm>
            <a:off x="1269876" y="5433610"/>
            <a:ext cx="9499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Observação: Saldo Bancário em </a:t>
            </a:r>
            <a:r>
              <a:rPr lang="pt-BR" sz="2400" u="sng" dirty="0" smtClean="0"/>
              <a:t>31/12/2017</a:t>
            </a:r>
            <a:r>
              <a:rPr lang="pt-BR" sz="2400" dirty="0" smtClean="0"/>
              <a:t> – </a:t>
            </a:r>
            <a:r>
              <a:rPr lang="pt-BR" sz="2400" b="1" dirty="0" smtClean="0">
                <a:solidFill>
                  <a:srgbClr val="C00000"/>
                </a:solidFill>
              </a:rPr>
              <a:t>R$ 208.452.342,10  </a:t>
            </a:r>
          </a:p>
          <a:p>
            <a:r>
              <a:rPr lang="pt-BR" sz="2400" dirty="0"/>
              <a:t> </a:t>
            </a:r>
            <a:r>
              <a:rPr lang="pt-BR" sz="2400" dirty="0" smtClean="0"/>
              <a:t>                                                   em </a:t>
            </a:r>
            <a:r>
              <a:rPr lang="pt-BR" sz="2400" u="sng" dirty="0" smtClean="0"/>
              <a:t>31/12/2018</a:t>
            </a:r>
            <a:r>
              <a:rPr lang="pt-BR" sz="2400" dirty="0" smtClean="0"/>
              <a:t> – </a:t>
            </a:r>
            <a:r>
              <a:rPr lang="pt-BR" sz="2400" b="1" dirty="0">
                <a:solidFill>
                  <a:srgbClr val="C00000"/>
                </a:solidFill>
              </a:rPr>
              <a:t>R$ 148.707.777,92</a:t>
            </a:r>
            <a:r>
              <a:rPr lang="pt-BR" sz="2400" dirty="0" smtClean="0"/>
              <a:t>.</a:t>
            </a:r>
          </a:p>
        </p:txBody>
      </p:sp>
      <p:sp>
        <p:nvSpPr>
          <p:cNvPr id="7" name="Retângulo 6"/>
          <p:cNvSpPr/>
          <p:nvPr/>
        </p:nvSpPr>
        <p:spPr>
          <a:xfrm rot="16200000">
            <a:off x="-2552353" y="2342493"/>
            <a:ext cx="612068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RESULTADO  </a:t>
            </a:r>
            <a:r>
              <a:rPr lang="pt-BR" sz="2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ORÇAMENTÁRIO </a:t>
            </a:r>
          </a:p>
          <a:p>
            <a:pPr algn="ctr"/>
            <a:r>
              <a:rPr lang="pt-BR" sz="26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3</a:t>
            </a:r>
            <a:r>
              <a:rPr lang="pt-BR" sz="2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º </a:t>
            </a:r>
            <a:r>
              <a:rPr lang="pt-BR" sz="2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QUADRIMESTRE </a:t>
            </a:r>
          </a:p>
        </p:txBody>
      </p:sp>
    </p:spTree>
    <p:extLst>
      <p:ext uri="{BB962C8B-B14F-4D97-AF65-F5344CB8AC3E}">
        <p14:creationId xmlns:p14="http://schemas.microsoft.com/office/powerpoint/2010/main" val="60969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33772" y="116632"/>
            <a:ext cx="1166529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accent3">
                    <a:lumMod val="50000"/>
                  </a:schemeClr>
                </a:solidFill>
              </a:rPr>
              <a:t>Resultado </a:t>
            </a:r>
            <a:r>
              <a:rPr lang="pt-BR" sz="3000" b="1" dirty="0" smtClean="0">
                <a:solidFill>
                  <a:schemeClr val="accent3">
                    <a:lumMod val="50000"/>
                  </a:schemeClr>
                </a:solidFill>
              </a:rPr>
              <a:t>primário</a:t>
            </a:r>
            <a:endParaRPr lang="pt-BR" sz="3000" b="1" dirty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	</a:t>
            </a:r>
            <a:r>
              <a:rPr lang="pt-BR" sz="2400" dirty="0"/>
              <a:t>O resultado primário é definido pela diferença entre receitas e </a:t>
            </a:r>
            <a:r>
              <a:rPr lang="pt-BR" sz="2400" dirty="0" smtClean="0"/>
              <a:t>despesas primárias (despesas não financeiras do governo), exclui-se </a:t>
            </a:r>
            <a:r>
              <a:rPr lang="pt-BR" sz="2400" dirty="0"/>
              <a:t>da conta as receitas e despesas com juros. Caso essa diferença seja </a:t>
            </a:r>
            <a:r>
              <a:rPr lang="pt-BR" sz="2400" dirty="0" smtClean="0"/>
              <a:t>positiva, tem-se um </a:t>
            </a:r>
            <a:r>
              <a:rPr lang="pt-BR" sz="2400" b="1" dirty="0" smtClean="0"/>
              <a:t>Superávit Primário</a:t>
            </a:r>
            <a:r>
              <a:rPr lang="pt-BR" sz="2400" dirty="0" smtClean="0"/>
              <a:t>, caso seja negativa, tem-se um </a:t>
            </a:r>
            <a:r>
              <a:rPr lang="pt-BR" sz="2400" b="1" dirty="0" smtClean="0"/>
              <a:t>Déficit Primário</a:t>
            </a:r>
            <a:r>
              <a:rPr lang="pt-BR" sz="2400" dirty="0" smtClean="0"/>
              <a:t>.</a:t>
            </a:r>
            <a:endParaRPr lang="pt-BR" sz="2400" dirty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	O “Superávit Primário</a:t>
            </a:r>
            <a:r>
              <a:rPr lang="pt-BR" sz="2400" dirty="0"/>
              <a:t>” é uma indicação de quanto o governo economizou ao longo de um período de tempo </a:t>
            </a:r>
            <a:r>
              <a:rPr lang="pt-BR" sz="2400" dirty="0" smtClean="0"/>
              <a:t>com </a:t>
            </a:r>
            <a:r>
              <a:rPr lang="pt-BR" sz="2400" dirty="0"/>
              <a:t>vistas ao pagamento de juros sobre a sua </a:t>
            </a:r>
            <a:r>
              <a:rPr lang="pt-BR" sz="2400" dirty="0" smtClean="0"/>
              <a:t>dívida, já um “Déficit Primário” indica exatamente o contrário, ou </a:t>
            </a:r>
            <a:r>
              <a:rPr lang="pt-BR" sz="2400" dirty="0"/>
              <a:t>seja indicam a parcela do aumento da </a:t>
            </a:r>
            <a:r>
              <a:rPr lang="pt-BR" sz="2400" dirty="0" smtClean="0"/>
              <a:t>dívida do Ente no período. Portanto, </a:t>
            </a:r>
            <a:r>
              <a:rPr lang="pt-BR" sz="2400" dirty="0"/>
              <a:t>obter um resultado primário positivo </a:t>
            </a:r>
            <a:r>
              <a:rPr lang="pt-BR" sz="2400" dirty="0" smtClean="0"/>
              <a:t>(Superávit</a:t>
            </a:r>
            <a:r>
              <a:rPr lang="pt-BR" sz="2400" dirty="0"/>
              <a:t>) é um passo fundamental para manter a dinâmica da dívida pública </a:t>
            </a:r>
            <a:r>
              <a:rPr lang="pt-BR" sz="2400" dirty="0" smtClean="0"/>
              <a:t>controlada.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1794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439389"/>
              </p:ext>
            </p:extLst>
          </p:nvPr>
        </p:nvGraphicFramePr>
        <p:xfrm>
          <a:off x="1413892" y="0"/>
          <a:ext cx="10153128" cy="6599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1" name="Planilha" r:id="rId3" imgW="9829733" imgH="5343621" progId="Excel.Sheet.12">
                  <p:embed/>
                </p:oleObj>
              </mc:Choice>
              <mc:Fallback>
                <p:oleObj name="Planilha" r:id="rId3" imgW="9829733" imgH="53436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3892" y="0"/>
                        <a:ext cx="10153128" cy="6599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>
          <a:xfrm rot="16200000">
            <a:off x="-2577035" y="2026586"/>
            <a:ext cx="627572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RESULTADO  </a:t>
            </a:r>
            <a:r>
              <a:rPr lang="pt-BR" sz="30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PRIMÁRIO</a:t>
            </a:r>
            <a:endParaRPr lang="pt-BR" sz="3000" b="1" dirty="0">
              <a:ln w="9525">
                <a:solidFill>
                  <a:schemeClr val="bg1"/>
                </a:solidFill>
                <a:prstDash val="solid"/>
              </a:ln>
            </a:endParaRPr>
          </a:p>
          <a:p>
            <a:pPr algn="ctr"/>
            <a:r>
              <a:rPr lang="pt-BR" sz="30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3</a:t>
            </a:r>
            <a:r>
              <a:rPr lang="pt-BR" sz="3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º </a:t>
            </a:r>
            <a:r>
              <a:rPr lang="pt-BR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QUADRIMESTRE </a:t>
            </a:r>
          </a:p>
        </p:txBody>
      </p:sp>
    </p:spTree>
    <p:extLst>
      <p:ext uri="{BB962C8B-B14F-4D97-AF65-F5344CB8AC3E}">
        <p14:creationId xmlns:p14="http://schemas.microsoft.com/office/powerpoint/2010/main" val="81283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21804" y="692696"/>
            <a:ext cx="1116124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RESULTADO NOMINAL</a:t>
            </a:r>
          </a:p>
          <a:p>
            <a:pPr algn="just">
              <a:lnSpc>
                <a:spcPct val="150000"/>
              </a:lnSpc>
            </a:pPr>
            <a:endParaRPr lang="pt-BR" b="1" dirty="0"/>
          </a:p>
          <a:p>
            <a:pPr algn="just">
              <a:lnSpc>
                <a:spcPct val="150000"/>
              </a:lnSpc>
            </a:pPr>
            <a:r>
              <a:rPr lang="pt-BR" dirty="0" smtClean="0"/>
              <a:t>	</a:t>
            </a:r>
            <a:r>
              <a:rPr lang="pt-BR" sz="2400" dirty="0" smtClean="0"/>
              <a:t>O </a:t>
            </a:r>
            <a:r>
              <a:rPr lang="pt-BR" sz="2400" dirty="0"/>
              <a:t>Resultado Nominal está relacionado ao aumento ou diminuição do endividamento. Corresponde </a:t>
            </a:r>
            <a:r>
              <a:rPr lang="pt-BR" sz="2400" dirty="0" smtClean="0"/>
              <a:t>à </a:t>
            </a:r>
            <a:r>
              <a:rPr lang="pt-BR" sz="2400" dirty="0"/>
              <a:t>diferença entre o saldo da Dívida Fiscal Líquida ao final de um período e o saldo da Dívida Fiscal Líquida do período anterior. Caso o resultado seja positivo, indica aumento do saldo da Dívida. Por outro lado, se o resultado for negativo, indica diminuição do saldo da Dívida.</a:t>
            </a:r>
          </a:p>
        </p:txBody>
      </p:sp>
    </p:spTree>
    <p:extLst>
      <p:ext uri="{BB962C8B-B14F-4D97-AF65-F5344CB8AC3E}">
        <p14:creationId xmlns:p14="http://schemas.microsoft.com/office/powerpoint/2010/main" val="395776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115419"/>
              </p:ext>
            </p:extLst>
          </p:nvPr>
        </p:nvGraphicFramePr>
        <p:xfrm>
          <a:off x="1629915" y="116631"/>
          <a:ext cx="9937105" cy="6591925"/>
        </p:xfrm>
        <a:graphic>
          <a:graphicData uri="http://schemas.openxmlformats.org/drawingml/2006/table">
            <a:tbl>
              <a:tblPr/>
              <a:tblGrid>
                <a:gridCol w="4968553"/>
                <a:gridCol w="1728192"/>
                <a:gridCol w="1291832"/>
                <a:gridCol w="292344"/>
                <a:gridCol w="1656184"/>
              </a:tblGrid>
              <a:tr h="3092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LRF, </a:t>
                      </a:r>
                      <a:r>
                        <a:rPr lang="pt-BR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art</a:t>
                      </a:r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53, inciso III - Anexo VI (Portaria STN N° 575)</a:t>
                      </a:r>
                    </a:p>
                  </a:txBody>
                  <a:tcPr marL="5101" marR="5101" marT="5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R$ Milhares</a:t>
                      </a:r>
                    </a:p>
                  </a:txBody>
                  <a:tcPr marL="5101" marR="5101" marT="51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290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ESPECIFICAÇÃO</a:t>
                      </a: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SALDO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582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Em 31 Dezembro 2017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Em 31 Outubro 2018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Em 31 Dezembro 2018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290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(a)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(b)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(c)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0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DIVIDA CONSOLIDADA (I)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279.006.553,48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269.679.161,21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267.794.252,72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290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DEDUÇÕES (II)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207.949.395,00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165.534.140,08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128.239.978,89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Disponibilidade de Caixa Bruta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208.452.342,10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157.618.758,65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148.707.777,92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Demais Haveres Financeiros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10.640.875,51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12.009.767,50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2.682.963,57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76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  (-) Restos à Pagar Processados (Exceto Precatórios)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11.143.822,61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4.094.386,07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23.150.762,60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275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DÍVIDA CONSOLIDADA LÍQUIDA (III) = (I - II)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71.057.158,48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104.145.021,13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139.554.273,83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76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RECEITA DE PRIVATIZAÇÕES (IV)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769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PASSIVOS RECONHECIDOS (V)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27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DÍVIDA FISCAL LÍQUIDA (III + IV - V)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71.057.158,48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104.145.021,13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139.554.273,83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1" marR="5101" marT="51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1" marR="5101" marT="51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1" marR="5101" marT="51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01" marR="5101" marT="51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4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RESULTADO NOMINAL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35.409.252,70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68.497.115,35</a:t>
                      </a:r>
                    </a:p>
                  </a:txBody>
                  <a:tcPr marL="5101" marR="5101" marT="51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1343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META DE RESULTADO NOMINAL FIXADA NO ANEXO DE METAS FISCAIS DA LDO P/O EXERCÍCIO DE REFERÊNCIA</a:t>
                      </a: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411.060,59</a:t>
                      </a:r>
                    </a:p>
                  </a:txBody>
                  <a:tcPr marL="5101" marR="5101" marT="5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 rot="16200000">
            <a:off x="-1636431" y="2446875"/>
            <a:ext cx="4319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RESULTADO NOMINAL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00518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49796" y="188640"/>
            <a:ext cx="113772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/>
              <a:t>DÍVIDA CONSOLIDADA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	</a:t>
            </a:r>
            <a:r>
              <a:rPr lang="pt-BR" sz="2400" dirty="0"/>
              <a:t>Conforme estabelece a LRF, a dívida pública consolidada ou fundada </a:t>
            </a:r>
            <a:r>
              <a:rPr lang="pt-BR" sz="2400" dirty="0" smtClean="0"/>
              <a:t>corresponde ao </a:t>
            </a:r>
            <a:r>
              <a:rPr lang="pt-BR" sz="2400" dirty="0"/>
              <a:t>montante total, apurado sem duplicidade, das obrigações financeiras do ente </a:t>
            </a:r>
            <a:r>
              <a:rPr lang="pt-BR" sz="2400" dirty="0" smtClean="0"/>
              <a:t>da Federação</a:t>
            </a:r>
            <a:r>
              <a:rPr lang="pt-BR" sz="2400" dirty="0"/>
              <a:t>, assumidas para amortização em prazo superior a doze </a:t>
            </a:r>
            <a:r>
              <a:rPr lang="pt-BR" sz="2400" dirty="0" smtClean="0"/>
              <a:t>meses, decorrentes </a:t>
            </a:r>
            <a:r>
              <a:rPr lang="pt-BR" sz="2400" dirty="0"/>
              <a:t>de leis, contratos, convênios ou tratados e da realização de </a:t>
            </a:r>
            <a:r>
              <a:rPr lang="pt-BR" sz="2400" dirty="0" smtClean="0"/>
              <a:t>operações de </a:t>
            </a:r>
            <a:r>
              <a:rPr lang="pt-BR" sz="2400" dirty="0"/>
              <a:t>crédito. Também integram a dívida pública consolidada as operações de </a:t>
            </a:r>
            <a:r>
              <a:rPr lang="pt-BR" sz="2400" dirty="0" smtClean="0"/>
              <a:t>crédito de </a:t>
            </a:r>
            <a:r>
              <a:rPr lang="pt-BR" sz="2400" dirty="0"/>
              <a:t>prazo inferior a doze meses cujas receitas tenham constado do </a:t>
            </a:r>
            <a:r>
              <a:rPr lang="pt-BR" sz="2400" dirty="0" smtClean="0"/>
              <a:t>orçamento</a:t>
            </a:r>
            <a:r>
              <a:rPr lang="pt-BR" sz="2400" dirty="0"/>
              <a:t>. </a:t>
            </a:r>
            <a:r>
              <a:rPr lang="pt-BR" sz="2400" dirty="0" smtClean="0"/>
              <a:t>A apuração do Dívida Consolidada quadrimestralmente visa assegurar a transparência </a:t>
            </a:r>
            <a:r>
              <a:rPr lang="pt-BR" sz="2400" dirty="0"/>
              <a:t>das obrigações contraídas pelos entes da Federação e verificar </a:t>
            </a:r>
            <a:r>
              <a:rPr lang="pt-BR" sz="2400" dirty="0" smtClean="0"/>
              <a:t>os limites </a:t>
            </a:r>
            <a:r>
              <a:rPr lang="pt-BR" sz="2400" dirty="0"/>
              <a:t>de endividamento de que trata a legislação e outras informações relevantes.</a:t>
            </a:r>
          </a:p>
        </p:txBody>
      </p:sp>
    </p:spTree>
    <p:extLst>
      <p:ext uri="{BB962C8B-B14F-4D97-AF65-F5344CB8AC3E}">
        <p14:creationId xmlns:p14="http://schemas.microsoft.com/office/powerpoint/2010/main" val="428574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16200000">
            <a:off x="-1749815" y="2740569"/>
            <a:ext cx="5112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DÍVIDA CONSOLIDADA</a:t>
            </a:r>
            <a:endParaRPr lang="pt-BR" sz="32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267304"/>
              </p:ext>
            </p:extLst>
          </p:nvPr>
        </p:nvGraphicFramePr>
        <p:xfrm>
          <a:off x="1485900" y="260648"/>
          <a:ext cx="10297143" cy="5881119"/>
        </p:xfrm>
        <a:graphic>
          <a:graphicData uri="http://schemas.openxmlformats.org/drawingml/2006/table">
            <a:tbl>
              <a:tblPr/>
              <a:tblGrid>
                <a:gridCol w="4991650"/>
                <a:gridCol w="2490333"/>
                <a:gridCol w="2815160"/>
              </a:tblGrid>
              <a:tr h="41055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LRF, art. 55, inciso I, alínea "b" - Anexo II (Portaria STN N° 574)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5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ESPECIFICAÇÃO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SALDO EXERCÍCIO ANTERIOR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SALDO DO EXERCÍCIO 2018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3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Até o 3º Quadrimestre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0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DÍVIDA CONSOLIDADA - DC (I)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279.006.553,48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267.794.252,72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554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Dívida Mobiliária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54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Dívida Contratual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3.522.442,43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3.448.083,39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495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Interna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3.522.442,43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3.448.083,39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88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Externa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54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Precatórios Posteriores à 05/05/2000 (inclusive)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3.048.718,60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1.239.970,49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54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Outras dividas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272.435.392,45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263.106.198,84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54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DEDUÇÕES (II)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207.949.395,00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151.397.128,72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54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Disponibilidade de Caixa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Bruta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208.452.342,10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152.466.857,10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54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Demais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Haveres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Financeiros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10.640.875,51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2.682.963,57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54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(-) Restos a Pagar Processados (exceto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Precatórios)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11.143.822,61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3.752.691,95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7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DÍV. CONSOLID. LÍQUIDA (DCL) III= (I - II)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71.057.158,48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116.397.124,00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62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327615"/>
              </p:ext>
            </p:extLst>
          </p:nvPr>
        </p:nvGraphicFramePr>
        <p:xfrm>
          <a:off x="1701924" y="692696"/>
          <a:ext cx="9937104" cy="4385169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256584"/>
                <a:gridCol w="2448272"/>
                <a:gridCol w="2232248"/>
              </a:tblGrid>
              <a:tr h="6545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DÍV. CONSOLID. LÍQUIDA (DCL) III= (I - II)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>
                          <a:effectLst/>
                        </a:rPr>
                        <a:t>71.057.158,48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>
                          <a:effectLst/>
                        </a:rPr>
                        <a:t>116.397.124,00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8542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RECEITA CORRENTE LÍQUIDA - RCL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>
                          <a:effectLst/>
                        </a:rPr>
                        <a:t>                  529.199.266,68 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>
                          <a:effectLst/>
                        </a:rPr>
                        <a:t>                        399.550.068,01 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04208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% da DC sobre a RCL (I/RCL)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>
                          <a:effectLst/>
                        </a:rPr>
                        <a:t>52,72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>
                          <a:effectLst/>
                        </a:rPr>
                        <a:t>                                        67,54 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8542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% da DCL sobre a RCL (III/RCL)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>
                          <a:effectLst/>
                        </a:rPr>
                        <a:t>13,43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>
                          <a:effectLst/>
                        </a:rPr>
                        <a:t>29,13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9919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LIMITE DEFINIDO POR RESOLUÇÃO DO SENADO FEDERAL: 120,00% da RCL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635.039.120,02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479.460.081,61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9919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>
                          <a:effectLst/>
                        </a:rPr>
                        <a:t>LIMITE DE ALERTA (§ 1º do art. 59 da LRF) - 108% da RCL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>
                          <a:effectLst/>
                        </a:rPr>
                        <a:t>571.535.208,01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>
                          <a:effectLst/>
                        </a:rPr>
                        <a:t>431.514.073,45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 rot="16200000">
            <a:off x="-1749815" y="2740569"/>
            <a:ext cx="5112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DÍVIDA CONSOLIDADA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78740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34172" y="1268760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	Este </a:t>
            </a:r>
            <a:r>
              <a:rPr lang="pt-BR" sz="2400" dirty="0"/>
              <a:t>relatório objetiva demonstrar o desempenho da execução orçamentária e financeira do M</a:t>
            </a:r>
            <a:r>
              <a:rPr lang="pt-BR" sz="2400" dirty="0" smtClean="0"/>
              <a:t>unicípio </a:t>
            </a:r>
            <a:r>
              <a:rPr lang="pt-BR" sz="2400" dirty="0"/>
              <a:t>de </a:t>
            </a:r>
            <a:r>
              <a:rPr lang="pt-BR" sz="2400" dirty="0" smtClean="0"/>
              <a:t>Barreiras </a:t>
            </a:r>
            <a:r>
              <a:rPr lang="pt-BR" sz="2400" dirty="0"/>
              <a:t>durante o 3</a:t>
            </a:r>
            <a:r>
              <a:rPr lang="pt-BR" sz="2400" dirty="0" smtClean="0"/>
              <a:t>º </a:t>
            </a:r>
            <a:r>
              <a:rPr lang="pt-BR" sz="2400" dirty="0"/>
              <a:t>Quadrimestre do exercício de </a:t>
            </a:r>
            <a:r>
              <a:rPr lang="pt-BR" sz="2400" dirty="0" smtClean="0"/>
              <a:t>2018, </a:t>
            </a:r>
            <a:r>
              <a:rPr lang="pt-BR" sz="2400" dirty="0"/>
              <a:t>assim como avaliar o cumprimento das metas fiscais previamente estabelecidas para o Orçamento Fiscal e da Seguridade Social da </a:t>
            </a:r>
            <a:r>
              <a:rPr lang="pt-BR" sz="2400" dirty="0" smtClean="0"/>
              <a:t>Prefeitura, em atendimento ao §4º do Artigo </a:t>
            </a:r>
            <a:r>
              <a:rPr lang="pt-BR" sz="2400" dirty="0"/>
              <a:t>9º da Lei Complementar nº 101/2000 (Lei de Responsabilidade Fiscal</a:t>
            </a:r>
            <a:r>
              <a:rPr lang="pt-BR" sz="2400" dirty="0" smtClean="0"/>
              <a:t>).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5770376" y="352054"/>
            <a:ext cx="43204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APRESENTAÇÃO</a:t>
            </a:r>
            <a:endParaRPr lang="pt-B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324134"/>
            <a:ext cx="338437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21804" y="2060848"/>
            <a:ext cx="10297144" cy="3349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	</a:t>
            </a:r>
            <a:r>
              <a:rPr lang="pt-BR" sz="2400" dirty="0" smtClean="0"/>
              <a:t>O </a:t>
            </a:r>
            <a:r>
              <a:rPr lang="pt-BR" sz="2400" dirty="0"/>
              <a:t>Governo não possui total liberdade no uso dos recursos públicos. </a:t>
            </a:r>
            <a:r>
              <a:rPr lang="pt-BR" sz="2400" dirty="0" smtClean="0"/>
              <a:t>A separação </a:t>
            </a:r>
            <a:r>
              <a:rPr lang="pt-BR" sz="2400" dirty="0"/>
              <a:t>dos poderes, o equilíbrio orçamentário e o investimento </a:t>
            </a:r>
            <a:r>
              <a:rPr lang="pt-BR" sz="2400" dirty="0" smtClean="0"/>
              <a:t>vinculado em </a:t>
            </a:r>
            <a:r>
              <a:rPr lang="pt-BR" sz="2400" dirty="0"/>
              <a:t>determinadas áreas fundamentais são limitadores da </a:t>
            </a:r>
            <a:r>
              <a:rPr lang="pt-BR" sz="2400" dirty="0" smtClean="0"/>
              <a:t>atuação governamental</a:t>
            </a:r>
            <a:r>
              <a:rPr lang="pt-BR" sz="2400" dirty="0"/>
              <a:t>. </a:t>
            </a:r>
            <a:r>
              <a:rPr lang="pt-BR" sz="2400" dirty="0" smtClean="0"/>
              <a:t>Além dos limites fiscais previsto na LDO, como veremos a seguir há limites constitucionais e legais que a gestão precisa cumprir durante a aplicação dos recursos públicos.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3214092" y="692696"/>
            <a:ext cx="6363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ÍNDICES CONSTITUCIONAIS E LEGAIS</a:t>
            </a:r>
          </a:p>
        </p:txBody>
      </p:sp>
    </p:spTree>
    <p:extLst>
      <p:ext uri="{BB962C8B-B14F-4D97-AF65-F5344CB8AC3E}">
        <p14:creationId xmlns:p14="http://schemas.microsoft.com/office/powerpoint/2010/main" val="173959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77788" y="790945"/>
            <a:ext cx="1087320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	A </a:t>
            </a:r>
            <a:r>
              <a:rPr lang="pt-BR" dirty="0"/>
              <a:t>LRF em seu artigo 20, Inciso III e alíneas a e b, determinou que a despesa total com pessoal do Município não poderá exceder o limite de </a:t>
            </a:r>
            <a:r>
              <a:rPr lang="pt-BR" b="1" dirty="0"/>
              <a:t>60% </a:t>
            </a:r>
            <a:r>
              <a:rPr lang="pt-BR" dirty="0"/>
              <a:t>da receita corrente líquida. Para a esfera municipal divisão ficou de </a:t>
            </a:r>
            <a:r>
              <a:rPr lang="pt-BR" b="1" dirty="0"/>
              <a:t>54%</a:t>
            </a:r>
            <a:r>
              <a:rPr lang="pt-BR" dirty="0"/>
              <a:t> para o Poder Executivo e </a:t>
            </a:r>
            <a:r>
              <a:rPr lang="pt-BR" b="1" dirty="0"/>
              <a:t>6%</a:t>
            </a:r>
            <a:r>
              <a:rPr lang="pt-BR" dirty="0"/>
              <a:t> para o Poder Legislativo. Este percentual é apurado dividindo a soma das despesas com pessoal no mês em curso mais os 11 meses anteriores pela Receita Corrente Líquida do mesmo período</a:t>
            </a:r>
            <a:r>
              <a:rPr lang="pt-BR" dirty="0" smtClean="0"/>
              <a:t>. Nos últimos 12 meses mês o índice de despesa com pessoal do Poder Executivo ficou em </a:t>
            </a:r>
            <a:r>
              <a:rPr lang="pt-BR" b="1" dirty="0" smtClean="0"/>
              <a:t>50,52%</a:t>
            </a:r>
            <a:r>
              <a:rPr lang="pt-BR" dirty="0" smtClean="0"/>
              <a:t>  </a:t>
            </a:r>
            <a:r>
              <a:rPr lang="pt-BR" dirty="0" smtClean="0"/>
              <a:t>não atendendo a LRF, mas </a:t>
            </a:r>
            <a:r>
              <a:rPr lang="pt-BR" dirty="0"/>
              <a:t>o gestor tem até o final do </a:t>
            </a:r>
            <a:r>
              <a:rPr lang="pt-BR" dirty="0" smtClean="0"/>
              <a:t>exercício para adequar o índice.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782044" y="260648"/>
            <a:ext cx="66626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DESPESA </a:t>
            </a:r>
            <a:r>
              <a:rPr lang="pt-B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 </a:t>
            </a:r>
            <a:r>
              <a:rPr lang="pt-BR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PESSOAL</a:t>
            </a:r>
            <a:endParaRPr lang="pt-BR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179254" y="3570497"/>
            <a:ext cx="4658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/>
              <a:t>DESPESA COM PESSOAL – Poder Executivo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839993"/>
              </p:ext>
            </p:extLst>
          </p:nvPr>
        </p:nvGraphicFramePr>
        <p:xfrm>
          <a:off x="2061964" y="3888910"/>
          <a:ext cx="4248472" cy="292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904437"/>
              </p:ext>
            </p:extLst>
          </p:nvPr>
        </p:nvGraphicFramePr>
        <p:xfrm>
          <a:off x="6958508" y="3888910"/>
          <a:ext cx="4392488" cy="292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147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34333"/>
              </p:ext>
            </p:extLst>
          </p:nvPr>
        </p:nvGraphicFramePr>
        <p:xfrm>
          <a:off x="957737" y="108337"/>
          <a:ext cx="10618275" cy="6491404"/>
        </p:xfrm>
        <a:graphic>
          <a:graphicData uri="http://schemas.openxmlformats.org/drawingml/2006/table">
            <a:tbl>
              <a:tblPr/>
              <a:tblGrid>
                <a:gridCol w="6378468"/>
                <a:gridCol w="2548035"/>
                <a:gridCol w="1691772"/>
              </a:tblGrid>
              <a:tr h="16647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RGF - ANEXO 1 (LRF, art. 55, inciso I, alínea "a")</a:t>
                      </a:r>
                    </a:p>
                  </a:txBody>
                  <a:tcPr marL="4306" marR="4306" marT="4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6" marR="4306" marT="4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R$ 1,00 </a:t>
                      </a:r>
                    </a:p>
                  </a:txBody>
                  <a:tcPr marL="4306" marR="4306" marT="43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7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DESPESAS COM PESSOAL</a:t>
                      </a:r>
                    </a:p>
                  </a:txBody>
                  <a:tcPr marL="4306" marR="4306" marT="43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DESPESAS EXECUTADAS</a:t>
                      </a:r>
                    </a:p>
                  </a:txBody>
                  <a:tcPr marL="4306" marR="4306" marT="4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6647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(ÚLTIMOS 12 MESES)</a:t>
                      </a:r>
                    </a:p>
                  </a:txBody>
                  <a:tcPr marL="4306" marR="4306" marT="4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6257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LIQUIDADAS                                                                                                                                                                                                                               (a)                               </a:t>
                      </a:r>
                    </a:p>
                  </a:txBody>
                  <a:tcPr marL="4306" marR="4306" marT="4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INSCRITAS EM RESTOS A PAGAR NÃO PROCESSADOS           (b)</a:t>
                      </a:r>
                    </a:p>
                  </a:txBody>
                  <a:tcPr marL="4306" marR="4306" marT="4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7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DESPESA BRUTA COM PESSOAL (I)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306" marR="4306" marT="43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244.683.174,93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306" marR="4306" marT="43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0,00</a:t>
                      </a:r>
                    </a:p>
                  </a:txBody>
                  <a:tcPr marL="4306" marR="4306" marT="43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647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   Pessoal Ativo</a:t>
                      </a:r>
                    </a:p>
                  </a:txBody>
                  <a:tcPr marL="4306" marR="4306" marT="43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205.622.410,00</a:t>
                      </a:r>
                    </a:p>
                  </a:txBody>
                  <a:tcPr marL="4306" marR="4306" marT="43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0,00</a:t>
                      </a:r>
                    </a:p>
                  </a:txBody>
                  <a:tcPr marL="4306" marR="4306" marT="43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47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   Pessoal Inativo e Pensionistas</a:t>
                      </a:r>
                    </a:p>
                  </a:txBody>
                  <a:tcPr marL="4306" marR="4306" marT="43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0,00</a:t>
                      </a:r>
                    </a:p>
                  </a:txBody>
                  <a:tcPr marL="4306" marR="4306" marT="43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0,00</a:t>
                      </a:r>
                    </a:p>
                  </a:txBody>
                  <a:tcPr marL="4306" marR="4306" marT="43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61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Outras Desp. De Pessoal Decorrentes de Contratos de Terceirização (§ 1º do art. 18 da LRF)</a:t>
                      </a:r>
                    </a:p>
                  </a:txBody>
                  <a:tcPr marL="4306" marR="4306" marT="43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39.060.764,93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306" marR="4306" marT="43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0,00</a:t>
                      </a:r>
                    </a:p>
                  </a:txBody>
                  <a:tcPr marL="4306" marR="4306" marT="43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DESPESAS NÃO COMPUTADAS (§ 1º do art. 19 da LRF) (II)</a:t>
                      </a:r>
                    </a:p>
                  </a:txBody>
                  <a:tcPr marL="4306" marR="4306" marT="43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42.821.068,23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306" marR="4306" marT="43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0,00</a:t>
                      </a:r>
                    </a:p>
                  </a:txBody>
                  <a:tcPr marL="4306" marR="4306" marT="43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   (-) Indenização por Demissão e Incentivos à Demissão Voluntária</a:t>
                      </a:r>
                    </a:p>
                  </a:txBody>
                  <a:tcPr marL="4306" marR="4306" marT="43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0,00</a:t>
                      </a:r>
                    </a:p>
                  </a:txBody>
                  <a:tcPr marL="4306" marR="4306" marT="43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0,00</a:t>
                      </a:r>
                    </a:p>
                  </a:txBody>
                  <a:tcPr marL="4306" marR="4306" marT="43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   (-) Decorrentes de Decisão Judicial de periodo anterior ao da apuração</a:t>
                      </a:r>
                    </a:p>
                  </a:txBody>
                  <a:tcPr marL="4306" marR="4306" marT="43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306" marR="4306" marT="43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0,00</a:t>
                      </a:r>
                    </a:p>
                  </a:txBody>
                  <a:tcPr marL="4306" marR="4306" marT="43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47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   (-) Despesas de Exercícios Anteriores</a:t>
                      </a:r>
                    </a:p>
                  </a:txBody>
                  <a:tcPr marL="4306" marR="4306" marT="43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0,00</a:t>
                      </a:r>
                    </a:p>
                  </a:txBody>
                  <a:tcPr marL="4306" marR="4306" marT="43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0,00</a:t>
                      </a:r>
                    </a:p>
                  </a:txBody>
                  <a:tcPr marL="4306" marR="4306" marT="43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   (-) Inativos e Pensionistas com Recursos Vinculados</a:t>
                      </a:r>
                    </a:p>
                  </a:txBody>
                  <a:tcPr marL="4306" marR="4306" marT="43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0,00</a:t>
                      </a:r>
                    </a:p>
                  </a:txBody>
                  <a:tcPr marL="4306" marR="4306" marT="43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0,00</a:t>
                      </a:r>
                    </a:p>
                  </a:txBody>
                  <a:tcPr marL="4306" marR="4306" marT="43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DESPESA LÍQUIDA COM PESSOAL (III) = (I-II)</a:t>
                      </a:r>
                    </a:p>
                  </a:txBody>
                  <a:tcPr marL="4306" marR="4306" marT="43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201.862.106,70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306" marR="4306" marT="43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0,00</a:t>
                      </a:r>
                    </a:p>
                  </a:txBody>
                  <a:tcPr marL="4306" marR="4306" marT="43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4306" marR="4306" marT="43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4306" marR="4306" marT="4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96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sng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APURAÇÃO DO CUMPRIMENTO DO LIMITE LEGAL</a:t>
                      </a:r>
                    </a:p>
                  </a:txBody>
                  <a:tcPr marL="4306" marR="4306" marT="43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VALOR</a:t>
                      </a:r>
                    </a:p>
                  </a:txBody>
                  <a:tcPr marL="4306" marR="4306" marT="4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 SOBRE A RCL</a:t>
                      </a:r>
                    </a:p>
                  </a:txBody>
                  <a:tcPr marL="4306" marR="4306" marT="4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RECEITA CORRENTE LÍQUIDA - RCL (V)</a:t>
                      </a:r>
                    </a:p>
                  </a:txBody>
                  <a:tcPr marL="4306" marR="4306" marT="43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399.550.068,01 </a:t>
                      </a:r>
                    </a:p>
                  </a:txBody>
                  <a:tcPr marL="4306" marR="4306" marT="4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0,00</a:t>
                      </a:r>
                    </a:p>
                  </a:txBody>
                  <a:tcPr marL="4306" marR="4306" marT="4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62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% do TOTAL DESP C/ PESSOAL - DTP sobre a RCL  (V) = (IIIa / III b)</a:t>
                      </a:r>
                    </a:p>
                  </a:txBody>
                  <a:tcPr marL="4306" marR="4306" marT="43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201.862.106,70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306" marR="4306" marT="4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50,52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306" marR="4306" marT="4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62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LIMITE MÁXIMO (VI) (incisos I, II e III, art.20 da LRF) </a:t>
                      </a:r>
                    </a:p>
                  </a:txBody>
                  <a:tcPr marL="4306" marR="4306" marT="43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215.757.036,73</a:t>
                      </a:r>
                    </a:p>
                  </a:txBody>
                  <a:tcPr marL="4306" marR="4306" marT="4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54,00</a:t>
                      </a:r>
                    </a:p>
                  </a:txBody>
                  <a:tcPr marL="4306" marR="4306" marT="4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62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LIMITE PRUDENCIAL ( VII)= ( 0,95 x VI)  (paragrafo único, art. 22 da LRF) </a:t>
                      </a:r>
                    </a:p>
                  </a:txBody>
                  <a:tcPr marL="4306" marR="4306" marT="43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204.969.184,89</a:t>
                      </a:r>
                    </a:p>
                  </a:txBody>
                  <a:tcPr marL="4306" marR="4306" marT="4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51,30</a:t>
                      </a:r>
                    </a:p>
                  </a:txBody>
                  <a:tcPr marL="4306" marR="4306" marT="4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62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LIMITE  ALERTA ( VII)= ( 0,95 x VI)  (paragrafo único, art. 59 da LRF) </a:t>
                      </a:r>
                    </a:p>
                  </a:txBody>
                  <a:tcPr marL="4306" marR="4306" marT="43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194.181.333,05</a:t>
                      </a:r>
                    </a:p>
                  </a:txBody>
                  <a:tcPr marL="4306" marR="4306" marT="4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48,60</a:t>
                      </a:r>
                    </a:p>
                  </a:txBody>
                  <a:tcPr marL="4306" marR="4306" marT="43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 rot="16200000">
            <a:off x="-2218156" y="2596553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DESPESA COM PESSOAL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84131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201304" y="260648"/>
            <a:ext cx="3070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APLICAÇÃO EM SAÚDE</a:t>
            </a:r>
            <a:endParaRPr lang="pt-BR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6026" y="757265"/>
            <a:ext cx="1130525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	</a:t>
            </a:r>
            <a:r>
              <a:rPr lang="pt-BR" dirty="0" smtClean="0"/>
              <a:t>A </a:t>
            </a:r>
            <a:r>
              <a:rPr lang="pt-BR" dirty="0"/>
              <a:t>Constituição exige que os municípios apliquem </a:t>
            </a:r>
            <a:r>
              <a:rPr lang="pt-BR" dirty="0" smtClean="0"/>
              <a:t>no mínimo </a:t>
            </a:r>
            <a:r>
              <a:rPr lang="pt-BR" b="1" dirty="0" smtClean="0"/>
              <a:t>15</a:t>
            </a:r>
            <a:r>
              <a:rPr lang="pt-BR" b="1" dirty="0"/>
              <a:t>% </a:t>
            </a:r>
            <a:r>
              <a:rPr lang="pt-BR" dirty="0" smtClean="0"/>
              <a:t>das receitas </a:t>
            </a:r>
            <a:r>
              <a:rPr lang="pt-BR" dirty="0"/>
              <a:t>resultante de impostos e transferências </a:t>
            </a:r>
            <a:r>
              <a:rPr lang="pt-BR" dirty="0" smtClean="0"/>
              <a:t>nas ações de Saúde Pública. O Município de Barreiras até o mês de Dezembro de 2018 aplicou </a:t>
            </a:r>
            <a:r>
              <a:rPr lang="pt-BR" b="1" dirty="0" smtClean="0">
                <a:solidFill>
                  <a:srgbClr val="0070C0"/>
                </a:solidFill>
              </a:rPr>
              <a:t>R$ 46.838.854,03 </a:t>
            </a:r>
            <a:r>
              <a:rPr lang="pt-BR" dirty="0" smtClean="0"/>
              <a:t>valor equivale ao percentual de </a:t>
            </a:r>
            <a:r>
              <a:rPr lang="pt-BR" b="1" dirty="0" smtClean="0">
                <a:solidFill>
                  <a:srgbClr val="0070C0"/>
                </a:solidFill>
              </a:rPr>
              <a:t>19,56%</a:t>
            </a:r>
            <a:r>
              <a:rPr lang="pt-BR" b="1" dirty="0" smtClean="0"/>
              <a:t> </a:t>
            </a:r>
            <a:r>
              <a:rPr lang="pt-BR" dirty="0" smtClean="0"/>
              <a:t>da </a:t>
            </a:r>
            <a:r>
              <a:rPr lang="pt-BR" dirty="0"/>
              <a:t>arrecadação dos </a:t>
            </a:r>
            <a:r>
              <a:rPr lang="pt-BR" dirty="0" smtClean="0"/>
              <a:t>impostos e transferências </a:t>
            </a:r>
            <a:r>
              <a:rPr lang="pt-BR" dirty="0"/>
              <a:t>no período. Esse índice é </a:t>
            </a:r>
            <a:r>
              <a:rPr lang="pt-BR" dirty="0" smtClean="0"/>
              <a:t>superior ao constitucionalmente exigido, Demostrando que no período o Município já aplicou mais que o valor mínimo.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6" y="3003312"/>
            <a:ext cx="1997892" cy="140085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918" y="3011696"/>
            <a:ext cx="2188171" cy="139247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30"/>
          <a:stretch/>
        </p:blipFill>
        <p:spPr>
          <a:xfrm>
            <a:off x="499430" y="4725144"/>
            <a:ext cx="3440327" cy="1152128"/>
          </a:xfrm>
          <a:prstGeom prst="rect">
            <a:avLst/>
          </a:prstGeom>
        </p:spPr>
      </p:pic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881873"/>
              </p:ext>
            </p:extLst>
          </p:nvPr>
        </p:nvGraphicFramePr>
        <p:xfrm>
          <a:off x="4532089" y="3006537"/>
          <a:ext cx="7192693" cy="3518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4" name="Planilha" r:id="rId6" imgW="3248088" imgH="1409571" progId="Excel.Sheet.8">
                  <p:embed/>
                </p:oleObj>
              </mc:Choice>
              <mc:Fallback>
                <p:oleObj name="Planilha" r:id="rId6" imgW="3248088" imgH="140957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32089" y="3006537"/>
                        <a:ext cx="7192693" cy="3518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852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34172" y="116632"/>
            <a:ext cx="3647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APLICAÇÃO EM EDUCAÇÃO</a:t>
            </a:r>
            <a:endParaRPr lang="pt-BR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39707"/>
              </p:ext>
            </p:extLst>
          </p:nvPr>
        </p:nvGraphicFramePr>
        <p:xfrm>
          <a:off x="4294212" y="2592491"/>
          <a:ext cx="6984405" cy="4123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3" name="Planilha" r:id="rId3" imgW="3162135" imgH="2248033" progId="Excel.Sheet.8">
                  <p:embed/>
                </p:oleObj>
              </mc:Choice>
              <mc:Fallback>
                <p:oleObj name="Planilha" r:id="rId3" imgW="3162135" imgH="224803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94212" y="2592491"/>
                        <a:ext cx="6984405" cy="4123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>
          <a:xfrm>
            <a:off x="333772" y="375926"/>
            <a:ext cx="1159328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	</a:t>
            </a:r>
            <a:r>
              <a:rPr lang="pt-BR" dirty="0" smtClean="0"/>
              <a:t>A </a:t>
            </a:r>
            <a:r>
              <a:rPr lang="pt-BR" dirty="0"/>
              <a:t>Constituição exige que os municípios apliquem </a:t>
            </a:r>
            <a:r>
              <a:rPr lang="pt-BR" dirty="0" smtClean="0"/>
              <a:t>no mínimo 25</a:t>
            </a:r>
            <a:r>
              <a:rPr lang="pt-BR" dirty="0"/>
              <a:t>% </a:t>
            </a:r>
            <a:r>
              <a:rPr lang="pt-BR" dirty="0" smtClean="0"/>
              <a:t>das receitas </a:t>
            </a:r>
            <a:r>
              <a:rPr lang="pt-BR" dirty="0"/>
              <a:t>resultante de impostos e transferências na manutenção e no desenvolvimento da Educação</a:t>
            </a:r>
            <a:r>
              <a:rPr lang="pt-BR" dirty="0" smtClean="0"/>
              <a:t>. O Município de Barreiras até o mês de Dezembro de 2018 aplicou </a:t>
            </a:r>
            <a:r>
              <a:rPr lang="pt-BR" b="1" dirty="0" smtClean="0">
                <a:solidFill>
                  <a:srgbClr val="0070C0"/>
                </a:solidFill>
              </a:rPr>
              <a:t>R$ 108.709.409,05 </a:t>
            </a:r>
            <a:r>
              <a:rPr lang="pt-BR" dirty="0" smtClean="0"/>
              <a:t>valor equivale ao percentual de </a:t>
            </a:r>
            <a:r>
              <a:rPr lang="pt-BR" b="1" dirty="0" smtClean="0">
                <a:solidFill>
                  <a:srgbClr val="0070C0"/>
                </a:solidFill>
              </a:rPr>
              <a:t>26,07% </a:t>
            </a:r>
            <a:r>
              <a:rPr lang="pt-BR" dirty="0" smtClean="0"/>
              <a:t>da </a:t>
            </a:r>
            <a:r>
              <a:rPr lang="pt-BR" dirty="0"/>
              <a:t>arrecadação dos </a:t>
            </a:r>
            <a:r>
              <a:rPr lang="pt-BR" dirty="0" smtClean="0"/>
              <a:t>impostos e transferências </a:t>
            </a:r>
            <a:r>
              <a:rPr lang="pt-BR" dirty="0"/>
              <a:t>no período. Esse índice é menor que o constitucionalmente </a:t>
            </a:r>
            <a:r>
              <a:rPr lang="pt-BR" dirty="0" smtClean="0"/>
              <a:t>exigido, mas o gestor tem até o final do exercício para atingir o percentual mínimo de 25%.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52" y="3029305"/>
            <a:ext cx="2157201" cy="121991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8" y="3038841"/>
            <a:ext cx="1905000" cy="121159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8" y="4303803"/>
            <a:ext cx="4059125" cy="163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8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113427" y="260648"/>
            <a:ext cx="3246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APLICAÇÃO DO FUNDEB</a:t>
            </a:r>
            <a:endParaRPr lang="pt-BR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697162"/>
              </p:ext>
            </p:extLst>
          </p:nvPr>
        </p:nvGraphicFramePr>
        <p:xfrm>
          <a:off x="2221885" y="3165981"/>
          <a:ext cx="8349972" cy="335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9" name="Planilha" r:id="rId3" imgW="3124050" imgH="1152432" progId="Excel.Sheet.8">
                  <p:embed/>
                </p:oleObj>
              </mc:Choice>
              <mc:Fallback>
                <p:oleObj name="Planilha" r:id="rId3" imgW="3124050" imgH="115243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1885" y="3165981"/>
                        <a:ext cx="8349972" cy="3359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>
          <a:xfrm>
            <a:off x="765820" y="996156"/>
            <a:ext cx="108012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	</a:t>
            </a:r>
            <a:r>
              <a:rPr lang="pt-BR" dirty="0" smtClean="0"/>
              <a:t>Conforme </a:t>
            </a:r>
            <a:r>
              <a:rPr lang="pt-BR" dirty="0"/>
              <a:t>estabelecido nos §§ 2º e 3º do art. 211 da Constituição (</a:t>
            </a:r>
            <a:r>
              <a:rPr lang="pt-BR" dirty="0" smtClean="0"/>
              <a:t>os Municípios </a:t>
            </a:r>
            <a:r>
              <a:rPr lang="pt-BR" dirty="0"/>
              <a:t>devem utilizar recursos do </a:t>
            </a:r>
            <a:r>
              <a:rPr lang="pt-BR" dirty="0" smtClean="0"/>
              <a:t>FUNDEB </a:t>
            </a:r>
            <a:r>
              <a:rPr lang="pt-BR" dirty="0"/>
              <a:t>na educação infantil e no ensino </a:t>
            </a:r>
            <a:r>
              <a:rPr lang="pt-BR" dirty="0" smtClean="0"/>
              <a:t>fundamental), </a:t>
            </a:r>
            <a:r>
              <a:rPr lang="pt-BR" dirty="0"/>
              <a:t>sendo que o mínimo de 60% desses </a:t>
            </a:r>
            <a:r>
              <a:rPr lang="pt-BR" dirty="0" smtClean="0"/>
              <a:t>recursos deve </a:t>
            </a:r>
            <a:r>
              <a:rPr lang="pt-BR" dirty="0"/>
              <a:t>ser destinado anualmente à remuneração dos profissionais do </a:t>
            </a:r>
            <a:r>
              <a:rPr lang="pt-BR" dirty="0" smtClean="0"/>
              <a:t>magistério. Até o mês de Agosto o Município de Barreiras aplicou o percentual</a:t>
            </a:r>
            <a:r>
              <a:rPr lang="pt-BR" dirty="0" smtClean="0">
                <a:solidFill>
                  <a:srgbClr val="0070C0"/>
                </a:solidFill>
              </a:rPr>
              <a:t> </a:t>
            </a:r>
            <a:r>
              <a:rPr lang="pt-BR" b="1" dirty="0" smtClean="0">
                <a:solidFill>
                  <a:srgbClr val="0070C0"/>
                </a:solidFill>
              </a:rPr>
              <a:t>62,20% </a:t>
            </a:r>
            <a:r>
              <a:rPr lang="pt-BR" dirty="0" smtClean="0"/>
              <a:t>das receitas recebidas do FUNDEB na </a:t>
            </a:r>
            <a:r>
              <a:rPr lang="pt-BR" dirty="0"/>
              <a:t>remuneração dos profissionais do </a:t>
            </a:r>
            <a:r>
              <a:rPr lang="pt-BR" dirty="0" smtClean="0"/>
              <a:t>magistério, aplicação que é superior ao exigido.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857" y="5825751"/>
            <a:ext cx="1616968" cy="102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8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411" y="3150325"/>
            <a:ext cx="3671974" cy="1584176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3604011" y="5043263"/>
            <a:ext cx="4620761" cy="762000"/>
          </a:xfrm>
          <a:prstGeom prst="rect">
            <a:avLst/>
          </a:prstGeom>
        </p:spPr>
        <p:txBody>
          <a:bodyPr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8134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 smtClean="0"/>
              <a:t>JOÃO BARBOSA DE SOUZA SOBRINHO</a:t>
            </a:r>
          </a:p>
          <a:p>
            <a:pPr marL="0" indent="0" algn="ctr">
              <a:buNone/>
            </a:pPr>
            <a:r>
              <a:rPr lang="pt-BR" sz="1900" dirty="0" smtClean="0"/>
              <a:t>PREFEITO MUNICIPAL</a:t>
            </a:r>
            <a:endParaRPr lang="pt-BR" sz="1900" dirty="0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1341882" y="692695"/>
            <a:ext cx="9289033" cy="2148869"/>
          </a:xfrm>
          <a:prstGeom prst="rect">
            <a:avLst/>
          </a:prstGeom>
        </p:spPr>
        <p:txBody>
          <a:bodyPr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8134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MUITO OBRIGADO PELA ATENÇÃO</a:t>
            </a:r>
          </a:p>
          <a:p>
            <a:pPr marL="0" indent="0" algn="ctr">
              <a:buNone/>
            </a:pPr>
            <a:endParaRPr lang="pt-BR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pt-BR" b="1" dirty="0" smtClean="0"/>
              <a:t>SECRETÁRIA MUNICIPAL DE ADMINISTRAÇÃO E PLANEJAMENTO</a:t>
            </a:r>
          </a:p>
          <a:p>
            <a:pPr marL="0" indent="0" algn="ctr">
              <a:buNone/>
            </a:pPr>
            <a:r>
              <a:rPr lang="pt-BR" sz="1600" dirty="0" smtClean="0"/>
              <a:t>(77</a:t>
            </a:r>
            <a:r>
              <a:rPr lang="pt-BR" sz="1600" dirty="0"/>
              <a:t>) 3614-7104</a:t>
            </a:r>
            <a:br>
              <a:rPr lang="pt-BR" sz="1600" dirty="0"/>
            </a:br>
            <a:r>
              <a:rPr lang="pt-BR" sz="1600" dirty="0" smtClean="0"/>
              <a:t>EMAIL: administracao@barreiras.ba.gov.br</a:t>
            </a:r>
            <a:endParaRPr lang="pt-BR" sz="19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20" y="5880146"/>
            <a:ext cx="2061965" cy="92358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599932" y="5595004"/>
            <a:ext cx="206196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pt-BR" sz="1400" b="1" dirty="0" smtClean="0"/>
              <a:t>Desenvolvido por:</a:t>
            </a:r>
          </a:p>
        </p:txBody>
      </p:sp>
    </p:spTree>
    <p:extLst>
      <p:ext uri="{BB962C8B-B14F-4D97-AF65-F5344CB8AC3E}">
        <p14:creationId xmlns:p14="http://schemas.microsoft.com/office/powerpoint/2010/main" val="399711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197868" y="260648"/>
            <a:ext cx="943304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AVALIAÇÃO DAS METAS </a:t>
            </a:r>
            <a:r>
              <a:rPr lang="pt-BR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 RESULTADOS FISCAIS </a:t>
            </a:r>
            <a:endParaRPr lang="pt-BR" sz="2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pt-B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r>
              <a:rPr lang="pt-BR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º </a:t>
            </a:r>
            <a:r>
              <a:rPr lang="pt-BR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QUADRIMESTRE DE 2018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629916" y="1970257"/>
            <a:ext cx="8712968" cy="338554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endParaRPr lang="pt-BR" dirty="0" smtClean="0"/>
          </a:p>
          <a:p>
            <a:r>
              <a:rPr lang="pt-BR" sz="2800" b="1" dirty="0" smtClean="0"/>
              <a:t>I – RECEITAS ORÇAMENTÁRIAS</a:t>
            </a:r>
          </a:p>
          <a:p>
            <a:endParaRPr lang="pt-BR" sz="2800" b="1" dirty="0" smtClean="0"/>
          </a:p>
          <a:p>
            <a:r>
              <a:rPr lang="pt-BR" sz="2800" b="1" dirty="0" smtClean="0"/>
              <a:t>II </a:t>
            </a:r>
            <a:r>
              <a:rPr lang="pt-BR" sz="2800" b="1" dirty="0"/>
              <a:t>– </a:t>
            </a:r>
            <a:r>
              <a:rPr lang="pt-BR" sz="2800" b="1" dirty="0" smtClean="0"/>
              <a:t>DESPESAS ORÇAMENTÁRIAS</a:t>
            </a:r>
            <a:endParaRPr lang="pt-BR" sz="2800" b="1" dirty="0"/>
          </a:p>
          <a:p>
            <a:endParaRPr lang="pt-BR" sz="2800" b="1" dirty="0" smtClean="0"/>
          </a:p>
          <a:p>
            <a:r>
              <a:rPr lang="pt-BR" sz="2800" b="1" dirty="0" smtClean="0"/>
              <a:t>III – RESULTADOS FISCAIS</a:t>
            </a:r>
          </a:p>
          <a:p>
            <a:endParaRPr lang="pt-BR" sz="2800" b="1" dirty="0" smtClean="0"/>
          </a:p>
          <a:p>
            <a:r>
              <a:rPr lang="pt-BR" sz="2800" b="1" dirty="0" smtClean="0"/>
              <a:t>IV – ÍNDICES CONSTITUCIONAIS E LEGAIS</a:t>
            </a:r>
          </a:p>
        </p:txBody>
      </p:sp>
    </p:spTree>
    <p:extLst>
      <p:ext uri="{BB962C8B-B14F-4D97-AF65-F5344CB8AC3E}">
        <p14:creationId xmlns:p14="http://schemas.microsoft.com/office/powerpoint/2010/main" val="394808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156891"/>
              </p:ext>
            </p:extLst>
          </p:nvPr>
        </p:nvGraphicFramePr>
        <p:xfrm>
          <a:off x="765820" y="-107061"/>
          <a:ext cx="11174065" cy="6275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" name="Planilha" r:id="rId3" imgW="8401150" imgH="4514859" progId="Excel.Sheet.12">
                  <p:embed/>
                </p:oleObj>
              </mc:Choice>
              <mc:Fallback>
                <p:oleObj name="Planilha" r:id="rId3" imgW="8401150" imgH="45148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5820" y="-107061"/>
                        <a:ext cx="11174065" cy="6275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>
          <a:xfrm rot="16200000">
            <a:off x="-2751553" y="2753805"/>
            <a:ext cx="672464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0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RECEITAS ORÇAMENTÁRIAS</a:t>
            </a:r>
            <a:endParaRPr lang="pt-BR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4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7998368"/>
              </p:ext>
            </p:extLst>
          </p:nvPr>
        </p:nvGraphicFramePr>
        <p:xfrm>
          <a:off x="0" y="0"/>
          <a:ext cx="12188825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586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545809"/>
              </p:ext>
            </p:extLst>
          </p:nvPr>
        </p:nvGraphicFramePr>
        <p:xfrm>
          <a:off x="2205980" y="-121891"/>
          <a:ext cx="9720881" cy="6719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0" name="Planilha" r:id="rId3" imgW="8515401" imgH="4086230" progId="Excel.Sheet.12">
                  <p:embed/>
                </p:oleObj>
              </mc:Choice>
              <mc:Fallback>
                <p:oleObj name="Planilha" r:id="rId3" imgW="8515401" imgH="40862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5980" y="-121891"/>
                        <a:ext cx="9720881" cy="6719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/>
          <p:cNvSpPr/>
          <p:nvPr/>
        </p:nvSpPr>
        <p:spPr>
          <a:xfrm rot="16200000">
            <a:off x="-2183796" y="2562192"/>
            <a:ext cx="609144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DESPESAS ORÇAMENTÁRIAS</a:t>
            </a:r>
            <a:endParaRPr lang="pt-B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0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130746"/>
              </p:ext>
            </p:extLst>
          </p:nvPr>
        </p:nvGraphicFramePr>
        <p:xfrm>
          <a:off x="0" y="4410"/>
          <a:ext cx="1218882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622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17919"/>
              </p:ext>
            </p:extLst>
          </p:nvPr>
        </p:nvGraphicFramePr>
        <p:xfrm>
          <a:off x="1701923" y="260645"/>
          <a:ext cx="9577064" cy="525950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329489"/>
                <a:gridCol w="5925719"/>
                <a:gridCol w="2321856"/>
              </a:tblGrid>
              <a:tr h="7803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UNIDADE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DESPESA LIQUIDADA POR SECRETÁRIA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VALOR (R$)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4335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010101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CAMARA MUNICIPAL DE BARREIRAS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13.459.301,76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35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030202 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GABINETE DO PREFEITO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7.739.701,00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35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030303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GABINETE DA VICE-PREFEITA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648.523,01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114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030404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PROCURADORIA GERAL DO MUNICIPIO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3.262.303,19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35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030505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CONTROLADORIA DO MUNICIPIO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621.406,73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35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030606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ADMINISTRAÇÃO E PLANEJAMENTO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10.693.486,89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35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030707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FAZENDA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12.320.805,17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96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030808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EDUCAÇÃO, CULTURA, ESPORTE E LAZER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49.472.500,74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35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030850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FUNDEB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132.120.581,40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35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030909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SAÚDE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8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290"/>
              </p:ext>
            </p:extLst>
          </p:nvPr>
        </p:nvGraphicFramePr>
        <p:xfrm>
          <a:off x="1125860" y="332656"/>
          <a:ext cx="10153128" cy="5400598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09458"/>
                <a:gridCol w="6282154"/>
                <a:gridCol w="2461516"/>
              </a:tblGrid>
              <a:tr h="6394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UNIDADE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DESPESA LIQUIDADA POR SECRETÁRIA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u="none" strike="noStrike" dirty="0">
                          <a:effectLst/>
                        </a:rPr>
                        <a:t>VALOR (R$)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45553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030950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FUNDO M. DE SAÚDE DE BARREIRAS - FMSB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117.273.834,39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93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031010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AGRICULTURA, TECN. IND. E COMÉRCIO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4.224.459,93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93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031111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INFRAEST, OBRAS, SERV PÚB. TRANSPORTE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76.239.581,33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525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031212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SEGURANÇA CIDADÃ E TRÂNSITO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11.083.816,88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525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031250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ASSISTÊNCIA SOCIAL E TRABALHO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3.278.982,81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9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031251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FUNDO MUNICIPAL DE ASSISTÊNCIA SOCIAL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6.425.645,37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786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031252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FUNDO MUNICIPAL DA CRIANÇA E DO ADOLESCENTE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20.897,36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525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031414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MEIO AMBIENTE E TURISMO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2.376.090,87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389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031450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FUNDO MUNICIPAL DE MEIO AMBIENTE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115.364,53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5253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038888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ENCARGOS GERAIS DO MUNICÍPIO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</a:rPr>
                        <a:t>16.816.798,31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525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 GERAL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468.194.081,67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50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Tipo de Madei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ira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o Off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TM03090434[[fn=Tipo de Madeira]]</Template>
  <TotalTime>0</TotalTime>
  <Words>899</Words>
  <Application>Microsoft Office PowerPoint</Application>
  <PresentationFormat>Personalizar</PresentationFormat>
  <Paragraphs>314</Paragraphs>
  <Slides>26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8" baseType="lpstr">
      <vt:lpstr>Tipo de Madeira</vt:lpstr>
      <vt:lpstr>Planilha</vt:lpstr>
      <vt:lpstr>AUDIÊNCIA Pública 3º quadrimestre 2018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</dc:title>
  <dc:creator/>
  <cp:lastModifiedBy/>
  <cp:revision>33</cp:revision>
  <cp:lastPrinted>2018-05-03T19:30:32Z</cp:lastPrinted>
  <dcterms:created xsi:type="dcterms:W3CDTF">2018-05-02T13:55:22Z</dcterms:created>
  <dcterms:modified xsi:type="dcterms:W3CDTF">2019-02-21T11:33:27Z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