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2" r:id="rId1"/>
  </p:sldMasterIdLst>
  <p:notesMasterIdLst>
    <p:notesMasterId r:id="rId35"/>
  </p:notesMasterIdLst>
  <p:handoutMasterIdLst>
    <p:handoutMasterId r:id="rId36"/>
  </p:handoutMasterIdLst>
  <p:sldIdLst>
    <p:sldId id="290" r:id="rId2"/>
    <p:sldId id="267" r:id="rId3"/>
    <p:sldId id="293" r:id="rId4"/>
    <p:sldId id="294" r:id="rId5"/>
    <p:sldId id="295" r:id="rId6"/>
    <p:sldId id="266" r:id="rId7"/>
    <p:sldId id="268" r:id="rId8"/>
    <p:sldId id="269" r:id="rId9"/>
    <p:sldId id="270" r:id="rId10"/>
    <p:sldId id="271" r:id="rId11"/>
    <p:sldId id="281" r:id="rId12"/>
    <p:sldId id="291" r:id="rId13"/>
    <p:sldId id="272" r:id="rId14"/>
    <p:sldId id="273" r:id="rId15"/>
    <p:sldId id="274" r:id="rId16"/>
    <p:sldId id="275" r:id="rId17"/>
    <p:sldId id="276" r:id="rId18"/>
    <p:sldId id="277" r:id="rId19"/>
    <p:sldId id="279" r:id="rId20"/>
    <p:sldId id="278" r:id="rId21"/>
    <p:sldId id="292" r:id="rId22"/>
    <p:sldId id="282" r:id="rId23"/>
    <p:sldId id="283" r:id="rId24"/>
    <p:sldId id="286" r:id="rId25"/>
    <p:sldId id="296" r:id="rId26"/>
    <p:sldId id="299" r:id="rId27"/>
    <p:sldId id="289" r:id="rId28"/>
    <p:sldId id="297" r:id="rId29"/>
    <p:sldId id="284" r:id="rId30"/>
    <p:sldId id="298" r:id="rId31"/>
    <p:sldId id="288" r:id="rId32"/>
    <p:sldId id="300" r:id="rId33"/>
    <p:sldId id="265" r:id="rId34"/>
  </p:sldIdLst>
  <p:sldSz cx="12188825" cy="6858000"/>
  <p:notesSz cx="6797675" cy="9925050"/>
  <p:defaultTextStyle>
    <a:defPPr rtl="0"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3888">
          <p15:clr>
            <a:srgbClr val="A4A3A4"/>
          </p15:clr>
        </p15:guide>
        <p15:guide id="3" orient="horz" pos="432">
          <p15:clr>
            <a:srgbClr val="A4A3A4"/>
          </p15:clr>
        </p15:guide>
        <p15:guide id="4" orient="horz" pos="3072">
          <p15:clr>
            <a:srgbClr val="A4A3A4"/>
          </p15:clr>
        </p15:guide>
        <p15:guide id="5" orient="horz" pos="3408">
          <p15:clr>
            <a:srgbClr val="A4A3A4"/>
          </p15:clr>
        </p15:guide>
        <p15:guide id="6" pos="3839">
          <p15:clr>
            <a:srgbClr val="A4A3A4"/>
          </p15:clr>
        </p15:guide>
        <p15:guide id="7" pos="383">
          <p15:clr>
            <a:srgbClr val="A4A3A4"/>
          </p15:clr>
        </p15:guide>
        <p15:guide id="8" pos="7295">
          <p15:clr>
            <a:srgbClr val="A4A3A4"/>
          </p15:clr>
        </p15:guide>
        <p15:guide id="9" pos="815">
          <p15:clr>
            <a:srgbClr val="A4A3A4"/>
          </p15:clr>
        </p15:guide>
        <p15:guide id="10" pos="2879">
          <p15:clr>
            <a:srgbClr val="A4A3A4"/>
          </p15:clr>
        </p15:guide>
        <p15:guide id="11" pos="307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035D"/>
    <a:srgbClr val="33CCFF"/>
    <a:srgbClr val="009900"/>
    <a:srgbClr val="CCFFFF"/>
    <a:srgbClr val="FFCC00"/>
    <a:srgbClr val="D09E00"/>
    <a:srgbClr val="A2311E"/>
    <a:srgbClr val="FFFF9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Estilo Claro 1 - Ênfase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434" autoAdjust="0"/>
  </p:normalViewPr>
  <p:slideViewPr>
    <p:cSldViewPr>
      <p:cViewPr varScale="1">
        <p:scale>
          <a:sx n="69" d="100"/>
          <a:sy n="69" d="100"/>
        </p:scale>
        <p:origin x="738" y="72"/>
      </p:cViewPr>
      <p:guideLst>
        <p:guide orient="horz" pos="2160"/>
        <p:guide orient="horz" pos="3888"/>
        <p:guide orient="horz" pos="432"/>
        <p:guide orient="horz" pos="3072"/>
        <p:guide orient="horz" pos="3408"/>
        <p:guide pos="3839"/>
        <p:guide pos="383"/>
        <p:guide pos="7295"/>
        <p:guide pos="815"/>
        <p:guide pos="2879"/>
        <p:guide pos="307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90" d="100"/>
          <a:sy n="90" d="100"/>
        </p:scale>
        <p:origin x="3024" y="96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../embeddings/oleObject2.bin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../embeddings/oleObject3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1739968414198703E-2"/>
          <c:y val="4.4552506600893889E-2"/>
          <c:w val="0.9554964181195057"/>
          <c:h val="0.7903492651124283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'[Planilha em AUDIÊNCIA PÚBLICA BARREIRAS.pptx]Plan1'!$E$20</c:f>
              <c:strCache>
                <c:ptCount val="1"/>
                <c:pt idx="0">
                  <c:v>ORÇADA</c:v>
                </c:pt>
              </c:strCache>
            </c:strRef>
          </c:tx>
          <c:spPr>
            <a:solidFill>
              <a:srgbClr val="00B050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'[Planilha em AUDIÊNCIA PÚBLICA BARREIRAS.pptx]Plan1'!$D$21,'[Planilha em AUDIÊNCIA PÚBLICA BARREIRAS.pptx]Plan1'!$D$22</c:f>
              <c:numCache>
                <c:formatCode>General</c:formatCode>
                <c:ptCount val="2"/>
                <c:pt idx="0">
                  <c:v>2019</c:v>
                </c:pt>
                <c:pt idx="1">
                  <c:v>2018</c:v>
                </c:pt>
              </c:numCache>
              <c:extLst/>
            </c:numRef>
          </c:cat>
          <c:val>
            <c:numRef>
              <c:f>'[Planilha em AUDIÊNCIA PÚBLICA BARREIRAS.pptx]Plan1'!$E$21:$E$23</c:f>
              <c:numCache>
                <c:formatCode>_(* #,##0.00_);_(* \(#,##0.00\);_(* "-"??_);_(@_)</c:formatCode>
                <c:ptCount val="2"/>
                <c:pt idx="0">
                  <c:v>588984390</c:v>
                </c:pt>
                <c:pt idx="1">
                  <c:v>517350000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BD8E-4097-8236-3D4F22EF409D}"/>
            </c:ext>
          </c:extLst>
        </c:ser>
        <c:ser>
          <c:idx val="1"/>
          <c:order val="1"/>
          <c:tx>
            <c:strRef>
              <c:f>'[Planilha em AUDIÊNCIA PÚBLICA BARREIRAS.pptx]Plan1'!$F$20</c:f>
              <c:strCache>
                <c:ptCount val="1"/>
                <c:pt idx="0">
                  <c:v>ARRECADA</c:v>
                </c:pt>
              </c:strCache>
            </c:strRef>
          </c:tx>
          <c:spPr>
            <a:solidFill>
              <a:srgbClr val="00B0F0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'[Planilha em AUDIÊNCIA PÚBLICA BARREIRAS.pptx]Plan1'!$D$21,'[Planilha em AUDIÊNCIA PÚBLICA BARREIRAS.pptx]Plan1'!$D$22</c:f>
              <c:numCache>
                <c:formatCode>General</c:formatCode>
                <c:ptCount val="2"/>
                <c:pt idx="0">
                  <c:v>2019</c:v>
                </c:pt>
                <c:pt idx="1">
                  <c:v>2018</c:v>
                </c:pt>
              </c:numCache>
              <c:extLst/>
            </c:numRef>
          </c:cat>
          <c:val>
            <c:numRef>
              <c:f>'[Planilha em AUDIÊNCIA PÚBLICA BARREIRAS.pptx]Plan1'!$F$21:$F$23</c:f>
              <c:numCache>
                <c:formatCode>_(* #,##0.00_);_(* \(#,##0.00\);_(* "-"??_);_(@_)</c:formatCode>
                <c:ptCount val="2"/>
                <c:pt idx="0">
                  <c:v>290692844.26999998</c:v>
                </c:pt>
                <c:pt idx="1">
                  <c:v>264492794.79999995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BD8E-4097-8236-3D4F22EF409D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-218420048"/>
        <c:axId val="-218422224"/>
      </c:barChart>
      <c:catAx>
        <c:axId val="-218420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218422224"/>
        <c:crosses val="autoZero"/>
        <c:auto val="1"/>
        <c:lblAlgn val="ctr"/>
        <c:lblOffset val="100"/>
        <c:noMultiLvlLbl val="0"/>
      </c:catAx>
      <c:valAx>
        <c:axId val="-218422224"/>
        <c:scaling>
          <c:orientation val="minMax"/>
        </c:scaling>
        <c:delete val="1"/>
        <c:axPos val="l"/>
        <c:numFmt formatCode="_(* #,##0.00_);_(* \(#,##0.00\);_(* &quot;-&quot;??_);_(@_)" sourceLinked="1"/>
        <c:majorTickMark val="none"/>
        <c:minorTickMark val="none"/>
        <c:tickLblPos val="nextTo"/>
        <c:crossAx val="-2184200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3408139227220374"/>
          <c:y val="0.89929720070363606"/>
          <c:w val="0.32951647550856922"/>
          <c:h val="8.889495293596985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2400" b="1" i="0" baseline="0">
                <a:effectLst/>
              </a:rPr>
              <a:t>DEMONSTRAÇÃO GRÁFICA DA DESPESA ORÇAMENTÁRIA</a:t>
            </a:r>
            <a:endParaRPr lang="pt-BR" sz="2400">
              <a:effectLst/>
            </a:endParaRPr>
          </a:p>
          <a:p>
            <a:pPr>
              <a:defRPr sz="2400"/>
            </a:pPr>
            <a:r>
              <a:rPr lang="pt-BR" sz="2400" b="1" i="0" baseline="0">
                <a:effectLst/>
              </a:rPr>
              <a:t>2019 X 2018</a:t>
            </a:r>
            <a:endParaRPr lang="pt-BR" sz="2400">
              <a:effectLst/>
            </a:endParaRPr>
          </a:p>
        </c:rich>
      </c:tx>
      <c:layout>
        <c:manualLayout>
          <c:xMode val="edge"/>
          <c:yMode val="edge"/>
          <c:x val="0.19837288610444251"/>
          <c:y val="1.175795282005703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 w="25400"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12174604056339418"/>
          <c:w val="1"/>
          <c:h val="0.7134065350763494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'[Planilha em AUDIÊNCIA PÚBLICA BARREIRAS.pptx]Plan1'!$E$18</c:f>
              <c:strCache>
                <c:ptCount val="1"/>
                <c:pt idx="0">
                  <c:v>ORÇADA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1.1305723865439453E-3"/>
                  <c:y val="4.81007160820514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1D4-44C8-8504-F9BCEB749AC7}"/>
                </c:ext>
              </c:extLst>
            </c:dLbl>
            <c:dLbl>
              <c:idx val="1"/>
              <c:layout>
                <c:manualLayout>
                  <c:x val="1.1305723865438623E-3"/>
                  <c:y val="4.20881265717950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1D4-44C8-8504-F9BCEB749AC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'[Planilha em AUDIÊNCIA PÚBLICA BARREIRAS.pptx]Plan1'!$D$19:$D$20</c:f>
              <c:numCache>
                <c:formatCode>General</c:formatCode>
                <c:ptCount val="2"/>
                <c:pt idx="0">
                  <c:v>2019</c:v>
                </c:pt>
                <c:pt idx="1">
                  <c:v>2018</c:v>
                </c:pt>
              </c:numCache>
            </c:numRef>
          </c:cat>
          <c:val>
            <c:numRef>
              <c:f>'[Planilha em AUDIÊNCIA PÚBLICA BARREIRAS.pptx]Plan1'!$E$19:$E$20</c:f>
              <c:numCache>
                <c:formatCode>#,##0.00</c:formatCode>
                <c:ptCount val="2"/>
                <c:pt idx="0">
                  <c:v>588984390</c:v>
                </c:pt>
                <c:pt idx="1">
                  <c:v>517350000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1D4-44C8-8504-F9BCEB749AC7}"/>
            </c:ext>
          </c:extLst>
        </c:ser>
        <c:ser>
          <c:idx val="1"/>
          <c:order val="1"/>
          <c:tx>
            <c:strRef>
              <c:f>'[Planilha em AUDIÊNCIA PÚBLICA BARREIRAS.pptx]Plan1'!$F$18</c:f>
              <c:strCache>
                <c:ptCount val="1"/>
                <c:pt idx="0">
                  <c:v>LIQUIDADA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1.0531956076654008E-4"/>
                  <c:y val="5.010492661309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1D4-44C8-8504-F9BCEB749AC7}"/>
                </c:ext>
              </c:extLst>
            </c:dLbl>
            <c:dLbl>
              <c:idx val="1"/>
              <c:layout>
                <c:manualLayout>
                  <c:x val="1.7553260127756683E-4"/>
                  <c:y val="5.21091792269993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1D4-44C8-8504-F9BCEB749AC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'[Planilha em AUDIÊNCIA PÚBLICA BARREIRAS.pptx]Plan1'!$D$19:$D$20</c:f>
              <c:numCache>
                <c:formatCode>General</c:formatCode>
                <c:ptCount val="2"/>
                <c:pt idx="0">
                  <c:v>2019</c:v>
                </c:pt>
                <c:pt idx="1">
                  <c:v>2018</c:v>
                </c:pt>
              </c:numCache>
            </c:numRef>
          </c:cat>
          <c:val>
            <c:numRef>
              <c:f>'[Planilha em AUDIÊNCIA PÚBLICA BARREIRAS.pptx]Plan1'!$F$19:$F$20</c:f>
              <c:numCache>
                <c:formatCode>#,##0.00</c:formatCode>
                <c:ptCount val="2"/>
                <c:pt idx="0">
                  <c:v>319311961.29000002</c:v>
                </c:pt>
                <c:pt idx="1">
                  <c:v>295136794.18000001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1D4-44C8-8504-F9BCEB749AC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-300993184"/>
        <c:axId val="-300996448"/>
        <c:axId val="0"/>
      </c:bar3DChart>
      <c:catAx>
        <c:axId val="-300993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300996448"/>
        <c:crosses val="autoZero"/>
        <c:auto val="1"/>
        <c:lblAlgn val="ctr"/>
        <c:lblOffset val="100"/>
        <c:noMultiLvlLbl val="0"/>
      </c:catAx>
      <c:valAx>
        <c:axId val="-300996448"/>
        <c:scaling>
          <c:orientation val="minMax"/>
        </c:scaling>
        <c:delete val="1"/>
        <c:axPos val="l"/>
        <c:numFmt formatCode="#,##0.00" sourceLinked="1"/>
        <c:majorTickMark val="none"/>
        <c:minorTickMark val="none"/>
        <c:tickLblPos val="nextTo"/>
        <c:crossAx val="-3009931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3379535464720445"/>
          <c:y val="0.90946886583308928"/>
          <c:w val="0.28040287190312185"/>
          <c:h val="6.046818661562856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'1º RGF'!$A$30</c:f>
              <c:strCache>
                <c:ptCount val="1"/>
                <c:pt idx="0">
                  <c:v>DESPESA COM PESSOAL (Últimos 12 meses)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p3d>
              <a:contourClr>
                <a:schemeClr val="accent1"/>
              </a:contourClr>
            </a:sp3d>
          </c:spPr>
          <c:invertIfNegative val="0"/>
          <c:dLbls>
            <c:dLbl>
              <c:idx val="0"/>
              <c:layout>
                <c:manualLayout>
                  <c:x val="3.9194057803101246E-3"/>
                  <c:y val="8.731887791174575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48,48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CBE-4A8B-8655-EFD17320F3B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'1º RGF'!$B$30</c:f>
              <c:numCache>
                <c:formatCode>#,##0.00</c:formatCode>
                <c:ptCount val="1"/>
                <c:pt idx="0">
                  <c:v>39.52123443881807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CBE-4A8B-8655-EFD17320F3B3}"/>
            </c:ext>
          </c:extLst>
        </c:ser>
        <c:ser>
          <c:idx val="1"/>
          <c:order val="1"/>
          <c:tx>
            <c:strRef>
              <c:f>'1º RGF'!$A$31</c:f>
              <c:strCache>
                <c:ptCount val="1"/>
                <c:pt idx="0">
                  <c:v>LIMITE MÁXIMO 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9597028901550623E-3"/>
                  <c:y val="0.1170314248698971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CBE-4A8B-8655-EFD17320F3B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'1º RGF'!$B$31</c:f>
              <c:numCache>
                <c:formatCode>#,##0.00</c:formatCode>
                <c:ptCount val="1"/>
                <c:pt idx="0">
                  <c:v>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CBE-4A8B-8655-EFD17320F3B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90"/>
        <c:shape val="box"/>
        <c:axId val="-475287104"/>
        <c:axId val="-305900640"/>
        <c:axId val="0"/>
      </c:bar3DChart>
      <c:catAx>
        <c:axId val="-47528710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305900640"/>
        <c:crosses val="autoZero"/>
        <c:auto val="1"/>
        <c:lblAlgn val="ctr"/>
        <c:lblOffset val="100"/>
        <c:noMultiLvlLbl val="0"/>
      </c:catAx>
      <c:valAx>
        <c:axId val="-305900640"/>
        <c:scaling>
          <c:orientation val="minMax"/>
        </c:scaling>
        <c:delete val="1"/>
        <c:axPos val="l"/>
        <c:numFmt formatCode="#,##0.00" sourceLinked="1"/>
        <c:majorTickMark val="none"/>
        <c:minorTickMark val="none"/>
        <c:tickLblPos val="nextTo"/>
        <c:crossAx val="-475287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</c:legendEntry>
      <c:layout>
        <c:manualLayout>
          <c:xMode val="edge"/>
          <c:yMode val="edge"/>
          <c:x val="7.5338504055105004E-2"/>
          <c:y val="0.93463157969672894"/>
          <c:w val="0.85242247389178982"/>
          <c:h val="6.392180573240355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style1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625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50445" y="1"/>
            <a:ext cx="2945659" cy="49625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F629361-4732-42AA-9638-0B9BAFAC577F}" type="datetime1">
              <a:rPr lang="pt-BR" smtClean="0"/>
              <a:t>24/09/2019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2" y="9427075"/>
            <a:ext cx="2945659" cy="49625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BR"/>
          </a:p>
        </p:txBody>
      </p:sp>
      <p:sp>
        <p:nvSpPr>
          <p:cNvPr id="5" name="Espaço reservado para o número do slide 4"/>
          <p:cNvSpPr>
            <a:spLocks noGrp="1"/>
          </p:cNvSpPr>
          <p:nvPr>
            <p:ph type="sldNum" sz="quarter" idx="3"/>
          </p:nvPr>
        </p:nvSpPr>
        <p:spPr>
          <a:xfrm>
            <a:off x="3850445" y="9427075"/>
            <a:ext cx="2945659" cy="49625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98ED8CD-4E4C-49AC-BDC6-2963BA49E5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4179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625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BR" noProof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5" y="1"/>
            <a:ext cx="2945659" cy="49625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B17AA5-214B-43D2-8604-A8576C77A41D}" type="datetime1">
              <a:rPr lang="pt-BR" noProof="0" smtClean="0"/>
              <a:pPr/>
              <a:t>24/09/2019</a:t>
            </a:fld>
            <a:endParaRPr lang="pt-BR" noProof="0"/>
          </a:p>
        </p:txBody>
      </p:sp>
      <p:sp>
        <p:nvSpPr>
          <p:cNvPr id="4" name="Espaço reservado para imagem do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t-BR" noProof="0"/>
          </a:p>
        </p:txBody>
      </p:sp>
      <p:sp>
        <p:nvSpPr>
          <p:cNvPr id="5" name="Espaço reservado para notas 4"/>
          <p:cNvSpPr>
            <a:spLocks noGrp="1"/>
          </p:cNvSpPr>
          <p:nvPr>
            <p:ph type="body" sz="quarter" idx="3"/>
          </p:nvPr>
        </p:nvSpPr>
        <p:spPr>
          <a:xfrm>
            <a:off x="679768" y="4714399"/>
            <a:ext cx="5438140" cy="446627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t-BR" noProof="0" dirty="0" smtClean="0"/>
              <a:t>Clique para editar o texto Mestre</a:t>
            </a:r>
          </a:p>
          <a:p>
            <a:pPr lvl="1" rtl="0"/>
            <a:r>
              <a:rPr lang="pt-BR" noProof="0" dirty="0" smtClean="0"/>
              <a:t>Segundo nível</a:t>
            </a:r>
          </a:p>
          <a:p>
            <a:pPr lvl="2" rtl="0"/>
            <a:r>
              <a:rPr lang="pt-BR" noProof="0" dirty="0" smtClean="0"/>
              <a:t>Terceiro nível</a:t>
            </a:r>
          </a:p>
          <a:p>
            <a:pPr lvl="3" rtl="0"/>
            <a:r>
              <a:rPr lang="pt-BR" noProof="0" dirty="0" smtClean="0"/>
              <a:t>Quarto nível</a:t>
            </a:r>
          </a:p>
          <a:p>
            <a:pPr lvl="4" rtl="0"/>
            <a:r>
              <a:rPr lang="pt-BR" noProof="0" dirty="0" smtClean="0"/>
              <a:t>Quinto nível</a:t>
            </a:r>
            <a:endParaRPr lang="pt-BR" noProof="0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2" y="9427075"/>
            <a:ext cx="2945659" cy="49625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BR" noProof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5"/>
          </p:nvPr>
        </p:nvSpPr>
        <p:spPr>
          <a:xfrm>
            <a:off x="3850445" y="9427075"/>
            <a:ext cx="2945659" cy="49625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FB91549-43BF-425A-AF25-75262019208C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4239286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FB91549-43BF-425A-AF25-75262019208C}" type="slidenum">
              <a:rPr lang="pt-BR" noProof="0" smtClean="0"/>
              <a:t>8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5211015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FB91549-43BF-425A-AF25-75262019208C}" type="slidenum">
              <a:rPr lang="pt-BR" noProof="0" smtClean="0"/>
              <a:t>10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27416465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FB91549-43BF-425A-AF25-75262019208C}" type="slidenum">
              <a:rPr lang="pt-BR" noProof="0" smtClean="0"/>
              <a:t>18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27858422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FB91549-43BF-425A-AF25-75262019208C}" type="slidenum">
              <a:rPr lang="pt-BR" smtClean="0"/>
              <a:t>33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66643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microsoft.com/office/2007/relationships/hdphoto" Target="../media/hdphoto2.wdp"/><Relationship Id="rId7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microsoft.com/office/2007/relationships/hdphoto" Target="../media/hdphoto1.wdp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594" y="1346947"/>
            <a:ext cx="10220330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594" y="4299697"/>
            <a:ext cx="10220330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594" y="1484779"/>
            <a:ext cx="10220330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6702" y="4068923"/>
            <a:ext cx="1080623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286" y="1432223"/>
            <a:ext cx="9964364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597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569" y="4389120"/>
            <a:ext cx="7889217" cy="1069848"/>
          </a:xfrm>
        </p:spPr>
        <p:txBody>
          <a:bodyPr>
            <a:normAutofit/>
          </a:bodyPr>
          <a:lstStyle>
            <a:lvl1pPr marL="0" indent="0" algn="l">
              <a:buNone/>
              <a:defRPr sz="2199">
                <a:solidFill>
                  <a:schemeClr val="tx1"/>
                </a:solidFill>
              </a:defRPr>
            </a:lvl1pPr>
            <a:lvl2pPr marL="457063" indent="0" algn="ctr">
              <a:buNone/>
              <a:defRPr sz="2199"/>
            </a:lvl2pPr>
            <a:lvl3pPr marL="914126" indent="0" algn="ctr">
              <a:buNone/>
              <a:defRPr sz="2199"/>
            </a:lvl3pPr>
            <a:lvl4pPr marL="1371189" indent="0" algn="ctr">
              <a:buNone/>
              <a:defRPr sz="1999"/>
            </a:lvl4pPr>
            <a:lvl5pPr marL="1828251" indent="0" algn="ctr">
              <a:buNone/>
              <a:defRPr sz="1999"/>
            </a:lvl5pPr>
            <a:lvl6pPr marL="2285314" indent="0" algn="ctr">
              <a:buNone/>
              <a:defRPr sz="1999"/>
            </a:lvl6pPr>
            <a:lvl7pPr marL="2742377" indent="0" algn="ctr">
              <a:buNone/>
              <a:defRPr sz="1999"/>
            </a:lvl7pPr>
            <a:lvl8pPr marL="3199440" indent="0" algn="ctr">
              <a:buNone/>
              <a:defRPr sz="1999"/>
            </a:lvl8pPr>
            <a:lvl9pPr marL="3656503" indent="0" algn="ctr">
              <a:buNone/>
              <a:defRPr sz="1999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D3B89-81F6-414B-B3E3-224878830F02}" type="datetime1">
              <a:rPr lang="pt-BR" noProof="0" smtClean="0"/>
              <a:pPr/>
              <a:t>24/09/2019</a:t>
            </a:fld>
            <a:endParaRPr lang="pt-BR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t-BR" noProof="0" smtClean="0"/>
              <a:t>Adicionar um rodapé</a:t>
            </a:r>
            <a:endParaRPr lang="pt-BR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0235" y="4289334"/>
            <a:ext cx="1193557" cy="640080"/>
          </a:xfrm>
        </p:spPr>
        <p:txBody>
          <a:bodyPr/>
          <a:lstStyle>
            <a:lvl1pPr>
              <a:defRPr sz="2799"/>
            </a:lvl1pPr>
          </a:lstStyle>
          <a:p>
            <a:pPr rtl="0"/>
            <a:fld id="{A3F31473-23EB-4724-8B59-FE6D21D89FA4}" type="slidenum">
              <a:rPr lang="pt-BR" noProof="0" smtClean="0"/>
              <a:pPr rtl="0"/>
              <a:t>‹nº›</a:t>
            </a:fld>
            <a:endParaRPr lang="pt-BR" noProof="0"/>
          </a:p>
        </p:txBody>
      </p:sp>
      <p:pic>
        <p:nvPicPr>
          <p:cNvPr id="13" name="Imagem 12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4652" y="-1"/>
            <a:ext cx="3975448" cy="6331944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413" y="1"/>
            <a:ext cx="3684239" cy="2434952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411" y="2434142"/>
            <a:ext cx="3684241" cy="2009504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0607" y="4443646"/>
            <a:ext cx="3674045" cy="1888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527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C56DD-0D42-4D31-A1D5-9C284FFDCE0F}" type="datetime1">
              <a:rPr lang="pt-BR" noProof="0" smtClean="0"/>
              <a:pPr/>
              <a:t>24/09/2019</a:t>
            </a:fld>
            <a:endParaRPr lang="pt-BR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t-BR" noProof="0" smtClean="0"/>
              <a:t>Adicionar um rodapé</a:t>
            </a:r>
            <a:endParaRPr lang="pt-BR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3F31473-23EB-4724-8B59-FE6D21D89FA4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4096602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2628" y="533400"/>
            <a:ext cx="2552035" cy="5638800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522" y="533400"/>
            <a:ext cx="7503745" cy="563880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88B64-D566-462F-BE82-394DDFC50A18}" type="datetime1">
              <a:rPr lang="pt-BR" noProof="0" smtClean="0"/>
              <a:pPr/>
              <a:t>24/09/2019</a:t>
            </a:fld>
            <a:endParaRPr lang="pt-BR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t-BR" noProof="0" smtClean="0"/>
              <a:t>Adicionar um rodapé</a:t>
            </a:r>
            <a:endParaRPr lang="pt-BR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3F31473-23EB-4724-8B59-FE6D21D89FA4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4264689467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noProof="0" smtClean="0"/>
              <a:t>Clique para editar o título mestre</a:t>
            </a:r>
            <a:endParaRPr lang="pt-BR" noProof="0" dirty="0"/>
          </a:p>
        </p:txBody>
      </p:sp>
      <p:sp>
        <p:nvSpPr>
          <p:cNvPr id="7" name="Espaço reservado para conteúdo 2"/>
          <p:cNvSpPr>
            <a:spLocks noGrp="1"/>
          </p:cNvSpPr>
          <p:nvPr>
            <p:ph idx="13" hasCustomPrompt="1"/>
          </p:nvPr>
        </p:nvSpPr>
        <p:spPr>
          <a:xfrm>
            <a:off x="1293812" y="685801"/>
            <a:ext cx="10287000" cy="4190999"/>
          </a:xfrm>
        </p:spPr>
        <p:txBody>
          <a:bodyPr rtlCol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pt-BR" noProof="0" dirty="0" smtClean="0"/>
              <a:t>Clique para editar o texto Mestre</a:t>
            </a:r>
          </a:p>
          <a:p>
            <a:pPr lvl="1" rtl="0"/>
            <a:r>
              <a:rPr lang="pt-BR" noProof="0" dirty="0" smtClean="0"/>
              <a:t>Segundo nível</a:t>
            </a:r>
          </a:p>
          <a:p>
            <a:pPr lvl="2" rtl="0"/>
            <a:r>
              <a:rPr lang="pt-BR" noProof="0" dirty="0" smtClean="0"/>
              <a:t>Terceiro nível</a:t>
            </a:r>
          </a:p>
          <a:p>
            <a:pPr lvl="3" rtl="0"/>
            <a:r>
              <a:rPr lang="pt-BR" noProof="0" dirty="0" smtClean="0"/>
              <a:t>Quarto nível</a:t>
            </a:r>
          </a:p>
          <a:p>
            <a:pPr lvl="4" rtl="0"/>
            <a:r>
              <a:rPr lang="pt-BR" noProof="0" dirty="0" smtClean="0"/>
              <a:t>Quinto nível</a:t>
            </a:r>
            <a:endParaRPr lang="pt-BR" noProof="0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C2EE167-87AB-4506-A26D-65B97B9FE9C1}" type="datetime1">
              <a:rPr lang="pt-BR" noProof="0" smtClean="0"/>
              <a:pPr/>
              <a:t>24/09/2019</a:t>
            </a:fld>
            <a:endParaRPr lang="pt-BR" noProof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smtClean="0"/>
              <a:t>Adicionar um rodapé</a:t>
            </a:r>
            <a:endParaRPr lang="pt-BR" noProof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3F31473-23EB-4724-8B59-FE6D21D89FA4}" type="slidenum">
              <a:rPr lang="pt-BR" noProof="0" smtClean="0"/>
              <a:t>‹nº›</a:t>
            </a:fld>
            <a:endParaRPr lang="pt-BR" noProof="0"/>
          </a:p>
        </p:txBody>
      </p:sp>
      <p:pic>
        <p:nvPicPr>
          <p:cNvPr id="8" name="Imagem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48" y="5933648"/>
            <a:ext cx="2061964" cy="845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410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EE167-87AB-4506-A26D-65B97B9FE9C1}" type="datetime1">
              <a:rPr lang="pt-BR" noProof="0" smtClean="0"/>
              <a:pPr/>
              <a:t>24/09/2019</a:t>
            </a:fld>
            <a:endParaRPr lang="pt-BR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t-BR" noProof="0" smtClean="0"/>
              <a:t>Adicionar um rodapé</a:t>
            </a:r>
            <a:endParaRPr lang="pt-BR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3F31473-23EB-4724-8B59-FE6D21D89FA4}" type="slidenum">
              <a:rPr lang="pt-BR" noProof="0" smtClean="0"/>
              <a:t>‹nº›</a:t>
            </a:fld>
            <a:endParaRPr lang="pt-BR" noProof="0"/>
          </a:p>
        </p:txBody>
      </p:sp>
      <p:pic>
        <p:nvPicPr>
          <p:cNvPr id="7" name="Imagem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48" y="5933648"/>
            <a:ext cx="2061964" cy="845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461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88825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6564" y="1225296"/>
            <a:ext cx="9278743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7998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210" y="5020056"/>
            <a:ext cx="9050203" cy="1066800"/>
          </a:xfrm>
        </p:spPr>
        <p:txBody>
          <a:bodyPr anchor="t">
            <a:normAutofit/>
          </a:bodyPr>
          <a:lstStyle>
            <a:lvl1pPr marL="0" indent="0">
              <a:buNone/>
              <a:defRPr sz="1999">
                <a:solidFill>
                  <a:schemeClr val="tx1"/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1430" y="6272785"/>
            <a:ext cx="2643620" cy="365125"/>
          </a:xfrm>
        </p:spPr>
        <p:txBody>
          <a:bodyPr/>
          <a:lstStyle/>
          <a:p>
            <a:fld id="{99F88B64-D566-462F-BE82-394DDFC50A18}" type="datetime1">
              <a:rPr lang="pt-BR" noProof="0" smtClean="0"/>
              <a:pPr/>
              <a:t>24/09/2019</a:t>
            </a:fld>
            <a:endParaRPr lang="pt-BR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140" y="6272785"/>
            <a:ext cx="6326000" cy="365125"/>
          </a:xfrm>
        </p:spPr>
        <p:txBody>
          <a:bodyPr/>
          <a:lstStyle/>
          <a:p>
            <a:pPr rtl="0"/>
            <a:r>
              <a:rPr lang="pt-BR" noProof="0" smtClean="0"/>
              <a:t>Adicionar um rodapé</a:t>
            </a:r>
            <a:endParaRPr lang="pt-BR" noProof="0"/>
          </a:p>
        </p:txBody>
      </p:sp>
      <p:grpSp>
        <p:nvGrpSpPr>
          <p:cNvPr id="8" name="Group 7"/>
          <p:cNvGrpSpPr/>
          <p:nvPr/>
        </p:nvGrpSpPr>
        <p:grpSpPr>
          <a:xfrm>
            <a:off x="897165" y="2325848"/>
            <a:ext cx="1080623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482" y="2506133"/>
            <a:ext cx="1187989" cy="720332"/>
          </a:xfrm>
        </p:spPr>
        <p:txBody>
          <a:bodyPr/>
          <a:lstStyle>
            <a:lvl1pPr>
              <a:defRPr sz="2799"/>
            </a:lvl1pPr>
          </a:lstStyle>
          <a:p>
            <a:pPr rtl="0"/>
            <a:fld id="{A3F31473-23EB-4724-8B59-FE6D21D89FA4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590498163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569" y="2194560"/>
            <a:ext cx="4753642" cy="3977640"/>
          </a:xfrm>
        </p:spPr>
        <p:txBody>
          <a:bodyPr/>
          <a:lstStyle>
            <a:lvl1pPr>
              <a:defRPr sz="1999"/>
            </a:lvl1pPr>
            <a:lvl2pPr>
              <a:defRPr sz="1799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2567" y="2194560"/>
            <a:ext cx="4753642" cy="3977640"/>
          </a:xfrm>
        </p:spPr>
        <p:txBody>
          <a:bodyPr/>
          <a:lstStyle>
            <a:lvl1pPr>
              <a:defRPr sz="1999"/>
            </a:lvl1pPr>
            <a:lvl2pPr>
              <a:defRPr sz="1799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88B64-D566-462F-BE82-394DDFC50A18}" type="datetime1">
              <a:rPr lang="pt-BR" noProof="0" smtClean="0"/>
              <a:pPr/>
              <a:t>24/09/2019</a:t>
            </a:fld>
            <a:endParaRPr lang="pt-BR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t-BR" noProof="0" smtClean="0"/>
              <a:t>Adicionar um rodapé</a:t>
            </a:r>
            <a:endParaRPr lang="pt-BR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3F31473-23EB-4724-8B59-FE6D21D89FA4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283471014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522" y="2048256"/>
            <a:ext cx="4753642" cy="640080"/>
          </a:xfrm>
        </p:spPr>
        <p:txBody>
          <a:bodyPr anchor="ctr">
            <a:normAutofit/>
          </a:bodyPr>
          <a:lstStyle>
            <a:lvl1pPr marL="0" indent="0">
              <a:buNone/>
              <a:defRPr sz="1999" b="1">
                <a:solidFill>
                  <a:schemeClr val="accent1">
                    <a:lumMod val="75000"/>
                  </a:schemeClr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569" y="2743200"/>
            <a:ext cx="4753642" cy="3291840"/>
          </a:xfrm>
        </p:spPr>
        <p:txBody>
          <a:bodyPr/>
          <a:lstStyle>
            <a:lvl1pPr>
              <a:defRPr sz="1999"/>
            </a:lvl1pPr>
            <a:lvl2pPr>
              <a:defRPr sz="1799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2567" y="2048256"/>
            <a:ext cx="4753642" cy="640080"/>
          </a:xfrm>
        </p:spPr>
        <p:txBody>
          <a:bodyPr anchor="ctr">
            <a:normAutofit/>
          </a:bodyPr>
          <a:lstStyle>
            <a:lvl1pPr marL="0" indent="0">
              <a:buNone/>
              <a:defRPr sz="1999" b="1">
                <a:solidFill>
                  <a:schemeClr val="accent1">
                    <a:lumMod val="75000"/>
                  </a:schemeClr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2567" y="2743200"/>
            <a:ext cx="4753642" cy="3291840"/>
          </a:xfrm>
        </p:spPr>
        <p:txBody>
          <a:bodyPr/>
          <a:lstStyle>
            <a:lvl1pPr>
              <a:defRPr sz="1999"/>
            </a:lvl1pPr>
            <a:lvl2pPr>
              <a:defRPr sz="1799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03086-B692-489F-9C30-007CF9F54E06}" type="datetime1">
              <a:rPr lang="pt-BR" noProof="0" smtClean="0"/>
              <a:pPr/>
              <a:t>24/09/2019</a:t>
            </a:fld>
            <a:endParaRPr lang="pt-BR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t-BR" noProof="0" smtClean="0"/>
              <a:t>Adicionar um rodapé</a:t>
            </a:r>
            <a:endParaRPr lang="pt-BR" noProof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3F31473-23EB-4724-8B59-FE6D21D89FA4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1313573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E56BB-2EAD-4C7C-9753-093E9ECE6124}" type="datetime1">
              <a:rPr lang="pt-BR" noProof="0" smtClean="0"/>
              <a:pPr/>
              <a:t>24/09/2019</a:t>
            </a:fld>
            <a:endParaRPr lang="pt-BR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t-BR" noProof="0" smtClean="0"/>
              <a:t>Adicionar um rodapé</a:t>
            </a:r>
            <a:endParaRPr lang="pt-BR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3F31473-23EB-4724-8B59-FE6D21D89FA4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839587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1DBCA-7E48-4B2E-94B4-B4F45947C3F5}" type="datetime1">
              <a:rPr lang="pt-BR" noProof="0" smtClean="0"/>
              <a:pPr/>
              <a:t>24/09/2019</a:t>
            </a:fld>
            <a:endParaRPr lang="pt-BR" noProof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t-BR" noProof="0" smtClean="0"/>
              <a:t>Adicionar um rodapé</a:t>
            </a:r>
            <a:endParaRPr lang="pt-BR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3F31473-23EB-4724-8B59-FE6D21D89FA4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3193722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1578" y="1"/>
            <a:ext cx="3887246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7413" y="685800"/>
            <a:ext cx="3199567" cy="1737360"/>
          </a:xfrm>
        </p:spPr>
        <p:txBody>
          <a:bodyPr anchor="b">
            <a:normAutofit/>
          </a:bodyPr>
          <a:lstStyle>
            <a:lvl1pPr>
              <a:defRPr sz="3199" b="1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7982" y="685800"/>
            <a:ext cx="6709948" cy="5020056"/>
          </a:xfrm>
        </p:spPr>
        <p:txBody>
          <a:bodyPr/>
          <a:lstStyle>
            <a:lvl1pPr>
              <a:defRPr sz="1999"/>
            </a:lvl1pPr>
            <a:lvl2pPr>
              <a:defRPr sz="1799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7413" y="2423160"/>
            <a:ext cx="3199567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1E69-7E2D-499A-B6CA-936EB2E8406F}" type="datetime1">
              <a:rPr lang="pt-BR" noProof="0" smtClean="0"/>
              <a:pPr/>
              <a:t>24/09/2019</a:t>
            </a:fld>
            <a:endParaRPr lang="pt-BR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t-BR" noProof="0" smtClean="0"/>
              <a:t>Adicionar um rodapé</a:t>
            </a:r>
            <a:endParaRPr lang="pt-BR" noProof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398756" y="6229681"/>
            <a:ext cx="457081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3F31473-23EB-4724-8B59-FE6D21D89FA4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991898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1578" y="1"/>
            <a:ext cx="3887246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7413" y="685800"/>
            <a:ext cx="3199567" cy="1737360"/>
          </a:xfrm>
        </p:spPr>
        <p:txBody>
          <a:bodyPr anchor="b">
            <a:normAutofit/>
          </a:bodyPr>
          <a:lstStyle>
            <a:lvl1pPr>
              <a:defRPr sz="3199" b="1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1578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7413" y="2423160"/>
            <a:ext cx="3199567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4F0E3-3F69-447E-BA16-B839D44222BD}" type="datetime1">
              <a:rPr lang="pt-BR" noProof="0" smtClean="0"/>
              <a:pPr/>
              <a:t>24/09/2019</a:t>
            </a:fld>
            <a:endParaRPr lang="pt-BR" noProof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398756" y="6229681"/>
            <a:ext cx="457081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3F31473-23EB-4724-8B59-FE6D21D89FA4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247414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569" y="484632"/>
            <a:ext cx="10055781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569" y="2121408"/>
            <a:ext cx="10055781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2350" y="6272785"/>
            <a:ext cx="3272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99F88B64-D566-462F-BE82-394DDFC50A18}" type="datetime1">
              <a:rPr lang="pt-BR" noProof="0" smtClean="0"/>
              <a:pPr/>
              <a:t>24/09/2019</a:t>
            </a:fld>
            <a:endParaRPr lang="pt-BR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7853" y="6272785"/>
            <a:ext cx="632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 rtl="0"/>
            <a:r>
              <a:rPr lang="pt-BR" noProof="0" smtClean="0"/>
              <a:t>Adicionar um rodapé</a:t>
            </a:r>
            <a:endParaRPr lang="pt-BR" noProof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398756" y="6229681"/>
            <a:ext cx="457081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08183" y="6272785"/>
            <a:ext cx="6399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pPr rtl="0"/>
            <a:fld id="{A3F31473-23EB-4724-8B59-FE6D21D89FA4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246613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62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5398" kern="1200" cap="all" baseline="0">
          <a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25" indent="-182825" algn="l" defTabSz="914126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9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indent="-182825" algn="l" defTabSz="914126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731301" indent="-182825" algn="l" defTabSz="914126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538" indent="-182825" algn="l" defTabSz="914126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776" indent="-182825" algn="l" defTabSz="914126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599520" indent="-228531" algn="l" defTabSz="914126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99430" indent="-228531" algn="l" defTabSz="914126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99340" indent="-228531" algn="l" defTabSz="914126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99250" indent="-228531" algn="l" defTabSz="914126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2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2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3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3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7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1.em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2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1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5473" y="484632"/>
            <a:ext cx="9777371" cy="1648224"/>
          </a:xfrm>
        </p:spPr>
        <p:txBody>
          <a:bodyPr>
            <a:normAutofit/>
          </a:bodyPr>
          <a:lstStyle/>
          <a:p>
            <a:r>
              <a:rPr lang="pt-BR" sz="5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AUDIÊNCIA Pública</a:t>
            </a:r>
            <a:br>
              <a:rPr lang="pt-BR" sz="5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pt-BR" sz="5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2º quadrimestre 2019</a:t>
            </a:r>
            <a:endParaRPr lang="pt-BR" sz="5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61764" y="2093976"/>
            <a:ext cx="10055781" cy="4050792"/>
          </a:xfrm>
        </p:spPr>
        <p:txBody>
          <a:bodyPr/>
          <a:lstStyle/>
          <a:p>
            <a:pPr marL="0" indent="0">
              <a:buNone/>
            </a:pPr>
            <a:r>
              <a:rPr lang="pt-BR" sz="3600" b="1" dirty="0" smtClean="0">
                <a:solidFill>
                  <a:srgbClr val="00B050"/>
                </a:solidFill>
              </a:rPr>
              <a:t>GESTÃO FISCAL E TRANSPARENTE</a:t>
            </a:r>
          </a:p>
          <a:p>
            <a:r>
              <a:rPr lang="pt-BR" dirty="0" smtClean="0"/>
              <a:t>GESTOR:  </a:t>
            </a:r>
            <a:r>
              <a:rPr lang="pt-BR" sz="2400" dirty="0" smtClean="0"/>
              <a:t>João Barbosa de Souza Sobrinho</a:t>
            </a:r>
            <a:endParaRPr lang="pt-BR" sz="2400" dirty="0"/>
          </a:p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26" y="3254928"/>
            <a:ext cx="3684239" cy="2434952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410" y="3436747"/>
            <a:ext cx="3909483" cy="2132358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7905" y="3343278"/>
            <a:ext cx="4393864" cy="2258252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676" y="24080"/>
            <a:ext cx="3696542" cy="1676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8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á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9279928"/>
              </p:ext>
            </p:extLst>
          </p:nvPr>
        </p:nvGraphicFramePr>
        <p:xfrm>
          <a:off x="333772" y="44624"/>
          <a:ext cx="11593288" cy="6480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4622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2132176"/>
              </p:ext>
            </p:extLst>
          </p:nvPr>
        </p:nvGraphicFramePr>
        <p:xfrm>
          <a:off x="333772" y="260645"/>
          <a:ext cx="11233248" cy="5259505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15594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504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233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80312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UNIDADE</a:t>
                      </a:r>
                      <a:endParaRPr lang="pt-BR" sz="2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DESPESA LIQUIDADA POR SECRETÁRIA</a:t>
                      </a:r>
                      <a:endParaRPr lang="pt-BR" sz="2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VALOR (R$)</a:t>
                      </a:r>
                      <a:endParaRPr lang="pt-BR" sz="2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3507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solidFill>
                            <a:schemeClr val="tx1"/>
                          </a:solidFill>
                          <a:effectLst/>
                        </a:rPr>
                        <a:t>010101</a:t>
                      </a:r>
                      <a:endParaRPr lang="pt-BR" sz="2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CAMARA MUNICIPAL DE BARREIRAS</a:t>
                      </a:r>
                      <a:endParaRPr lang="pt-BR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dirty="0" smtClean="0"/>
                        <a:t>9.295.880,60</a:t>
                      </a:r>
                      <a:endParaRPr lang="pt-BR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3507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solidFill>
                            <a:schemeClr val="tx1"/>
                          </a:solidFill>
                          <a:effectLst/>
                        </a:rPr>
                        <a:t>030202 </a:t>
                      </a:r>
                      <a:endParaRPr lang="pt-BR" sz="2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GABINETE DO PREFEITO</a:t>
                      </a:r>
                      <a:endParaRPr lang="pt-BR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dirty="0" smtClean="0"/>
                        <a:t>3.748.035,60</a:t>
                      </a:r>
                      <a:endParaRPr lang="pt-BR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3507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solidFill>
                            <a:schemeClr val="tx1"/>
                          </a:solidFill>
                          <a:effectLst/>
                        </a:rPr>
                        <a:t>030303</a:t>
                      </a:r>
                      <a:endParaRPr lang="pt-BR" sz="2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GABINETE DA VICE-PREFEITA</a:t>
                      </a:r>
                      <a:endParaRPr lang="pt-BR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dirty="0" smtClean="0"/>
                        <a:t>417.449,80</a:t>
                      </a:r>
                      <a:endParaRPr lang="pt-BR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1458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030404</a:t>
                      </a:r>
                      <a:endParaRPr lang="pt-BR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PROCURADORIA GERAL DO MUNICIPIO</a:t>
                      </a:r>
                      <a:endParaRPr lang="pt-BR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dirty="0" smtClean="0"/>
                        <a:t>2.130.147,82</a:t>
                      </a:r>
                      <a:endParaRPr lang="pt-BR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3507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solidFill>
                            <a:schemeClr val="tx1"/>
                          </a:solidFill>
                          <a:effectLst/>
                        </a:rPr>
                        <a:t>030505</a:t>
                      </a:r>
                      <a:endParaRPr lang="pt-BR" sz="2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CONTROLADORIA DO MUNICIPIO</a:t>
                      </a:r>
                      <a:endParaRPr lang="pt-BR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dirty="0" smtClean="0"/>
                        <a:t>410.821,70</a:t>
                      </a:r>
                      <a:endParaRPr lang="pt-BR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3507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solidFill>
                            <a:schemeClr val="tx1"/>
                          </a:solidFill>
                          <a:effectLst/>
                        </a:rPr>
                        <a:t>030606</a:t>
                      </a:r>
                      <a:endParaRPr lang="pt-BR" sz="2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>
                          <a:solidFill>
                            <a:schemeClr val="tx1"/>
                          </a:solidFill>
                          <a:effectLst/>
                        </a:rPr>
                        <a:t>ADMINISTRAÇÃO E PLANEJAMENTO</a:t>
                      </a:r>
                      <a:endParaRPr lang="pt-BR" sz="2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dirty="0" smtClean="0"/>
                        <a:t>6.812.149,56</a:t>
                      </a:r>
                      <a:endParaRPr lang="pt-BR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3507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solidFill>
                            <a:schemeClr val="tx1"/>
                          </a:solidFill>
                          <a:effectLst/>
                        </a:rPr>
                        <a:t>030707</a:t>
                      </a:r>
                      <a:endParaRPr lang="pt-BR" sz="2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SEC. DA FAZENDA</a:t>
                      </a:r>
                      <a:endParaRPr lang="pt-BR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dirty="0" smtClean="0"/>
                        <a:t>8.557.874,79</a:t>
                      </a:r>
                      <a:endParaRPr lang="pt-BR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9679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solidFill>
                            <a:schemeClr val="tx1"/>
                          </a:solidFill>
                          <a:effectLst/>
                        </a:rPr>
                        <a:t>030808</a:t>
                      </a:r>
                      <a:endParaRPr lang="pt-BR" sz="2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EDUCAÇÃO, CULTURA, ESPORTE E LAZER</a:t>
                      </a:r>
                      <a:endParaRPr lang="pt-BR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dirty="0" smtClean="0"/>
                        <a:t>12.590.532,66</a:t>
                      </a:r>
                      <a:endParaRPr lang="pt-BR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3507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solidFill>
                            <a:schemeClr val="tx1"/>
                          </a:solidFill>
                          <a:effectLst/>
                        </a:rPr>
                        <a:t>030850</a:t>
                      </a:r>
                      <a:endParaRPr lang="pt-BR" sz="2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FUNDO MUNICIPAL</a:t>
                      </a:r>
                      <a:r>
                        <a:rPr lang="pt-BR" sz="2000" u="none" strike="no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 DE EDUCAÇÃO</a:t>
                      </a:r>
                      <a:endParaRPr lang="pt-BR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dirty="0" smtClean="0"/>
                        <a:t>97.778.835,04</a:t>
                      </a:r>
                      <a:endParaRPr lang="pt-BR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33507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030909</a:t>
                      </a:r>
                      <a:endParaRPr lang="pt-BR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SEC. MUNICIPAL DE SAÚDE</a:t>
                      </a:r>
                      <a:endParaRPr lang="pt-BR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0,00</a:t>
                      </a:r>
                      <a:endParaRPr lang="pt-BR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987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6769760"/>
              </p:ext>
            </p:extLst>
          </p:nvPr>
        </p:nvGraphicFramePr>
        <p:xfrm>
          <a:off x="549797" y="332656"/>
          <a:ext cx="11305254" cy="5400598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15693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950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08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39454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u="none" strike="noStrike" dirty="0">
                          <a:effectLst/>
                        </a:rPr>
                        <a:t>UNIDADE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u="none" strike="noStrike" dirty="0">
                          <a:effectLst/>
                        </a:rPr>
                        <a:t>DESPESA LIQUIDADA POR SECRETÁRIA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u="none" strike="noStrike" dirty="0">
                          <a:effectLst/>
                        </a:rPr>
                        <a:t>VALOR (R$)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5532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effectLst/>
                        </a:rPr>
                        <a:t>030950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 dirty="0">
                          <a:effectLst/>
                        </a:rPr>
                        <a:t>FUNDO M. DE SAÚDE DE BARREIRAS - FMSB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dirty="0" smtClean="0"/>
                        <a:t>79.456.702,36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9388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effectLst/>
                        </a:rPr>
                        <a:t>031010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 dirty="0">
                          <a:effectLst/>
                        </a:rPr>
                        <a:t>AGRICULTURA, TECN. IND. E COMÉRCIO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dirty="0" smtClean="0"/>
                        <a:t>2.423.359,05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9388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effectLst/>
                        </a:rPr>
                        <a:t>031111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 dirty="0">
                          <a:effectLst/>
                        </a:rPr>
                        <a:t>INFRAEST, OBRAS, SERV PÚB. TRANSPORTE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dirty="0" smtClean="0"/>
                        <a:t>55.107.521,60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5253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effectLst/>
                        </a:rPr>
                        <a:t>031212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 dirty="0">
                          <a:effectLst/>
                        </a:rPr>
                        <a:t>SEGURANÇA CIDADÃ E TRÂNSITO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dirty="0" smtClean="0"/>
                        <a:t>6.289.543,19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5253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effectLst/>
                        </a:rPr>
                        <a:t>031250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 dirty="0">
                          <a:effectLst/>
                        </a:rPr>
                        <a:t>ASSISTÊNCIA SOCIAL E TRABALHO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dirty="0" smtClean="0"/>
                        <a:t>2.262.952,86 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2965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effectLst/>
                        </a:rPr>
                        <a:t>031251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 dirty="0">
                          <a:effectLst/>
                        </a:rPr>
                        <a:t>FUNDO MUNICIPAL DE ASSISTÊNCIA SOCIAL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dirty="0" smtClean="0"/>
                        <a:t>3.468.937,85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78655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effectLst/>
                        </a:rPr>
                        <a:t>031252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 dirty="0">
                          <a:effectLst/>
                        </a:rPr>
                        <a:t>FUNDO MUNICIPAL DA CRIANÇA E DO ADOLESCENTE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dirty="0" smtClean="0"/>
                        <a:t>16.101,10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5253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effectLst/>
                        </a:rPr>
                        <a:t>031414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 dirty="0">
                          <a:effectLst/>
                        </a:rPr>
                        <a:t>MEIO AMBIENTE E TURISMO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dirty="0" smtClean="0"/>
                        <a:t>1.449.011,10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38951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effectLst/>
                        </a:rPr>
                        <a:t>031450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>
                          <a:effectLst/>
                        </a:rPr>
                        <a:t>FUNDO MUNICIPAL DE MEIO AMBIENTE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dirty="0" smtClean="0"/>
                        <a:t>451.388,16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5253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effectLst/>
                        </a:rPr>
                        <a:t>038888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>
                          <a:effectLst/>
                        </a:rPr>
                        <a:t>ENCARGOS GERAIS DO MUNICÍPIO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dirty="0" smtClean="0"/>
                        <a:t>26.644.716,45 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5253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2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TOTAL GERAL</a:t>
                      </a:r>
                      <a:endParaRPr lang="pt-BR" sz="2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dirty="0" smtClean="0"/>
                        <a:t>319.311.961,29</a:t>
                      </a:r>
                      <a:endParaRPr lang="pt-BR" sz="2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3503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277988" y="188640"/>
            <a:ext cx="799288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4000" b="1" dirty="0" smtClean="0">
                <a:ln w="9525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RESULTADOS FISCAIS</a:t>
            </a:r>
            <a:endParaRPr lang="pt-BR" sz="4000" b="1" cap="none" spc="0" dirty="0">
              <a:ln w="9525">
                <a:solidFill>
                  <a:srgbClr val="00B0F0"/>
                </a:solidFill>
                <a:prstDash val="solid"/>
              </a:ln>
              <a:solidFill>
                <a:srgbClr val="00B0F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369776" y="836712"/>
            <a:ext cx="1152128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000" b="1" dirty="0" smtClean="0">
                <a:solidFill>
                  <a:schemeClr val="accent3">
                    <a:lumMod val="50000"/>
                  </a:schemeClr>
                </a:solidFill>
              </a:rPr>
              <a:t>Resultado </a:t>
            </a:r>
            <a:r>
              <a:rPr lang="pt-BR" sz="3000" b="1" dirty="0">
                <a:solidFill>
                  <a:schemeClr val="accent3">
                    <a:lumMod val="50000"/>
                  </a:schemeClr>
                </a:solidFill>
              </a:rPr>
              <a:t>Orçamentário</a:t>
            </a:r>
            <a:r>
              <a:rPr lang="pt-BR" sz="24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</a:p>
          <a:p>
            <a:endParaRPr lang="pt-BR" sz="2400" b="1" dirty="0"/>
          </a:p>
          <a:p>
            <a:pPr algn="just">
              <a:lnSpc>
                <a:spcPct val="150000"/>
              </a:lnSpc>
            </a:pPr>
            <a:r>
              <a:rPr lang="pt-BR" sz="2400" dirty="0" smtClean="0"/>
              <a:t>O </a:t>
            </a:r>
            <a:r>
              <a:rPr lang="pt-BR" sz="2400" dirty="0"/>
              <a:t>Resultado Orçamentário demonstra o valor atingido pela administração pública na gestão orçamentária dos recursos. O resultado orçamentário é obtido através da diferença entre as Receitas Orçamentárias deduzidas das Despesas Orçamentárias. Se o resultado for positivo, temos </a:t>
            </a:r>
            <a:r>
              <a:rPr lang="pt-BR" sz="2400" dirty="0" smtClean="0"/>
              <a:t>Superávit (receitas maiores que a despesas). </a:t>
            </a:r>
            <a:r>
              <a:rPr lang="pt-BR" sz="2400" dirty="0"/>
              <a:t>Caso o resultado seja negativo, então se caracteriza o Déficit </a:t>
            </a:r>
            <a:r>
              <a:rPr lang="pt-BR" sz="2400" dirty="0" smtClean="0"/>
              <a:t>Orçamentário</a:t>
            </a:r>
            <a:r>
              <a:rPr lang="pt-BR" sz="2400" dirty="0"/>
              <a:t> </a:t>
            </a:r>
            <a:r>
              <a:rPr lang="pt-BR" sz="2400" dirty="0" smtClean="0"/>
              <a:t>(despesas </a:t>
            </a:r>
            <a:r>
              <a:rPr lang="pt-BR" sz="2400" dirty="0"/>
              <a:t>maiores que </a:t>
            </a:r>
            <a:r>
              <a:rPr lang="pt-BR" sz="2400" dirty="0" smtClean="0"/>
              <a:t>as receitas). </a:t>
            </a:r>
            <a:r>
              <a:rPr lang="pt-BR" sz="2400" dirty="0"/>
              <a:t>Para apuração do Resultado Orçamentário foram considerados os valores da receita arrecadada, bem como os valores da despesa liquidada </a:t>
            </a:r>
            <a:r>
              <a:rPr lang="pt-BR" sz="2400" dirty="0" smtClean="0"/>
              <a:t>no quadrimestre em </a:t>
            </a:r>
            <a:r>
              <a:rPr lang="pt-BR" sz="2400" dirty="0"/>
              <a:t>análise.</a:t>
            </a:r>
          </a:p>
        </p:txBody>
      </p:sp>
    </p:spTree>
    <p:extLst>
      <p:ext uri="{BB962C8B-B14F-4D97-AF65-F5344CB8AC3E}">
        <p14:creationId xmlns:p14="http://schemas.microsoft.com/office/powerpoint/2010/main" val="567222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4433038"/>
              </p:ext>
            </p:extLst>
          </p:nvPr>
        </p:nvGraphicFramePr>
        <p:xfrm>
          <a:off x="971550" y="263525"/>
          <a:ext cx="10385425" cy="541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3" name="Planilha" r:id="rId3" imgW="9039201" imgH="5048366" progId="Excel.Sheet.12">
                  <p:embed/>
                </p:oleObj>
              </mc:Choice>
              <mc:Fallback>
                <p:oleObj name="Planilha" r:id="rId3" imgW="9039201" imgH="504836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71550" y="263525"/>
                        <a:ext cx="10385425" cy="5418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tângulo 6"/>
          <p:cNvSpPr/>
          <p:nvPr/>
        </p:nvSpPr>
        <p:spPr>
          <a:xfrm rot="16200000">
            <a:off x="-2552353" y="2342493"/>
            <a:ext cx="6120680" cy="8925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2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</a:rPr>
              <a:t>RESULTADO  </a:t>
            </a:r>
            <a:r>
              <a:rPr lang="pt-BR" sz="2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</a:rPr>
              <a:t>ORÇAMENTÁRIO </a:t>
            </a:r>
          </a:p>
          <a:p>
            <a:pPr algn="ctr"/>
            <a:r>
              <a:rPr lang="pt-BR" sz="2600" b="1" dirty="0" smtClean="0">
                <a:ln w="9525">
                  <a:solidFill>
                    <a:schemeClr val="bg1"/>
                  </a:solidFill>
                  <a:prstDash val="solid"/>
                </a:ln>
              </a:rPr>
              <a:t>2</a:t>
            </a:r>
            <a:r>
              <a:rPr lang="pt-BR" sz="2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</a:rPr>
              <a:t>º </a:t>
            </a:r>
            <a:r>
              <a:rPr lang="pt-BR" sz="2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</a:rPr>
              <a:t>QUADRIMESTRE </a:t>
            </a:r>
          </a:p>
        </p:txBody>
      </p:sp>
    </p:spTree>
    <p:extLst>
      <p:ext uri="{BB962C8B-B14F-4D97-AF65-F5344CB8AC3E}">
        <p14:creationId xmlns:p14="http://schemas.microsoft.com/office/powerpoint/2010/main" val="609696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333772" y="116632"/>
            <a:ext cx="11665296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b="1" dirty="0">
                <a:solidFill>
                  <a:srgbClr val="0070C0"/>
                </a:solidFill>
              </a:rPr>
              <a:t>Resultado P</a:t>
            </a:r>
            <a:r>
              <a:rPr lang="pt-BR" sz="4000" b="1" dirty="0" smtClean="0">
                <a:solidFill>
                  <a:srgbClr val="0070C0"/>
                </a:solidFill>
              </a:rPr>
              <a:t>rimário</a:t>
            </a:r>
            <a:endParaRPr lang="pt-BR" sz="4000" b="1" dirty="0">
              <a:solidFill>
                <a:srgbClr val="0070C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pt-BR" sz="2400" dirty="0" smtClean="0"/>
              <a:t>O </a:t>
            </a:r>
            <a:r>
              <a:rPr lang="pt-BR" sz="2400" dirty="0"/>
              <a:t>resultado primário é definido pela diferença entre receitas e </a:t>
            </a:r>
            <a:r>
              <a:rPr lang="pt-BR" sz="2400" dirty="0" smtClean="0"/>
              <a:t>despesas primárias (despesas não financeiras do governo), exclui-se </a:t>
            </a:r>
            <a:r>
              <a:rPr lang="pt-BR" sz="2400" dirty="0"/>
              <a:t>da conta as receitas e despesas com juros. Caso essa diferença seja </a:t>
            </a:r>
            <a:r>
              <a:rPr lang="pt-BR" sz="2400" dirty="0" smtClean="0"/>
              <a:t>positiva, tem-se um </a:t>
            </a:r>
            <a:r>
              <a:rPr lang="pt-BR" sz="2400" b="1" dirty="0" smtClean="0"/>
              <a:t>Superávit Primário</a:t>
            </a:r>
            <a:r>
              <a:rPr lang="pt-BR" sz="2400" dirty="0" smtClean="0"/>
              <a:t>, caso seja negativa, tem-se um </a:t>
            </a:r>
            <a:r>
              <a:rPr lang="pt-BR" sz="2400" b="1" dirty="0" smtClean="0"/>
              <a:t>Déficit Primário</a:t>
            </a:r>
            <a:r>
              <a:rPr lang="pt-BR" sz="2400" dirty="0" smtClean="0"/>
              <a:t>.</a:t>
            </a:r>
            <a:endParaRPr lang="pt-BR" sz="2400" dirty="0"/>
          </a:p>
          <a:p>
            <a:pPr algn="just">
              <a:lnSpc>
                <a:spcPct val="150000"/>
              </a:lnSpc>
            </a:pPr>
            <a:r>
              <a:rPr lang="pt-BR" sz="2400" dirty="0" smtClean="0"/>
              <a:t>O “Superávit Primário</a:t>
            </a:r>
            <a:r>
              <a:rPr lang="pt-BR" sz="2400" dirty="0"/>
              <a:t>” é uma indicação de quanto o governo economizou ao longo de um período de tempo </a:t>
            </a:r>
            <a:r>
              <a:rPr lang="pt-BR" sz="2400" dirty="0" smtClean="0"/>
              <a:t>com </a:t>
            </a:r>
            <a:r>
              <a:rPr lang="pt-BR" sz="2400" dirty="0"/>
              <a:t>vistas ao pagamento de juros sobre a sua </a:t>
            </a:r>
            <a:r>
              <a:rPr lang="pt-BR" sz="2400" dirty="0" smtClean="0"/>
              <a:t>dívida, já um “Déficit Primário” indica exatamente o contrário, ou </a:t>
            </a:r>
            <a:r>
              <a:rPr lang="pt-BR" sz="2400" dirty="0"/>
              <a:t>seja indicam a parcela do aumento da </a:t>
            </a:r>
            <a:r>
              <a:rPr lang="pt-BR" sz="2400" dirty="0" smtClean="0"/>
              <a:t>dívida do Ente no período. Portanto, </a:t>
            </a:r>
            <a:r>
              <a:rPr lang="pt-BR" sz="2400" dirty="0"/>
              <a:t>obter um resultado primário positivo </a:t>
            </a:r>
            <a:r>
              <a:rPr lang="pt-BR" sz="2400" dirty="0" smtClean="0"/>
              <a:t>(Superávit</a:t>
            </a:r>
            <a:r>
              <a:rPr lang="pt-BR" sz="2400" dirty="0"/>
              <a:t>) é um passo fundamental para manter a dinâmica da dívida pública </a:t>
            </a:r>
            <a:r>
              <a:rPr lang="pt-BR" sz="2400" dirty="0" smtClean="0"/>
              <a:t>controlada.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617947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574939"/>
              </p:ext>
            </p:extLst>
          </p:nvPr>
        </p:nvGraphicFramePr>
        <p:xfrm>
          <a:off x="1413892" y="0"/>
          <a:ext cx="10153128" cy="63813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88" name="Planilha" r:id="rId3" imgW="9829890" imgH="5343485" progId="Excel.Sheet.12">
                  <p:embed/>
                </p:oleObj>
              </mc:Choice>
              <mc:Fallback>
                <p:oleObj name="Planilha" r:id="rId3" imgW="9829890" imgH="534348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13892" y="0"/>
                        <a:ext cx="10153128" cy="63813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tângulo 4"/>
          <p:cNvSpPr/>
          <p:nvPr/>
        </p:nvSpPr>
        <p:spPr>
          <a:xfrm rot="16200000">
            <a:off x="-2440276" y="2530642"/>
            <a:ext cx="6275728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3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</a:rPr>
              <a:t>RESULTADO  </a:t>
            </a:r>
            <a:r>
              <a:rPr lang="pt-BR" sz="3000" b="1" dirty="0" smtClean="0">
                <a:ln w="9525">
                  <a:solidFill>
                    <a:schemeClr val="bg1"/>
                  </a:solidFill>
                  <a:prstDash val="solid"/>
                </a:ln>
              </a:rPr>
              <a:t>PRIMÁRIO</a:t>
            </a:r>
            <a:endParaRPr lang="pt-BR" sz="3000" b="1" dirty="0">
              <a:ln w="9525">
                <a:solidFill>
                  <a:schemeClr val="bg1"/>
                </a:solidFill>
                <a:prstDash val="solid"/>
              </a:ln>
            </a:endParaRPr>
          </a:p>
          <a:p>
            <a:pPr algn="ctr"/>
            <a:r>
              <a:rPr lang="pt-BR" sz="3000" b="1" dirty="0" smtClean="0">
                <a:ln w="9525">
                  <a:solidFill>
                    <a:schemeClr val="bg1"/>
                  </a:solidFill>
                  <a:prstDash val="solid"/>
                </a:ln>
              </a:rPr>
              <a:t>2</a:t>
            </a:r>
            <a:r>
              <a:rPr lang="pt-BR" sz="3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</a:rPr>
              <a:t>º </a:t>
            </a:r>
            <a:r>
              <a:rPr lang="pt-BR" sz="3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</a:rPr>
              <a:t>QUADRIMESTRE </a:t>
            </a:r>
          </a:p>
        </p:txBody>
      </p:sp>
    </p:spTree>
    <p:extLst>
      <p:ext uri="{BB962C8B-B14F-4D97-AF65-F5344CB8AC3E}">
        <p14:creationId xmlns:p14="http://schemas.microsoft.com/office/powerpoint/2010/main" val="812839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621804" y="692696"/>
            <a:ext cx="11161240" cy="5001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b="1" dirty="0" smtClean="0">
                <a:solidFill>
                  <a:srgbClr val="0070C0"/>
                </a:solidFill>
              </a:rPr>
              <a:t>RESULTADO NOMINAL</a:t>
            </a:r>
          </a:p>
          <a:p>
            <a:pPr algn="just">
              <a:lnSpc>
                <a:spcPct val="150000"/>
              </a:lnSpc>
            </a:pPr>
            <a:endParaRPr lang="pt-BR" b="1" dirty="0"/>
          </a:p>
          <a:p>
            <a:pPr algn="just">
              <a:lnSpc>
                <a:spcPct val="150000"/>
              </a:lnSpc>
            </a:pPr>
            <a:r>
              <a:rPr lang="pt-BR" sz="2800" dirty="0" smtClean="0"/>
              <a:t>O </a:t>
            </a:r>
            <a:r>
              <a:rPr lang="pt-BR" sz="2800" dirty="0"/>
              <a:t>Resultado Nominal está relacionado ao aumento ou diminuição do endividamento. Corresponde </a:t>
            </a:r>
            <a:r>
              <a:rPr lang="pt-BR" sz="2800" dirty="0" smtClean="0"/>
              <a:t>à </a:t>
            </a:r>
            <a:r>
              <a:rPr lang="pt-BR" sz="2800" dirty="0"/>
              <a:t>diferença entre o saldo da Dívida Fiscal Líquida ao final de um período e o saldo da Dívida Fiscal Líquida do período anterior. Caso o resultado seja positivo, indica aumento do saldo da Dívida. Por outro lado, se o resultado for negativo, indica diminuição do saldo da Dívida.</a:t>
            </a:r>
          </a:p>
        </p:txBody>
      </p:sp>
    </p:spTree>
    <p:extLst>
      <p:ext uri="{BB962C8B-B14F-4D97-AF65-F5344CB8AC3E}">
        <p14:creationId xmlns:p14="http://schemas.microsoft.com/office/powerpoint/2010/main" val="3957767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 rot="16200000">
            <a:off x="-1708439" y="2950932"/>
            <a:ext cx="44636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RESULTADO NOMINAL</a:t>
            </a:r>
            <a:endParaRPr lang="pt-BR" sz="2800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3522413"/>
              </p:ext>
            </p:extLst>
          </p:nvPr>
        </p:nvGraphicFramePr>
        <p:xfrm>
          <a:off x="981844" y="116630"/>
          <a:ext cx="10657185" cy="5681685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62306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32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132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4897">
                <a:tc gridSpan="3">
                  <a:txBody>
                    <a:bodyPr/>
                    <a:lstStyle/>
                    <a:p>
                      <a:pPr algn="l" rtl="0" fontAlgn="b"/>
                      <a:r>
                        <a:rPr lang="pt-BR" sz="1900" u="none" strike="noStrike" dirty="0">
                          <a:effectLst/>
                        </a:rPr>
                        <a:t>LRF, </a:t>
                      </a:r>
                      <a:r>
                        <a:rPr lang="pt-BR" sz="1900" u="none" strike="noStrike" dirty="0" err="1">
                          <a:effectLst/>
                        </a:rPr>
                        <a:t>art</a:t>
                      </a:r>
                      <a:r>
                        <a:rPr lang="pt-BR" sz="1900" u="none" strike="noStrike" dirty="0">
                          <a:effectLst/>
                        </a:rPr>
                        <a:t> 53, inciso III - Anexo VI (Portaria STN N° 575)</a:t>
                      </a:r>
                      <a:endParaRPr lang="pt-BR" sz="1900" b="0" i="0" u="none" strike="noStrike" dirty="0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7592" marR="7592" marT="7592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97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2000" u="none" strike="noStrike" dirty="0">
                          <a:effectLst/>
                        </a:rPr>
                        <a:t>ESPECIFICAÇÃO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7592" marR="7592" marT="75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pt-BR" sz="2000" u="none" strike="noStrike" dirty="0">
                          <a:effectLst/>
                        </a:rPr>
                        <a:t>SALDO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7592" marR="7592" marT="759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9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u="none" strike="noStrike" dirty="0">
                          <a:effectLst/>
                        </a:rPr>
                        <a:t>Em 31/12/2018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7592" marR="7592" marT="75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u="none" strike="noStrike" dirty="0">
                          <a:effectLst/>
                        </a:rPr>
                        <a:t>Em </a:t>
                      </a:r>
                      <a:r>
                        <a:rPr lang="pt-BR" sz="2000" u="none" strike="noStrike" dirty="0" smtClean="0">
                          <a:effectLst/>
                        </a:rPr>
                        <a:t>31/08/2019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7592" marR="7592" marT="75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97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2000" b="1" u="none" strike="noStrike" dirty="0">
                          <a:effectLst/>
                        </a:rPr>
                        <a:t>DIVIDA CONSOLIDADA (I)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7592" marR="7592" marT="759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2000" b="1" u="none" strike="noStrike" dirty="0">
                          <a:effectLst/>
                        </a:rPr>
                        <a:t>346.912.850,11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7592" marR="7592" marT="759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2000" b="1" u="none" strike="noStrike" dirty="0" smtClean="0">
                          <a:effectLst/>
                        </a:rPr>
                        <a:t>324.320.643,88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7592" marR="7592" marT="759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897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2000" u="none" strike="noStrike" dirty="0">
                          <a:effectLst/>
                        </a:rPr>
                        <a:t>DEDUÇÕES (II)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7592" marR="7592" marT="759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2000" u="none" strike="noStrike" dirty="0">
                          <a:effectLst/>
                        </a:rPr>
                        <a:t>125.656.873,97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7592" marR="7592" marT="759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2000" u="none" strike="noStrike" dirty="0" smtClean="0">
                          <a:effectLst/>
                        </a:rPr>
                        <a:t>106.547.215,79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7592" marR="7592" marT="759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897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2000" u="none" strike="noStrike" dirty="0">
                          <a:effectLst/>
                        </a:rPr>
                        <a:t>Disponibilidade de Caixa Bruta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7592" marR="7592" marT="759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2000" u="none" strike="noStrike" dirty="0">
                          <a:effectLst/>
                        </a:rPr>
                        <a:t>148.714.165,15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7592" marR="7592" marT="759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2000" u="none" strike="noStrike" dirty="0" smtClean="0">
                          <a:effectLst/>
                        </a:rPr>
                        <a:t>111.011.416,64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7592" marR="7592" marT="759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897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2000" u="none" strike="noStrike" dirty="0">
                          <a:effectLst/>
                        </a:rPr>
                        <a:t>Demais Haveres Financeiros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7592" marR="7592" marT="759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2000" u="none" strike="noStrike" dirty="0" smtClean="0">
                          <a:effectLst/>
                        </a:rPr>
                        <a:t>93.471,43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7592" marR="7592" marT="759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2000" u="none" strike="noStrike" dirty="0" smtClean="0">
                          <a:effectLst/>
                        </a:rPr>
                        <a:t>408.846,38</a:t>
                      </a:r>
                    </a:p>
                  </a:txBody>
                  <a:tcPr marL="7592" marR="7592" marT="759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9025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2000" u="none" strike="noStrike" dirty="0">
                          <a:effectLst/>
                        </a:rPr>
                        <a:t>    (-) </a:t>
                      </a:r>
                      <a:r>
                        <a:rPr lang="pt-BR" sz="2000" u="none" strike="noStrike" dirty="0" smtClean="0">
                          <a:effectLst/>
                        </a:rPr>
                        <a:t>RP </a:t>
                      </a:r>
                      <a:r>
                        <a:rPr lang="pt-BR" sz="2000" u="none" strike="noStrike" dirty="0">
                          <a:effectLst/>
                        </a:rPr>
                        <a:t>Processados (Exceto Precatórios)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7592" marR="7592" marT="759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2000" u="none" strike="noStrike">
                          <a:effectLst/>
                        </a:rPr>
                        <a:t>23.150.762,60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7592" marR="7592" marT="759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2000" u="none" strike="noStrike" dirty="0" smtClean="0">
                          <a:effectLst/>
                        </a:rPr>
                        <a:t>4.873.047,23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7592" marR="7592" marT="759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0564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2000" b="1" u="none" strike="noStrike" dirty="0">
                          <a:effectLst/>
                        </a:rPr>
                        <a:t>DÍVIDA CONSOLIDADA LÍQUIDA (III) = (I - II)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7592" marR="7592" marT="759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2000" b="1" u="none" strike="noStrike" dirty="0">
                          <a:effectLst/>
                        </a:rPr>
                        <a:t>221.255.976,13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7592" marR="7592" marT="759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2000" b="1" u="none" strike="noStrike" dirty="0" smtClean="0">
                          <a:effectLst/>
                        </a:rPr>
                        <a:t>217.773.428,09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7592" marR="7592" marT="759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4897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2000" u="none" strike="noStrike">
                          <a:effectLst/>
                        </a:rPr>
                        <a:t>RECEITA DE PRIVATIZAÇÕES (IV)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7592" marR="7592" marT="759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2000" u="none" strike="noStrike" dirty="0">
                          <a:effectLst/>
                        </a:rPr>
                        <a:t>0,00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7592" marR="7592" marT="759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2000" u="none" strike="noStrike" dirty="0">
                          <a:effectLst/>
                        </a:rPr>
                        <a:t>0,00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7592" marR="7592" marT="759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4897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2000" u="none" strike="noStrike">
                          <a:effectLst/>
                        </a:rPr>
                        <a:t>PASSIVOS RECONHECIDOS (V)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7592" marR="7592" marT="759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2000" u="none" strike="noStrike" dirty="0">
                          <a:effectLst/>
                        </a:rPr>
                        <a:t>0,00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7592" marR="7592" marT="759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2000" u="none" strike="noStrike" dirty="0">
                          <a:effectLst/>
                        </a:rPr>
                        <a:t>0,00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7592" marR="7592" marT="759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4897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2000" b="1" u="none" strike="noStrike" dirty="0">
                          <a:effectLst/>
                        </a:rPr>
                        <a:t>DÍVIDA FISCAL LÍQUIDA (III + IV - V)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7592" marR="7592" marT="759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2000" b="1" u="none" strike="noStrike" dirty="0">
                          <a:effectLst/>
                        </a:rPr>
                        <a:t>221.255.976,13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7592" marR="7592" marT="759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2000" b="1" u="none" strike="noStrike" dirty="0" smtClean="0">
                          <a:effectLst/>
                        </a:rPr>
                        <a:t>217.773.428,09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7592" marR="7592" marT="759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7085"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pt-BR" sz="2000" u="none" strike="noStrike" dirty="0">
                          <a:effectLst/>
                        </a:rPr>
                        <a:t> 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7592" marR="7592" marT="759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4897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2000" u="none" strike="noStrike">
                          <a:effectLst/>
                        </a:rPr>
                        <a:t>RESULTADO </a:t>
                      </a:r>
                      <a:r>
                        <a:rPr lang="pt-BR" sz="2000" u="none" strike="noStrike" smtClean="0">
                          <a:effectLst/>
                        </a:rPr>
                        <a:t>NOMINAL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7592" marR="7592" marT="759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pt-BR" sz="20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3.482.548,04</a:t>
                      </a:r>
                      <a:endParaRPr lang="pt-BR" sz="2000" b="0" i="0" u="none" strike="noStrike" dirty="0">
                        <a:solidFill>
                          <a:schemeClr val="tx1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7592" marR="7592" marT="759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192827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2000" u="none" strike="noStrike" dirty="0">
                          <a:effectLst/>
                        </a:rPr>
                        <a:t>META DE RESULTADO NOMINAL FIXADA NO ANEXO DE METAS FISCAIS DA LDO P/O EXERC DE REFERÊNCIA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7592" marR="7592" marT="75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rtl="0" fontAlgn="ctr"/>
                      <a:r>
                        <a:rPr lang="pt-BR" sz="2000" u="none" strike="noStrike" dirty="0" smtClean="0">
                          <a:effectLst/>
                        </a:rPr>
                        <a:t>3.341.462,88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7592" marR="7592" marT="75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5186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549796" y="188640"/>
            <a:ext cx="113772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b="1" dirty="0" smtClean="0">
                <a:solidFill>
                  <a:srgbClr val="0070C0"/>
                </a:solidFill>
                <a:latin typeface="Century Schoolbook" panose="02040604050505020304" pitchFamily="18" charset="0"/>
                <a:cs typeface="Arial" panose="020B0604020202020204" pitchFamily="34" charset="0"/>
              </a:rPr>
              <a:t>DÍVIDA PÚBLICA</a:t>
            </a:r>
            <a:endParaRPr lang="pt-BR" sz="4000" b="1" dirty="0">
              <a:solidFill>
                <a:srgbClr val="0070C0"/>
              </a:solidFill>
              <a:latin typeface="Century Schoolbook" panose="02040604050505020304" pitchFamily="18" charset="0"/>
              <a:cs typeface="Arial" panose="020B060402020202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269876" y="1412776"/>
            <a:ext cx="10657184" cy="41919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chemeClr val="accent2"/>
              </a:buClr>
              <a:buFont typeface="Monotype Sorts" pitchFamily="2" charset="2"/>
              <a:buChar char="4"/>
            </a:pPr>
            <a:r>
              <a:rPr lang="pt-BR" sz="3600" b="1" dirty="0">
                <a:latin typeface="Century Schoolbook" panose="02040604050505020304" pitchFamily="18" charset="0"/>
              </a:rPr>
              <a:t>Limites estabelecidos:</a:t>
            </a:r>
          </a:p>
          <a:p>
            <a:pPr lvl="3">
              <a:lnSpc>
                <a:spcPct val="60000"/>
              </a:lnSpc>
              <a:spcBef>
                <a:spcPct val="50000"/>
              </a:spcBef>
              <a:buClr>
                <a:schemeClr val="accent2"/>
              </a:buClr>
              <a:buFont typeface="Monotype Sorts" pitchFamily="2" charset="2"/>
              <a:buChar char="4"/>
            </a:pPr>
            <a:r>
              <a:rPr lang="pt-BR" sz="3600" b="1" dirty="0" smtClean="0">
                <a:latin typeface="Century Schoolbook" panose="02040604050505020304" pitchFamily="18" charset="0"/>
              </a:rPr>
              <a:t>União             </a:t>
            </a:r>
            <a:r>
              <a:rPr lang="pt-BR" sz="3600" b="1" dirty="0">
                <a:latin typeface="Century Schoolbook" panose="02040604050505020304" pitchFamily="18" charset="0"/>
              </a:rPr>
              <a:t>-   3,5 </a:t>
            </a:r>
          </a:p>
          <a:p>
            <a:pPr lvl="3">
              <a:spcBef>
                <a:spcPct val="50000"/>
              </a:spcBef>
              <a:buClr>
                <a:schemeClr val="accent2"/>
              </a:buClr>
              <a:buFont typeface="Monotype Sorts" pitchFamily="2" charset="2"/>
              <a:buChar char="4"/>
            </a:pPr>
            <a:r>
              <a:rPr lang="pt-BR" sz="3600" b="1" dirty="0">
                <a:latin typeface="Century Schoolbook" panose="02040604050505020304" pitchFamily="18" charset="0"/>
              </a:rPr>
              <a:t>Estados         -   2</a:t>
            </a:r>
          </a:p>
          <a:p>
            <a:pPr lvl="3">
              <a:lnSpc>
                <a:spcPct val="80000"/>
              </a:lnSpc>
              <a:spcBef>
                <a:spcPct val="50000"/>
              </a:spcBef>
              <a:buClr>
                <a:schemeClr val="accent2"/>
              </a:buClr>
              <a:buFont typeface="Monotype Sorts" pitchFamily="2" charset="2"/>
              <a:buChar char="4"/>
            </a:pPr>
            <a:r>
              <a:rPr lang="pt-BR" sz="3600" b="1" dirty="0">
                <a:latin typeface="Century Schoolbook" panose="02040604050505020304" pitchFamily="18" charset="0"/>
              </a:rPr>
              <a:t>Municípios    -   1,2  </a:t>
            </a:r>
          </a:p>
          <a:p>
            <a:pPr>
              <a:spcBef>
                <a:spcPct val="50000"/>
              </a:spcBef>
              <a:buClr>
                <a:schemeClr val="accent2"/>
              </a:buClr>
              <a:buFont typeface="Monotype Sorts" pitchFamily="2" charset="2"/>
              <a:buChar char="4"/>
            </a:pPr>
            <a:r>
              <a:rPr lang="pt-BR" sz="3600" b="1" dirty="0">
                <a:latin typeface="Century Schoolbook" panose="02040604050505020304" pitchFamily="18" charset="0"/>
              </a:rPr>
              <a:t> O parâmetro de  fixação é em relação à Receita Corrente Líquida;</a:t>
            </a:r>
          </a:p>
        </p:txBody>
      </p:sp>
    </p:spTree>
    <p:extLst>
      <p:ext uri="{BB962C8B-B14F-4D97-AF65-F5344CB8AC3E}">
        <p14:creationId xmlns:p14="http://schemas.microsoft.com/office/powerpoint/2010/main" val="4285747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3934172" y="1268760"/>
            <a:ext cx="799288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dirty="0" smtClean="0"/>
              <a:t>	Este </a:t>
            </a:r>
            <a:r>
              <a:rPr lang="pt-BR" sz="2400" dirty="0"/>
              <a:t>relatório objetiva demonstrar o desempenho da execução orçamentária e financeira do M</a:t>
            </a:r>
            <a:r>
              <a:rPr lang="pt-BR" sz="2400" dirty="0" smtClean="0"/>
              <a:t>unicípio </a:t>
            </a:r>
            <a:r>
              <a:rPr lang="pt-BR" sz="2400" dirty="0"/>
              <a:t>de </a:t>
            </a:r>
            <a:r>
              <a:rPr lang="pt-BR" sz="2400" dirty="0" smtClean="0"/>
              <a:t>Barreiras </a:t>
            </a:r>
            <a:r>
              <a:rPr lang="pt-BR" sz="2400" dirty="0"/>
              <a:t>durante o </a:t>
            </a:r>
            <a:r>
              <a:rPr lang="pt-BR" sz="2400" dirty="0" smtClean="0"/>
              <a:t>2º </a:t>
            </a:r>
            <a:r>
              <a:rPr lang="pt-BR" sz="2400" dirty="0"/>
              <a:t>Quadrimestre do exercício de </a:t>
            </a:r>
            <a:r>
              <a:rPr lang="pt-BR" sz="2400" dirty="0" smtClean="0"/>
              <a:t>2019, </a:t>
            </a:r>
            <a:r>
              <a:rPr lang="pt-BR" sz="2400" dirty="0"/>
              <a:t>assim como avaliar o cumprimento das metas fiscais previamente estabelecidas para o Orçamento Fiscal e da Seguridade Social da </a:t>
            </a:r>
            <a:r>
              <a:rPr lang="pt-BR" sz="2400" dirty="0" smtClean="0"/>
              <a:t>Prefeitura, em atendimento ao §4º do Artigo </a:t>
            </a:r>
            <a:r>
              <a:rPr lang="pt-BR" sz="2400" dirty="0"/>
              <a:t>9º da Lei Complementar nº 101/2000 (Lei de Responsabilidade Fiscal</a:t>
            </a:r>
            <a:r>
              <a:rPr lang="pt-BR" sz="2400" dirty="0" smtClean="0"/>
              <a:t>).</a:t>
            </a:r>
            <a:endParaRPr lang="pt-BR" sz="2400" dirty="0"/>
          </a:p>
        </p:txBody>
      </p:sp>
      <p:sp>
        <p:nvSpPr>
          <p:cNvPr id="5" name="Retângulo 4"/>
          <p:cNvSpPr/>
          <p:nvPr/>
        </p:nvSpPr>
        <p:spPr>
          <a:xfrm>
            <a:off x="5770376" y="352054"/>
            <a:ext cx="432048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3600" b="1" dirty="0" smtClean="0">
                <a:ln w="9525">
                  <a:solidFill>
                    <a:srgbClr val="00B0F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APRESENTAÇÃO</a:t>
            </a:r>
            <a:endParaRPr lang="pt-BR" sz="3600" b="1" cap="none" spc="0" dirty="0">
              <a:ln w="9525">
                <a:solidFill>
                  <a:srgbClr val="00B0F0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6" name="Imagem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64" y="324134"/>
            <a:ext cx="3384376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38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 rot="16200000">
            <a:off x="-1749815" y="2740569"/>
            <a:ext cx="51125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 smtClean="0"/>
              <a:t>DÍVIDA CONSOLIDADA</a:t>
            </a:r>
            <a:endParaRPr lang="pt-BR" sz="3200" dirty="0"/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6228492"/>
              </p:ext>
            </p:extLst>
          </p:nvPr>
        </p:nvGraphicFramePr>
        <p:xfrm>
          <a:off x="1269876" y="836712"/>
          <a:ext cx="10585176" cy="4398490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56680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585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585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0459">
                <a:tc gridSpan="2">
                  <a:txBody>
                    <a:bodyPr/>
                    <a:lstStyle/>
                    <a:p>
                      <a:pPr algn="l" rtl="0" fontAlgn="b"/>
                      <a:r>
                        <a:rPr lang="pt-BR" sz="2000" u="none" strike="noStrike" dirty="0">
                          <a:effectLst/>
                        </a:rPr>
                        <a:t>LRF, art. 55, inciso I, alínea "b" - Anexo II (Portaria STN N° 574)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>
                          <a:effectLst/>
                        </a:rPr>
                        <a:t> 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4113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2000" u="none" strike="noStrike">
                          <a:effectLst/>
                        </a:rPr>
                        <a:t>ESPECIFICAÇÃO</a:t>
                      </a:r>
                      <a:endParaRPr lang="pt-BR" sz="2000" b="1" i="0" u="none" strike="noStrike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2000" u="none" strike="noStrike">
                          <a:effectLst/>
                        </a:rPr>
                        <a:t> SALDO EXERCÍCIO ANTERIOR </a:t>
                      </a:r>
                      <a:endParaRPr lang="pt-BR" sz="2000" b="1" i="0" u="none" strike="noStrike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u="none" strike="noStrike">
                          <a:effectLst/>
                        </a:rPr>
                        <a:t> SALDO DO EXERCÍCIO 2019 </a:t>
                      </a:r>
                      <a:endParaRPr lang="pt-BR" sz="2000" b="1" i="0" u="none" strike="noStrike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366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u="none" strike="noStrike" dirty="0">
                          <a:effectLst/>
                        </a:rPr>
                        <a:t> Até o </a:t>
                      </a:r>
                      <a:r>
                        <a:rPr lang="pt-BR" sz="2000" u="none" strike="noStrike" dirty="0" smtClean="0">
                          <a:effectLst/>
                        </a:rPr>
                        <a:t>2º </a:t>
                      </a:r>
                      <a:r>
                        <a:rPr lang="pt-BR" sz="2000" u="none" strike="noStrike" dirty="0">
                          <a:effectLst/>
                        </a:rPr>
                        <a:t>Quadrimestre 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0459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2000" u="none" strike="noStrike">
                          <a:effectLst/>
                        </a:rPr>
                        <a:t>DÍVIDA CONSOLIDADA - DC (I)</a:t>
                      </a:r>
                      <a:endParaRPr lang="pt-BR" sz="2000" b="1" i="0" u="none" strike="noStrike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2000" u="none" strike="noStrike">
                          <a:effectLst/>
                        </a:rPr>
                        <a:t>346.912.850,11</a:t>
                      </a:r>
                      <a:endParaRPr lang="pt-BR" sz="2000" b="1" i="0" u="none" strike="noStrike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2000" u="none" strike="noStrike" dirty="0" smtClean="0">
                          <a:effectLst/>
                        </a:rPr>
                        <a:t>324.320.643,88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0221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2000" u="none" strike="noStrike">
                          <a:effectLst/>
                        </a:rPr>
                        <a:t>DEDUÇÕES (II) (Disponibilidade de Caixa Bruta - Haveres Financeiros - Precatórios)</a:t>
                      </a:r>
                      <a:endParaRPr lang="pt-BR" sz="2000" b="1" i="0" u="none" strike="noStrike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2000" u="none" strike="noStrike" dirty="0">
                          <a:effectLst/>
                        </a:rPr>
                        <a:t>125.656.873,98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2000" u="none" strike="noStrike" dirty="0" smtClean="0">
                          <a:effectLst/>
                        </a:rPr>
                        <a:t>106.547.215,79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14113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2000" u="none" strike="noStrike">
                          <a:effectLst/>
                        </a:rPr>
                        <a:t>DÍV. CONSOLID. LÍQUIDA (DCL) III= (I - II)</a:t>
                      </a:r>
                      <a:endParaRPr lang="pt-BR" sz="2000" b="1" i="0" u="none" strike="noStrike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2000" u="none" strike="noStrike">
                          <a:effectLst/>
                        </a:rPr>
                        <a:t>221.255.976,13</a:t>
                      </a:r>
                      <a:endParaRPr lang="pt-BR" sz="2000" b="1" i="0" u="none" strike="noStrike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2000" u="none" strike="noStrike" dirty="0" smtClean="0">
                          <a:effectLst/>
                        </a:rPr>
                        <a:t>217.773.428,09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5624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2617972"/>
              </p:ext>
            </p:extLst>
          </p:nvPr>
        </p:nvGraphicFramePr>
        <p:xfrm>
          <a:off x="1701924" y="692696"/>
          <a:ext cx="9937104" cy="4464495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52565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82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664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u="none" strike="noStrike" dirty="0">
                          <a:effectLst/>
                        </a:rPr>
                        <a:t>DÍV. CONSOLID. LÍQUIDA (DCL) III= (I - II)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u="none" strike="noStrike" dirty="0" smtClean="0">
                          <a:effectLst/>
                        </a:rPr>
                        <a:t>221.255.976,13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u="none" strike="noStrike" dirty="0" smtClean="0">
                          <a:effectLst/>
                        </a:rPr>
                        <a:t>217.773.428,09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0325"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u="none" strike="noStrike" dirty="0">
                          <a:effectLst/>
                        </a:rPr>
                        <a:t>RECEITA CORRENTE LÍQUIDA - RCL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u="none" strike="noStrike" dirty="0">
                          <a:effectLst/>
                        </a:rPr>
                        <a:t>                  </a:t>
                      </a:r>
                      <a:r>
                        <a:rPr lang="pt-BR" sz="2000" u="none" strike="noStrike" dirty="0" smtClean="0">
                          <a:effectLst/>
                        </a:rPr>
                        <a:t>399.550.068,01 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u="none" strike="noStrike" dirty="0">
                          <a:effectLst/>
                        </a:rPr>
                        <a:t>                        </a:t>
                      </a:r>
                      <a:r>
                        <a:rPr lang="pt-BR" sz="2000" u="none" strike="noStrike" dirty="0" smtClean="0">
                          <a:effectLst/>
                        </a:rPr>
                        <a:t>426.621.853,06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0325"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u="none" strike="noStrike" dirty="0">
                          <a:effectLst/>
                        </a:rPr>
                        <a:t>% da DC sobre a RCL (I/RCL)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pt-BR" sz="2000" u="none" strike="noStrike" dirty="0" smtClean="0">
                        <a:effectLst/>
                      </a:endParaRPr>
                    </a:p>
                    <a:p>
                      <a:pPr algn="r" fontAlgn="ctr"/>
                      <a:r>
                        <a:rPr lang="pt-BR" sz="2000" u="none" strike="noStrike" dirty="0" smtClean="0">
                          <a:effectLst/>
                        </a:rPr>
                        <a:t>86,83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u="none" strike="noStrike" dirty="0">
                          <a:effectLst/>
                        </a:rPr>
                        <a:t>                                      </a:t>
                      </a:r>
                      <a:r>
                        <a:rPr lang="pt-BR" sz="2000" u="none" strike="noStrike" dirty="0" smtClean="0">
                          <a:effectLst/>
                        </a:rPr>
                        <a:t>76,02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7741"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u="none" strike="noStrike" dirty="0">
                          <a:effectLst/>
                        </a:rPr>
                        <a:t>% da DCL sobre a RCL (III/RCL)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u="none" strike="noStrike" dirty="0" smtClean="0">
                          <a:effectLst/>
                        </a:rPr>
                        <a:t>55,38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u="none" strike="noStrike" dirty="0" smtClean="0">
                          <a:effectLst/>
                        </a:rPr>
                        <a:t>51,05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09852"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u="none" strike="noStrike" dirty="0">
                          <a:effectLst/>
                        </a:rPr>
                        <a:t>LIMITE DEFINIDO POR RESOLUÇÃO DO SENADO FEDERAL: 120,00% da RCL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u="none" strike="noStrike" dirty="0" smtClean="0">
                          <a:effectLst/>
                        </a:rPr>
                        <a:t>479.460.081,61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u="none" strike="noStrike" dirty="0" smtClean="0">
                          <a:effectLst/>
                        </a:rPr>
                        <a:t>511.946.223,67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09852"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u="none" strike="noStrike">
                          <a:effectLst/>
                        </a:rPr>
                        <a:t>LIMITE DE ALERTA (§ 1º do art. 59 da LRF) - 108% da RCL</a:t>
                      </a:r>
                      <a:endParaRPr lang="pt-BR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u="none" strike="noStrike" dirty="0" smtClean="0">
                          <a:effectLst/>
                        </a:rPr>
                        <a:t>431.514.073,45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u="none" strike="noStrike" dirty="0" smtClean="0">
                          <a:effectLst/>
                        </a:rPr>
                        <a:t>460.751.601,30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CaixaDeTexto 6"/>
          <p:cNvSpPr txBox="1"/>
          <p:nvPr/>
        </p:nvSpPr>
        <p:spPr>
          <a:xfrm rot="16200000">
            <a:off x="-1749815" y="2740569"/>
            <a:ext cx="51125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 smtClean="0"/>
              <a:t>DÍVIDA CONSOLIDADA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787404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693812" y="1484784"/>
            <a:ext cx="10657184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800" dirty="0" smtClean="0"/>
              <a:t>O </a:t>
            </a:r>
            <a:r>
              <a:rPr lang="pt-BR" sz="2800" dirty="0"/>
              <a:t>Governo não possui total liberdade no uso dos recursos públicos. </a:t>
            </a:r>
            <a:r>
              <a:rPr lang="pt-BR" sz="2800" dirty="0" smtClean="0"/>
              <a:t>A separação </a:t>
            </a:r>
            <a:r>
              <a:rPr lang="pt-BR" sz="2800" dirty="0"/>
              <a:t>dos poderes, o equilíbrio orçamentário e o investimento </a:t>
            </a:r>
            <a:r>
              <a:rPr lang="pt-BR" sz="2800" dirty="0" smtClean="0"/>
              <a:t>vinculado em </a:t>
            </a:r>
            <a:r>
              <a:rPr lang="pt-BR" sz="2800" dirty="0"/>
              <a:t>determinadas áreas fundamentais são limitadores da </a:t>
            </a:r>
            <a:r>
              <a:rPr lang="pt-BR" sz="2800" dirty="0" smtClean="0"/>
              <a:t>atuação governamental</a:t>
            </a:r>
            <a:r>
              <a:rPr lang="pt-BR" sz="2800" dirty="0"/>
              <a:t>. </a:t>
            </a:r>
            <a:r>
              <a:rPr lang="pt-BR" sz="2800" dirty="0" smtClean="0"/>
              <a:t>Além dos limites fiscais previsto na LDO, como veremos a seguir há limites constitucionais e legais que a gestão precisa cumprir durante a aplicação dos recursos públicos.</a:t>
            </a:r>
          </a:p>
        </p:txBody>
      </p:sp>
      <p:sp>
        <p:nvSpPr>
          <p:cNvPr id="6" name="Retângulo 5"/>
          <p:cNvSpPr/>
          <p:nvPr/>
        </p:nvSpPr>
        <p:spPr>
          <a:xfrm>
            <a:off x="2288518" y="692696"/>
            <a:ext cx="8214301" cy="58477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pt-BR" sz="3200" b="1" dirty="0">
                <a:ln w="9525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ÍNDICES CONSTITUCIONAIS E LEGAIS</a:t>
            </a:r>
          </a:p>
        </p:txBody>
      </p:sp>
    </p:spTree>
    <p:extLst>
      <p:ext uri="{BB962C8B-B14F-4D97-AF65-F5344CB8AC3E}">
        <p14:creationId xmlns:p14="http://schemas.microsoft.com/office/powerpoint/2010/main" val="1739595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477788" y="1118223"/>
            <a:ext cx="10873208" cy="5942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pt-BR" sz="3600" b="1" dirty="0" smtClean="0">
                <a:latin typeface="Century Schoolbook" panose="02040604050505020304" pitchFamily="18" charset="0"/>
                <a:cs typeface="Arial" panose="020B0604020202020204" pitchFamily="34" charset="0"/>
              </a:rPr>
              <a:t>Na </a:t>
            </a:r>
            <a:r>
              <a:rPr lang="pt-BR" sz="3600" b="1" dirty="0">
                <a:latin typeface="Century Schoolbook" panose="02040604050505020304" pitchFamily="18" charset="0"/>
                <a:cs typeface="Arial" panose="020B0604020202020204" pitchFamily="34" charset="0"/>
              </a:rPr>
              <a:t>LRF, há limites de gastos com pessoal, como percentual das receitas, para os três Poderes da União, dos Estados, do Distrito Federal e dos Municípios.</a:t>
            </a:r>
          </a:p>
          <a:p>
            <a:pPr algn="just">
              <a:lnSpc>
                <a:spcPct val="90000"/>
              </a:lnSpc>
            </a:pPr>
            <a:endParaRPr lang="pt-BR" sz="3600" b="1" dirty="0">
              <a:latin typeface="Century Schoolbook" panose="02040604050505020304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pt-BR" sz="3600" b="1" dirty="0">
                <a:latin typeface="Century Schoolbook" panose="02040604050505020304" pitchFamily="18" charset="0"/>
                <a:cs typeface="Arial" panose="020B0604020202020204" pitchFamily="34" charset="0"/>
              </a:rPr>
              <a:t>Nos Municípios, os limites máximos para gastos com pessoal (60% da Receita Corrente Líquida) serão: </a:t>
            </a:r>
            <a:endParaRPr lang="pt-BR" sz="3600" b="1" dirty="0">
              <a:latin typeface="Century Schoolbook" panose="02040604050505020304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pt-BR" sz="3600" b="1" dirty="0" smtClean="0">
                <a:latin typeface="Century Schoolbook" panose="02040604050505020304" pitchFamily="18" charset="0"/>
                <a:cs typeface="Arial" panose="020B0604020202020204" pitchFamily="34" charset="0"/>
              </a:rPr>
              <a:t>                          -</a:t>
            </a:r>
            <a:r>
              <a:rPr lang="pt-BR" sz="3600" dirty="0" smtClean="0">
                <a:latin typeface="Century Schoolbook" panose="02040604050505020304" pitchFamily="18" charset="0"/>
                <a:cs typeface="Arial" panose="020B0604020202020204" pitchFamily="34" charset="0"/>
              </a:rPr>
              <a:t> </a:t>
            </a:r>
            <a:r>
              <a:rPr lang="pt-BR" sz="3600" b="1" dirty="0">
                <a:latin typeface="Century Schoolbook" panose="02040604050505020304" pitchFamily="18" charset="0"/>
                <a:cs typeface="Times New Roman" panose="02020603050405020304" pitchFamily="18" charset="0"/>
              </a:rPr>
              <a:t>6% para o Legislativo,</a:t>
            </a:r>
          </a:p>
          <a:p>
            <a:pPr algn="just">
              <a:lnSpc>
                <a:spcPct val="90000"/>
              </a:lnSpc>
            </a:pPr>
            <a:r>
              <a:rPr lang="pt-BR" sz="3600" b="1" dirty="0">
                <a:latin typeface="Century Schoolbook" panose="02040604050505020304" pitchFamily="18" charset="0"/>
                <a:cs typeface="Times New Roman" panose="02020603050405020304" pitchFamily="18" charset="0"/>
              </a:rPr>
              <a:t> </a:t>
            </a:r>
            <a:r>
              <a:rPr lang="pt-BR" sz="3600" b="1" dirty="0">
                <a:latin typeface="Century Schoolbook" panose="02040604050505020304" pitchFamily="18" charset="0"/>
                <a:cs typeface="Arial" panose="020B0604020202020204" pitchFamily="34" charset="0"/>
              </a:rPr>
              <a:t/>
            </a:r>
            <a:br>
              <a:rPr lang="pt-BR" sz="3600" b="1" dirty="0">
                <a:latin typeface="Century Schoolbook" panose="02040604050505020304" pitchFamily="18" charset="0"/>
                <a:cs typeface="Arial" panose="020B0604020202020204" pitchFamily="34" charset="0"/>
              </a:rPr>
            </a:br>
            <a:r>
              <a:rPr lang="pt-BR" sz="3600" b="1" dirty="0" smtClean="0">
                <a:latin typeface="Century Schoolbook" panose="02040604050505020304" pitchFamily="18" charset="0"/>
                <a:cs typeface="Arial" panose="020B0604020202020204" pitchFamily="34" charset="0"/>
              </a:rPr>
              <a:t>                          -</a:t>
            </a:r>
            <a:r>
              <a:rPr lang="pt-BR" sz="3600" dirty="0" smtClean="0">
                <a:latin typeface="Century Schoolbook" panose="02040604050505020304" pitchFamily="18" charset="0"/>
                <a:cs typeface="Arial" panose="020B0604020202020204" pitchFamily="34" charset="0"/>
              </a:rPr>
              <a:t> </a:t>
            </a:r>
            <a:r>
              <a:rPr lang="pt-BR" sz="3600" b="1" dirty="0">
                <a:latin typeface="Century Schoolbook" panose="02040604050505020304" pitchFamily="18" charset="0"/>
                <a:cs typeface="Times New Roman" panose="02020603050405020304" pitchFamily="18" charset="0"/>
              </a:rPr>
              <a:t>54% para o Executivo </a:t>
            </a:r>
            <a:endParaRPr lang="pt-BR" sz="3600" b="1" dirty="0">
              <a:latin typeface="Century Schoolbook" panose="02040604050505020304" pitchFamily="18" charset="0"/>
            </a:endParaRPr>
          </a:p>
          <a:p>
            <a:pPr algn="just">
              <a:lnSpc>
                <a:spcPct val="150000"/>
              </a:lnSpc>
            </a:pP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2782044" y="260648"/>
            <a:ext cx="666260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4000" b="1" dirty="0">
                <a:solidFill>
                  <a:srgbClr val="00B0F0"/>
                </a:solidFill>
                <a:latin typeface="Century Schoolbook" panose="02040604050505020304" pitchFamily="18" charset="0"/>
                <a:cs typeface="Arial" panose="020B0604020202020204" pitchFamily="34" charset="0"/>
              </a:rPr>
              <a:t>Gastos com Pessoal</a:t>
            </a:r>
            <a:endParaRPr lang="pt-BR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B0F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1474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 rot="16200000">
            <a:off x="-2218156" y="2596553"/>
            <a:ext cx="54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/>
              <a:t>DESPESA COM PESSOAL</a:t>
            </a:r>
            <a:endParaRPr lang="pt-BR" sz="3200" b="1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4518830"/>
              </p:ext>
            </p:extLst>
          </p:nvPr>
        </p:nvGraphicFramePr>
        <p:xfrm>
          <a:off x="1053852" y="166454"/>
          <a:ext cx="10657184" cy="5768830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61723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467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8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7435">
                <a:tc gridSpan="2">
                  <a:txBody>
                    <a:bodyPr/>
                    <a:lstStyle/>
                    <a:p>
                      <a:pPr algn="l" rtl="0" fontAlgn="b"/>
                      <a:r>
                        <a:rPr lang="pt-BR" sz="1600" u="none" strike="noStrike" dirty="0">
                          <a:effectLst/>
                        </a:rPr>
                        <a:t> </a:t>
                      </a:r>
                      <a:r>
                        <a:rPr lang="pt-BR" sz="1800" u="none" strike="noStrike" dirty="0">
                          <a:effectLst/>
                        </a:rPr>
                        <a:t>RGF - ANEXO 1 (LRF, art. 55, inciso I, alínea "a")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600" u="none" strike="noStrike">
                          <a:effectLst/>
                        </a:rPr>
                        <a:t>R$ 1,00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0449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600" b="1" u="sng" strike="noStrike" dirty="0">
                          <a:effectLst/>
                        </a:rPr>
                        <a:t>APURAÇÃO DO CUMPRIMENTO DO LIMITE LEGAL</a:t>
                      </a:r>
                      <a:endParaRPr lang="pt-BR" sz="2600" b="1" i="0" u="sng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600" b="1" u="none" strike="noStrike" dirty="0">
                          <a:effectLst/>
                        </a:rPr>
                        <a:t>VALOR</a:t>
                      </a:r>
                      <a:endParaRPr lang="pt-BR" sz="26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600" b="1" u="none" strike="noStrike" dirty="0">
                          <a:effectLst/>
                        </a:rPr>
                        <a:t>% SOBRE A RCL</a:t>
                      </a:r>
                      <a:endParaRPr lang="pt-BR" sz="26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513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2600" u="none" strike="noStrike" dirty="0">
                          <a:solidFill>
                            <a:srgbClr val="14035D"/>
                          </a:solidFill>
                          <a:effectLst/>
                        </a:rPr>
                        <a:t>RECEITA CORRENTE LÍQUIDA - RCL (V)</a:t>
                      </a:r>
                      <a:endParaRPr lang="pt-BR" sz="2600" b="0" i="0" u="none" strike="noStrike" dirty="0">
                        <a:solidFill>
                          <a:srgbClr val="14035D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2600" u="none" strike="noStrike" dirty="0" smtClean="0">
                          <a:solidFill>
                            <a:srgbClr val="14035D"/>
                          </a:solidFill>
                          <a:effectLst/>
                        </a:rPr>
                        <a:t>426.621.853,06</a:t>
                      </a:r>
                      <a:endParaRPr lang="pt-BR" sz="2600" b="0" i="0" u="none" strike="noStrike" dirty="0">
                        <a:solidFill>
                          <a:srgbClr val="14035D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pt-BR" sz="26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513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2600" u="none" strike="noStrike" dirty="0">
                          <a:effectLst/>
                        </a:rPr>
                        <a:t>% do TOTAL DESP C/ PESSOAL - DTP sobre a RCL  (V) = (</a:t>
                      </a:r>
                      <a:r>
                        <a:rPr lang="pt-BR" sz="2600" u="none" strike="noStrike" dirty="0" err="1">
                          <a:effectLst/>
                        </a:rPr>
                        <a:t>IIIa</a:t>
                      </a:r>
                      <a:r>
                        <a:rPr lang="pt-BR" sz="2600" u="none" strike="noStrike" dirty="0">
                          <a:effectLst/>
                        </a:rPr>
                        <a:t> / III b)</a:t>
                      </a:r>
                      <a:endParaRPr lang="pt-BR" sz="26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2600" u="none" strike="noStrike" dirty="0" smtClean="0">
                          <a:effectLst/>
                        </a:rPr>
                        <a:t>206.839.192,65</a:t>
                      </a:r>
                      <a:endParaRPr lang="pt-BR" sz="26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2600" u="none" strike="noStrike" dirty="0" smtClean="0">
                          <a:effectLst/>
                        </a:rPr>
                        <a:t>48,48</a:t>
                      </a:r>
                      <a:endParaRPr lang="pt-BR" sz="26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513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2600" u="none" strike="noStrike" dirty="0">
                          <a:effectLst/>
                        </a:rPr>
                        <a:t>LIMITE MÁXIMO (VI) (incisos I, II e III, art.20 da LRF) </a:t>
                      </a:r>
                      <a:endParaRPr lang="pt-BR" sz="26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2600" u="none" strike="noStrike" dirty="0" smtClean="0">
                          <a:effectLst/>
                        </a:rPr>
                        <a:t>230.375.800,65</a:t>
                      </a:r>
                      <a:endParaRPr lang="pt-BR" sz="26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2600" u="none" strike="noStrike" dirty="0" smtClean="0">
                          <a:effectLst/>
                        </a:rPr>
                        <a:t>54,00</a:t>
                      </a:r>
                      <a:endParaRPr lang="pt-BR" sz="26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9513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2600" u="none" strike="noStrike">
                          <a:effectLst/>
                        </a:rPr>
                        <a:t>LIMITE PRUDENCIAL ( VII)= ( 0,95 x VI)  (paragrafo único, art. 22 da LRF) </a:t>
                      </a:r>
                      <a:endParaRPr lang="pt-BR" sz="26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2600" u="none" strike="noStrike" dirty="0" smtClean="0">
                          <a:effectLst/>
                        </a:rPr>
                        <a:t>218.857.010,62</a:t>
                      </a:r>
                      <a:endParaRPr lang="pt-BR" sz="26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2600" u="none" strike="noStrike" dirty="0" smtClean="0">
                          <a:effectLst/>
                        </a:rPr>
                        <a:t>51,30</a:t>
                      </a:r>
                      <a:endParaRPr lang="pt-BR" sz="26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9513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2600" u="none" strike="noStrike">
                          <a:effectLst/>
                        </a:rPr>
                        <a:t>LIMITE  ALERTA ( VII)= ( 0,95 x VI)  (paragrafo único, art. 59 da LRF) </a:t>
                      </a:r>
                      <a:endParaRPr lang="pt-BR" sz="26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2600" u="none" strike="noStrike" dirty="0" smtClean="0">
                          <a:effectLst/>
                        </a:rPr>
                        <a:t>207.338.220,59</a:t>
                      </a:r>
                      <a:endParaRPr lang="pt-BR" sz="26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2600" u="none" strike="noStrike" dirty="0" smtClean="0">
                          <a:effectLst/>
                        </a:rPr>
                        <a:t>48,60</a:t>
                      </a:r>
                      <a:endParaRPr lang="pt-BR" sz="26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1312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57907" y="457008"/>
            <a:ext cx="9289033" cy="961272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>
                <a:solidFill>
                  <a:srgbClr val="0070C0"/>
                </a:solidFill>
                <a:latin typeface="Century Schoolbook" panose="02040604050505020304" pitchFamily="18" charset="0"/>
              </a:rPr>
              <a:t>DESPESA COM PESSOAL – Poder </a:t>
            </a:r>
            <a:r>
              <a:rPr lang="pt-BR" sz="2800" b="1" dirty="0" smtClean="0">
                <a:solidFill>
                  <a:srgbClr val="0070C0"/>
                </a:solidFill>
                <a:latin typeface="Century Schoolbook" panose="02040604050505020304" pitchFamily="18" charset="0"/>
              </a:rPr>
              <a:t>Executivo</a:t>
            </a:r>
            <a:endParaRPr lang="pt-BR" sz="2800" dirty="0">
              <a:solidFill>
                <a:srgbClr val="0070C0"/>
              </a:solidFill>
              <a:latin typeface="Century Schoolbook" panose="02040604050505020304" pitchFamily="18" charset="0"/>
            </a:endParaRP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3795780"/>
              </p:ext>
            </p:extLst>
          </p:nvPr>
        </p:nvGraphicFramePr>
        <p:xfrm>
          <a:off x="1125860" y="1418280"/>
          <a:ext cx="10153128" cy="4799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98048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9567" y="260648"/>
            <a:ext cx="10055781" cy="1609344"/>
          </a:xfrm>
        </p:spPr>
        <p:txBody>
          <a:bodyPr>
            <a:normAutofit/>
          </a:bodyPr>
          <a:lstStyle/>
          <a:p>
            <a:pPr algn="ctr"/>
            <a:r>
              <a:rPr lang="pt-BR" sz="4000" b="1" dirty="0" smtClean="0">
                <a:solidFill>
                  <a:srgbClr val="0070C0"/>
                </a:solidFill>
              </a:rPr>
              <a:t>COMPOSIÇÃO DA BASE DE CÁLCULO DA SAÚDE E EDUCAÇÃO</a:t>
            </a:r>
            <a:endParaRPr lang="pt-BR" sz="4000" b="1" dirty="0">
              <a:solidFill>
                <a:srgbClr val="0070C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36765" y="2204864"/>
            <a:ext cx="9921387" cy="4050792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pt-BR" sz="2800" dirty="0" smtClean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SAÚDE  - 15%                         EDUCAÇÃO  - 25%</a:t>
            </a:r>
          </a:p>
          <a:p>
            <a:pPr marL="0" indent="0" algn="ctr">
              <a:buNone/>
              <a:defRPr/>
            </a:pPr>
            <a:endParaRPr lang="pt-BR" sz="800" dirty="0">
              <a:ln w="0">
                <a:solidFill>
                  <a:srgbClr val="0070C0"/>
                </a:solidFill>
              </a:ln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pt-BR" sz="2800" b="1" dirty="0">
                <a:latin typeface="Century Schoolbook" panose="02040604050505020304" pitchFamily="18" charset="0"/>
              </a:rPr>
              <a:t>Receita de Impostos: </a:t>
            </a:r>
            <a:r>
              <a:rPr lang="pt-BR" sz="2800" dirty="0">
                <a:latin typeface="Century Schoolbook" panose="02040604050505020304" pitchFamily="18" charset="0"/>
              </a:rPr>
              <a:t>IPTU, IRRF, ISS, ITBI assim como as receitas da dívida ativa de impostos – principal, multas, juros de mora e outros encargos, excluídas as deduções (imposto pago a maior ou em duplicidade).</a:t>
            </a:r>
          </a:p>
          <a:p>
            <a:pPr marL="0" indent="0" algn="just">
              <a:buNone/>
              <a:defRPr/>
            </a:pPr>
            <a:endParaRPr lang="pt-BR" sz="900" dirty="0">
              <a:latin typeface="Century Schoolbook" panose="020406040505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pt-BR" sz="2800" b="1" dirty="0">
                <a:latin typeface="Century Schoolbook" panose="02040604050505020304" pitchFamily="18" charset="0"/>
              </a:rPr>
              <a:t>Receita de Transferências Constitucionais: </a:t>
            </a:r>
            <a:r>
              <a:rPr lang="pt-BR" sz="2800" dirty="0">
                <a:latin typeface="Century Schoolbook" panose="02040604050505020304" pitchFamily="18" charset="0"/>
              </a:rPr>
              <a:t>FPM, ITR, ICMS Desoneração – Lei 87/96, ICMS, IPVA, IPI Exportação.</a:t>
            </a:r>
          </a:p>
          <a:p>
            <a:endParaRPr lang="pt-BR" dirty="0"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1392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2634141" y="164508"/>
            <a:ext cx="6731330" cy="70788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pt-BR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latin typeface="Century Schoolbook" panose="02040604050505020304" pitchFamily="18" charset="0"/>
              </a:rPr>
              <a:t>APLICAÇÃO EM SAÚDE</a:t>
            </a:r>
            <a:endParaRPr lang="pt-BR" sz="4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47178" y="968534"/>
            <a:ext cx="1130525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800" dirty="0" smtClean="0">
                <a:latin typeface="Century Schoolbook" panose="02040604050505020304" pitchFamily="18" charset="0"/>
              </a:rPr>
              <a:t>O Município de Barreiras até o mês de Agosto de 2019 aplicou </a:t>
            </a:r>
            <a:r>
              <a:rPr lang="pt-BR" sz="2800" b="1" dirty="0" smtClean="0">
                <a:solidFill>
                  <a:srgbClr val="0070C0"/>
                </a:solidFill>
                <a:latin typeface="Century Schoolbook" panose="02040604050505020304" pitchFamily="18" charset="0"/>
              </a:rPr>
              <a:t>R$ 30.766.124,66 </a:t>
            </a:r>
            <a:r>
              <a:rPr lang="pt-BR" sz="2800" dirty="0" smtClean="0">
                <a:latin typeface="Century Schoolbook" panose="02040604050505020304" pitchFamily="18" charset="0"/>
              </a:rPr>
              <a:t>valor equivale ao percentual de </a:t>
            </a:r>
            <a:r>
              <a:rPr lang="pt-BR" sz="2800" b="1" dirty="0" smtClean="0">
                <a:solidFill>
                  <a:srgbClr val="0070C0"/>
                </a:solidFill>
                <a:latin typeface="Century Schoolbook" panose="02040604050505020304" pitchFamily="18" charset="0"/>
              </a:rPr>
              <a:t>18,99%</a:t>
            </a:r>
            <a:r>
              <a:rPr lang="pt-BR" sz="2800" b="1" dirty="0" smtClean="0">
                <a:latin typeface="Century Schoolbook" panose="02040604050505020304" pitchFamily="18" charset="0"/>
              </a:rPr>
              <a:t> </a:t>
            </a:r>
            <a:r>
              <a:rPr lang="pt-BR" sz="2800" dirty="0" smtClean="0">
                <a:latin typeface="Century Schoolbook" panose="02040604050505020304" pitchFamily="18" charset="0"/>
              </a:rPr>
              <a:t>da </a:t>
            </a:r>
            <a:r>
              <a:rPr lang="pt-BR" sz="2800" dirty="0">
                <a:latin typeface="Century Schoolbook" panose="02040604050505020304" pitchFamily="18" charset="0"/>
              </a:rPr>
              <a:t>arrecadação dos </a:t>
            </a:r>
            <a:r>
              <a:rPr lang="pt-BR" sz="2800" dirty="0" smtClean="0">
                <a:latin typeface="Century Schoolbook" panose="02040604050505020304" pitchFamily="18" charset="0"/>
              </a:rPr>
              <a:t>impostos e transferências </a:t>
            </a:r>
            <a:r>
              <a:rPr lang="pt-BR" sz="2800" dirty="0">
                <a:latin typeface="Century Schoolbook" panose="02040604050505020304" pitchFamily="18" charset="0"/>
              </a:rPr>
              <a:t>no período. Esse índice é </a:t>
            </a:r>
            <a:r>
              <a:rPr lang="pt-BR" sz="2800" dirty="0" smtClean="0">
                <a:latin typeface="Century Schoolbook" panose="02040604050505020304" pitchFamily="18" charset="0"/>
              </a:rPr>
              <a:t>superior ao constitucionalmente exigido, Demostrando que no período o Município já aplicou mais que o valor mínimo.</a:t>
            </a:r>
            <a:endParaRPr lang="pt-BR" sz="2800" dirty="0">
              <a:latin typeface="Century Schoolbook" panose="02040604050505020304" pitchFamily="18" charset="0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6260" y="4484802"/>
            <a:ext cx="2771398" cy="194321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2684" y="4484802"/>
            <a:ext cx="2188171" cy="1392470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530"/>
          <a:stretch/>
        </p:blipFill>
        <p:spPr>
          <a:xfrm>
            <a:off x="347178" y="4529556"/>
            <a:ext cx="4085388" cy="13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521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2676780"/>
              </p:ext>
            </p:extLst>
          </p:nvPr>
        </p:nvGraphicFramePr>
        <p:xfrm>
          <a:off x="319837" y="44624"/>
          <a:ext cx="11391199" cy="59106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14" name="Planilha" r:id="rId3" imgW="3248006" imgH="1409607" progId="Excel.Sheet.8">
                  <p:embed/>
                </p:oleObj>
              </mc:Choice>
              <mc:Fallback>
                <p:oleObj name="Planilha" r:id="rId3" imgW="3248006" imgH="1409607" progId="Excel.Sheet.8">
                  <p:embed/>
                  <p:pic>
                    <p:nvPicPr>
                      <p:cNvPr id="0" name="Objeto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837" y="44624"/>
                        <a:ext cx="11391199" cy="59106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99618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980144" y="116632"/>
            <a:ext cx="755559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</a:rPr>
              <a:t>APLICAÇÃO EM EDUCAÇÃO</a:t>
            </a:r>
            <a:endParaRPr lang="pt-BR" sz="4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06528" y="692696"/>
            <a:ext cx="11593288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800" dirty="0" smtClean="0">
                <a:latin typeface="Century Schoolbook" panose="02040604050505020304" pitchFamily="18" charset="0"/>
              </a:rPr>
              <a:t>O Município de Barreiras até o mês de Agosto de 2019 aplicou </a:t>
            </a:r>
            <a:r>
              <a:rPr lang="pt-BR" sz="2800" b="1" dirty="0" smtClean="0">
                <a:solidFill>
                  <a:srgbClr val="0070C0"/>
                </a:solidFill>
                <a:latin typeface="Century Schoolbook" panose="02040604050505020304" pitchFamily="18" charset="0"/>
              </a:rPr>
              <a:t>R$ 79.420.142,98 </a:t>
            </a:r>
            <a:r>
              <a:rPr lang="pt-BR" sz="2800" dirty="0" smtClean="0">
                <a:latin typeface="Century Schoolbook" panose="02040604050505020304" pitchFamily="18" charset="0"/>
              </a:rPr>
              <a:t>valor equivale ao percentual de </a:t>
            </a:r>
            <a:r>
              <a:rPr lang="pt-BR" sz="2800" b="1" dirty="0" smtClean="0">
                <a:solidFill>
                  <a:srgbClr val="0070C0"/>
                </a:solidFill>
                <a:latin typeface="Century Schoolbook" panose="02040604050505020304" pitchFamily="18" charset="0"/>
              </a:rPr>
              <a:t>26,13% </a:t>
            </a:r>
            <a:r>
              <a:rPr lang="pt-BR" sz="2800" dirty="0" smtClean="0">
                <a:latin typeface="Century Schoolbook" panose="02040604050505020304" pitchFamily="18" charset="0"/>
              </a:rPr>
              <a:t>da </a:t>
            </a:r>
            <a:r>
              <a:rPr lang="pt-BR" sz="2800" dirty="0">
                <a:latin typeface="Century Schoolbook" panose="02040604050505020304" pitchFamily="18" charset="0"/>
              </a:rPr>
              <a:t>arrecadação dos </a:t>
            </a:r>
            <a:r>
              <a:rPr lang="pt-BR" sz="2800" dirty="0" smtClean="0">
                <a:latin typeface="Century Schoolbook" panose="02040604050505020304" pitchFamily="18" charset="0"/>
              </a:rPr>
              <a:t>impostos e transferências </a:t>
            </a:r>
            <a:r>
              <a:rPr lang="pt-BR" sz="2800" dirty="0">
                <a:latin typeface="Century Schoolbook" panose="02040604050505020304" pitchFamily="18" charset="0"/>
              </a:rPr>
              <a:t>no período. Esse índice é </a:t>
            </a:r>
            <a:r>
              <a:rPr lang="pt-BR" sz="2800" dirty="0" smtClean="0">
                <a:latin typeface="Century Schoolbook" panose="02040604050505020304" pitchFamily="18" charset="0"/>
              </a:rPr>
              <a:t>maior </a:t>
            </a:r>
            <a:r>
              <a:rPr lang="pt-BR" sz="2800" dirty="0">
                <a:latin typeface="Century Schoolbook" panose="02040604050505020304" pitchFamily="18" charset="0"/>
              </a:rPr>
              <a:t>que o constitucionalmente </a:t>
            </a:r>
            <a:r>
              <a:rPr lang="pt-BR" sz="2800" dirty="0" smtClean="0">
                <a:latin typeface="Century Schoolbook" panose="02040604050505020304" pitchFamily="18" charset="0"/>
              </a:rPr>
              <a:t>exigido, mas o gestor tem até o final do exercício para adequar ao percentual mínimo de 25%.</a:t>
            </a:r>
            <a:endParaRPr lang="pt-BR" sz="2800" dirty="0">
              <a:latin typeface="Century Schoolbook" panose="02040604050505020304" pitchFamily="18" charset="0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212" y="4149080"/>
            <a:ext cx="2952328" cy="1796765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2604" y="4149080"/>
            <a:ext cx="2736304" cy="1800024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8" y="4149080"/>
            <a:ext cx="4059125" cy="1791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086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sz="5400" b="1" i="1" dirty="0">
                <a:solidFill>
                  <a:srgbClr val="0070C0"/>
                </a:solidFill>
                <a:latin typeface="Century Schoolbook" panose="02040604050505020304" pitchFamily="18" charset="0"/>
              </a:rPr>
              <a:t>Lei de Responsabilidade </a:t>
            </a:r>
            <a:r>
              <a:rPr lang="pt-BR" sz="5400" b="1" i="1" dirty="0" smtClean="0">
                <a:solidFill>
                  <a:srgbClr val="0070C0"/>
                </a:solidFill>
                <a:latin typeface="Century Schoolbook" panose="02040604050505020304" pitchFamily="18" charset="0"/>
              </a:rPr>
              <a:t>Fiscal</a:t>
            </a:r>
            <a:endParaRPr lang="pt-BR" dirty="0">
              <a:solidFill>
                <a:srgbClr val="0070C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42121" y="2636912"/>
            <a:ext cx="10055781" cy="4050792"/>
          </a:xfrm>
        </p:spPr>
        <p:txBody>
          <a:bodyPr/>
          <a:lstStyle/>
          <a:p>
            <a:pPr marL="0" indent="0" algn="just">
              <a:buNone/>
            </a:pPr>
            <a:r>
              <a:rPr lang="pt-BR" sz="4000" b="1" dirty="0">
                <a:latin typeface="Century Schoolbook" panose="02040604050505020304" pitchFamily="18" charset="0"/>
              </a:rPr>
              <a:t>Tem como objetivo o estabelecimento de normas de finanças públicas voltadas para a responsabilidade na gestão fiscal.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13408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1263094"/>
              </p:ext>
            </p:extLst>
          </p:nvPr>
        </p:nvGraphicFramePr>
        <p:xfrm>
          <a:off x="909836" y="44624"/>
          <a:ext cx="10414893" cy="6192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37" name="Planilha" r:id="rId3" imgW="3162301" imgH="2247815" progId="Excel.Sheet.8">
                  <p:embed/>
                </p:oleObj>
              </mc:Choice>
              <mc:Fallback>
                <p:oleObj name="Planilha" r:id="rId3" imgW="3162301" imgH="2247815" progId="Excel.Sheet.8">
                  <p:embed/>
                  <p:pic>
                    <p:nvPicPr>
                      <p:cNvPr id="0" name="Objeto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9836" y="44624"/>
                        <a:ext cx="10414893" cy="6192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66532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396227" y="116632"/>
            <a:ext cx="668099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4000" b="1" dirty="0" smtClean="0">
                <a:ln w="9525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APLICAÇÃO DO FUNDEB</a:t>
            </a:r>
            <a:endParaRPr lang="pt-BR" sz="4000" b="1" dirty="0">
              <a:ln w="9525">
                <a:solidFill>
                  <a:srgbClr val="0070C0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765820" y="692696"/>
            <a:ext cx="108012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800" dirty="0" smtClean="0"/>
              <a:t>Conforme </a:t>
            </a:r>
            <a:r>
              <a:rPr lang="pt-BR" sz="2800" dirty="0"/>
              <a:t>estabelecido nos §§ 2º e 3º do art. 211 da Constituição (</a:t>
            </a:r>
            <a:r>
              <a:rPr lang="pt-BR" sz="2800" dirty="0" smtClean="0"/>
              <a:t>os Municípios </a:t>
            </a:r>
            <a:r>
              <a:rPr lang="pt-BR" sz="2800" dirty="0"/>
              <a:t>devem utilizar recursos do </a:t>
            </a:r>
            <a:r>
              <a:rPr lang="pt-BR" sz="2800" dirty="0" smtClean="0"/>
              <a:t>FUNDEB </a:t>
            </a:r>
            <a:r>
              <a:rPr lang="pt-BR" sz="2800" dirty="0"/>
              <a:t>na educação infantil e no ensino </a:t>
            </a:r>
            <a:r>
              <a:rPr lang="pt-BR" sz="2800" dirty="0" smtClean="0"/>
              <a:t>fundamental), </a:t>
            </a:r>
            <a:r>
              <a:rPr lang="pt-BR" sz="2800" dirty="0"/>
              <a:t>sendo que o mínimo de 60% desses </a:t>
            </a:r>
            <a:r>
              <a:rPr lang="pt-BR" sz="2800" dirty="0" smtClean="0"/>
              <a:t>recursos deve </a:t>
            </a:r>
            <a:r>
              <a:rPr lang="pt-BR" sz="2800" dirty="0"/>
              <a:t>ser destinado anualmente à remuneração dos profissionais do </a:t>
            </a:r>
            <a:r>
              <a:rPr lang="pt-BR" sz="2800" dirty="0" smtClean="0"/>
              <a:t>magistério. Até o mês de Agosto o Município de Barreiras aplicou o percentual</a:t>
            </a:r>
            <a:r>
              <a:rPr lang="pt-BR" sz="2800" dirty="0" smtClean="0">
                <a:solidFill>
                  <a:srgbClr val="0070C0"/>
                </a:solidFill>
              </a:rPr>
              <a:t> </a:t>
            </a:r>
            <a:r>
              <a:rPr lang="pt-BR" sz="2800" b="1" dirty="0" smtClean="0">
                <a:solidFill>
                  <a:srgbClr val="0070C0"/>
                </a:solidFill>
              </a:rPr>
              <a:t>82,34% </a:t>
            </a:r>
            <a:r>
              <a:rPr lang="pt-BR" sz="2800" dirty="0" smtClean="0"/>
              <a:t>das receitas recebidas do FUNDEB na </a:t>
            </a:r>
            <a:r>
              <a:rPr lang="pt-BR" sz="2800" dirty="0"/>
              <a:t>remuneração dos profissionais do </a:t>
            </a:r>
            <a:r>
              <a:rPr lang="pt-BR" sz="2800" dirty="0" smtClean="0"/>
              <a:t>magistério, aplicação que é superior ao exigido.</a:t>
            </a:r>
            <a:endParaRPr lang="pt-BR" sz="2800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1857" y="5825751"/>
            <a:ext cx="1616968" cy="1028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188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8681907"/>
              </p:ext>
            </p:extLst>
          </p:nvPr>
        </p:nvGraphicFramePr>
        <p:xfrm>
          <a:off x="6706" y="332656"/>
          <a:ext cx="11966636" cy="49389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52" name="Planilha" r:id="rId3" imgW="3124050" imgH="1152432" progId="Excel.Sheet.8">
                  <p:embed/>
                </p:oleObj>
              </mc:Choice>
              <mc:Fallback>
                <p:oleObj name="Planilha" r:id="rId3" imgW="3124050" imgH="1152432" progId="Excel.Sheet.8">
                  <p:embed/>
                  <p:pic>
                    <p:nvPicPr>
                      <p:cNvPr id="0" name="Objeto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6" y="332656"/>
                        <a:ext cx="11966636" cy="49389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83434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408" y="2409517"/>
            <a:ext cx="3671974" cy="1730996"/>
          </a:xfrm>
          <a:prstGeom prst="rect">
            <a:avLst/>
          </a:prstGeom>
        </p:spPr>
      </p:pic>
      <p:sp>
        <p:nvSpPr>
          <p:cNvPr id="9" name="Subtítulo 2"/>
          <p:cNvSpPr txBox="1">
            <a:spLocks/>
          </p:cNvSpPr>
          <p:nvPr/>
        </p:nvSpPr>
        <p:spPr>
          <a:xfrm>
            <a:off x="2588686" y="4293096"/>
            <a:ext cx="6336704" cy="762000"/>
          </a:xfrm>
          <a:prstGeom prst="rect">
            <a:avLst/>
          </a:prstGeom>
        </p:spPr>
        <p:txBody>
          <a:bodyPr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5950" indent="-28575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Corbe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0744" indent="-283464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orbe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6479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48840" indent="-283464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orbel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32888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16936" indent="-283464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orbel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58134" indent="-28575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b="1" dirty="0"/>
              <a:t>JOÃO BARBOSA DE SOUZA SOBRINHO</a:t>
            </a:r>
          </a:p>
          <a:p>
            <a:pPr marL="0" indent="0" algn="ctr">
              <a:buNone/>
            </a:pPr>
            <a:r>
              <a:rPr lang="pt-BR" sz="3200" dirty="0"/>
              <a:t>PREFEITO MUNICIPAL</a:t>
            </a:r>
          </a:p>
        </p:txBody>
      </p:sp>
      <p:sp>
        <p:nvSpPr>
          <p:cNvPr id="10" name="Subtítulo 2"/>
          <p:cNvSpPr txBox="1">
            <a:spLocks/>
          </p:cNvSpPr>
          <p:nvPr/>
        </p:nvSpPr>
        <p:spPr>
          <a:xfrm>
            <a:off x="1197868" y="262550"/>
            <a:ext cx="9505055" cy="2146967"/>
          </a:xfrm>
          <a:prstGeom prst="rect">
            <a:avLst/>
          </a:prstGeom>
        </p:spPr>
        <p:txBody>
          <a:bodyPr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5950" indent="-28575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Corbe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0744" indent="-283464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orbe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6479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48840" indent="-283464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orbel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32888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16936" indent="-283464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orbel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58134" indent="-28575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MUITO OBRIGADO PELA ATENÇÃO</a:t>
            </a:r>
          </a:p>
          <a:p>
            <a:pPr marL="0" indent="0" algn="ctr">
              <a:buNone/>
            </a:pPr>
            <a:endParaRPr lang="pt-BR" b="1" dirty="0" smtClean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marL="0" indent="0" algn="ctr">
              <a:buNone/>
            </a:pPr>
            <a:r>
              <a:rPr lang="pt-BR" b="1" dirty="0" smtClean="0"/>
              <a:t>SECRETÁRIA MUNICIPAL DA FAZENDA</a:t>
            </a:r>
          </a:p>
          <a:p>
            <a:pPr marL="0" indent="0" algn="ctr">
              <a:buNone/>
            </a:pPr>
            <a:r>
              <a:rPr lang="pt-BR" sz="1600" dirty="0" smtClean="0"/>
              <a:t>(77</a:t>
            </a:r>
            <a:r>
              <a:rPr lang="pt-BR" sz="1600" dirty="0"/>
              <a:t>) 3614-7104</a:t>
            </a:r>
            <a:br>
              <a:rPr lang="pt-BR" sz="1600" dirty="0"/>
            </a:br>
            <a:r>
              <a:rPr lang="pt-BR" sz="1600" dirty="0" smtClean="0"/>
              <a:t>EMAIL: fazenda@barreiras.ba.gov.br</a:t>
            </a:r>
            <a:endParaRPr lang="pt-BR" sz="1900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6820" y="5880146"/>
            <a:ext cx="2061965" cy="923588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9599932" y="5595004"/>
            <a:ext cx="206196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pt-BR" sz="1400" b="1" dirty="0" smtClean="0"/>
              <a:t>Desenvolvido por:</a:t>
            </a:r>
          </a:p>
        </p:txBody>
      </p:sp>
      <p:sp>
        <p:nvSpPr>
          <p:cNvPr id="4" name="Retângulo 3"/>
          <p:cNvSpPr/>
          <p:nvPr/>
        </p:nvSpPr>
        <p:spPr>
          <a:xfrm>
            <a:off x="2710626" y="5748892"/>
            <a:ext cx="6092825" cy="66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 smtClean="0"/>
              <a:t>REALIZADA POR: </a:t>
            </a:r>
            <a:endParaRPr lang="pt-BR" b="1" dirty="0"/>
          </a:p>
          <a:p>
            <a:pPr algn="ctr"/>
            <a:r>
              <a:rPr lang="pt-BR" sz="1900" dirty="0" smtClean="0"/>
              <a:t>VERSIANY DE PAULA MOREIRA</a:t>
            </a:r>
            <a:endParaRPr lang="pt-BR" sz="1900" dirty="0"/>
          </a:p>
        </p:txBody>
      </p:sp>
    </p:spTree>
    <p:extLst>
      <p:ext uri="{BB962C8B-B14F-4D97-AF65-F5344CB8AC3E}">
        <p14:creationId xmlns:p14="http://schemas.microsoft.com/office/powerpoint/2010/main" val="3997117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sz="4000" b="1" dirty="0">
                <a:solidFill>
                  <a:srgbClr val="0070C0"/>
                </a:solidFill>
                <a:latin typeface="Century Schoolbook" panose="02040604050505020304" pitchFamily="18" charset="0"/>
                <a:cs typeface="Arial" panose="020B0604020202020204" pitchFamily="34" charset="0"/>
              </a:rPr>
              <a:t>O que é a Lei de Responsabilidade Fiscal (LRF)?</a:t>
            </a:r>
            <a:endParaRPr lang="pt-BR" sz="4000" dirty="0">
              <a:solidFill>
                <a:srgbClr val="0070C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60574" y="2420888"/>
            <a:ext cx="10055781" cy="4050792"/>
          </a:xfrm>
        </p:spPr>
        <p:txBody>
          <a:bodyPr/>
          <a:lstStyle/>
          <a:p>
            <a:pPr marL="0" indent="0" algn="just">
              <a:buNone/>
            </a:pPr>
            <a:r>
              <a:rPr lang="pt-BR" sz="4000" b="1" dirty="0">
                <a:latin typeface="Century Schoolbook" panose="02040604050505020304" pitchFamily="18" charset="0"/>
              </a:rPr>
              <a:t>Basicamente, é um conjunto de normas para que a União, os Estados e os Municípios administrem com prudência suas receitas e despesas, e evitem desequilíbrios orçamentários e o endividamento excessivo 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14789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81844" y="26296"/>
            <a:ext cx="10055781" cy="1609344"/>
          </a:xfrm>
        </p:spPr>
        <p:txBody>
          <a:bodyPr>
            <a:normAutofit/>
          </a:bodyPr>
          <a:lstStyle/>
          <a:p>
            <a:pPr algn="ctr"/>
            <a:r>
              <a:rPr lang="pt-BR" sz="4000" b="1" dirty="0">
                <a:solidFill>
                  <a:srgbClr val="0070C0"/>
                </a:solidFill>
                <a:latin typeface="Century Schoolbook" panose="02040604050505020304" pitchFamily="18" charset="0"/>
                <a:cs typeface="Arial" panose="020B0604020202020204" pitchFamily="34" charset="0"/>
              </a:rPr>
              <a:t>Quais são os principais pontos da LRF?</a:t>
            </a:r>
            <a:endParaRPr lang="pt-BR" sz="4000" dirty="0">
              <a:solidFill>
                <a:srgbClr val="0070C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33772" y="1484784"/>
            <a:ext cx="11377264" cy="4050792"/>
          </a:xfrm>
        </p:spPr>
        <p:txBody>
          <a:bodyPr>
            <a:noAutofit/>
          </a:bodyPr>
          <a:lstStyle/>
          <a:p>
            <a:pPr algn="just"/>
            <a:r>
              <a:rPr lang="pt-BR" sz="3600" b="1" dirty="0" smtClean="0">
                <a:latin typeface="Century Schoolbook" panose="02040604050505020304" pitchFamily="18" charset="0"/>
                <a:cs typeface="Arial" panose="020B0604020202020204" pitchFamily="34" charset="0"/>
              </a:rPr>
              <a:t>Limites </a:t>
            </a:r>
            <a:r>
              <a:rPr lang="pt-BR" sz="3600" b="1" dirty="0">
                <a:latin typeface="Century Schoolbook" panose="02040604050505020304" pitchFamily="18" charset="0"/>
                <a:cs typeface="Arial" panose="020B0604020202020204" pitchFamily="34" charset="0"/>
              </a:rPr>
              <a:t>para despesas com pessoal;</a:t>
            </a:r>
          </a:p>
          <a:p>
            <a:pPr algn="just"/>
            <a:r>
              <a:rPr lang="pt-BR" sz="3600" b="1" dirty="0" smtClean="0">
                <a:latin typeface="Century Schoolbook" panose="02040604050505020304" pitchFamily="18" charset="0"/>
                <a:cs typeface="Arial" panose="020B0604020202020204" pitchFamily="34" charset="0"/>
              </a:rPr>
              <a:t>Dívida Pública</a:t>
            </a:r>
            <a:r>
              <a:rPr lang="pt-BR" sz="3600" b="1" dirty="0">
                <a:latin typeface="Century Schoolbook" panose="02040604050505020304" pitchFamily="18" charset="0"/>
                <a:cs typeface="Arial" panose="020B0604020202020204" pitchFamily="34" charset="0"/>
              </a:rPr>
              <a:t>;</a:t>
            </a:r>
          </a:p>
          <a:p>
            <a:pPr algn="just"/>
            <a:r>
              <a:rPr lang="pt-BR" sz="3600" b="1" dirty="0" smtClean="0">
                <a:latin typeface="Century Schoolbook" panose="02040604050505020304" pitchFamily="18" charset="0"/>
                <a:cs typeface="Arial" panose="020B0604020202020204" pitchFamily="34" charset="0"/>
              </a:rPr>
              <a:t>Determina </a:t>
            </a:r>
            <a:r>
              <a:rPr lang="pt-BR" sz="3600" b="1" dirty="0">
                <a:latin typeface="Century Schoolbook" panose="02040604050505020304" pitchFamily="18" charset="0"/>
                <a:cs typeface="Arial" panose="020B0604020202020204" pitchFamily="34" charset="0"/>
              </a:rPr>
              <a:t>que sejam criadas metas para controlar receitas e despesas;</a:t>
            </a:r>
          </a:p>
          <a:p>
            <a:pPr algn="just"/>
            <a:r>
              <a:rPr lang="pt-BR" sz="3600" b="1" dirty="0" smtClean="0">
                <a:latin typeface="Century Schoolbook" panose="02040604050505020304" pitchFamily="18" charset="0"/>
                <a:cs typeface="Arial" panose="020B0604020202020204" pitchFamily="34" charset="0"/>
              </a:rPr>
              <a:t>Nenhum </a:t>
            </a:r>
            <a:r>
              <a:rPr lang="pt-BR" sz="3600" b="1" dirty="0">
                <a:latin typeface="Century Schoolbook" panose="02040604050505020304" pitchFamily="18" charset="0"/>
                <a:cs typeface="Arial" panose="020B0604020202020204" pitchFamily="34" charset="0"/>
              </a:rPr>
              <a:t>governante pode criar uma nova despesa  continuada (por mais de dois anos), sem indicar sua fonte de receita ou sem reduzir outras despesas já existentes.</a:t>
            </a:r>
            <a:endParaRPr lang="pt-BR" sz="3600" dirty="0"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893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1197868" y="260648"/>
            <a:ext cx="1044116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3200" b="1" cap="none" spc="0" dirty="0" smtClean="0">
                <a:ln w="9525">
                  <a:solidFill>
                    <a:srgbClr val="00B0F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AVALIAÇÃO DAS METAS </a:t>
            </a:r>
            <a:r>
              <a:rPr lang="pt-BR" sz="3200" b="1" cap="none" spc="0" dirty="0">
                <a:ln w="9525">
                  <a:solidFill>
                    <a:srgbClr val="00B0F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 RESULTADOS FISCAIS </a:t>
            </a:r>
            <a:endParaRPr lang="pt-BR" sz="3200" b="1" cap="none" spc="0" dirty="0" smtClean="0">
              <a:ln w="9525">
                <a:solidFill>
                  <a:srgbClr val="00B0F0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ctr"/>
            <a:r>
              <a:rPr lang="pt-BR" sz="3200" b="1" dirty="0" smtClean="0">
                <a:ln w="9525">
                  <a:solidFill>
                    <a:srgbClr val="00B0F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2</a:t>
            </a:r>
            <a:r>
              <a:rPr lang="pt-BR" sz="3200" b="1" cap="none" spc="0" dirty="0" smtClean="0">
                <a:ln w="9525">
                  <a:solidFill>
                    <a:srgbClr val="00B0F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º </a:t>
            </a:r>
            <a:r>
              <a:rPr lang="pt-BR" sz="3200" b="1" cap="none" spc="0" dirty="0">
                <a:ln w="9525">
                  <a:solidFill>
                    <a:srgbClr val="00B0F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QUADRIMESTRE DE </a:t>
            </a:r>
            <a:r>
              <a:rPr lang="pt-BR" sz="3200" b="1" cap="none" spc="0" dirty="0" smtClean="0">
                <a:ln w="9525">
                  <a:solidFill>
                    <a:srgbClr val="00B0F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2019</a:t>
            </a:r>
            <a:endParaRPr lang="pt-BR" sz="3200" b="1" cap="none" spc="0" dirty="0">
              <a:ln w="9525">
                <a:solidFill>
                  <a:srgbClr val="00B0F0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1629916" y="1970257"/>
            <a:ext cx="8712968" cy="338554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endParaRPr lang="pt-BR" dirty="0" smtClean="0"/>
          </a:p>
          <a:p>
            <a:r>
              <a:rPr lang="pt-BR" sz="2800" b="1" dirty="0" smtClean="0"/>
              <a:t>I – RECEITAS ORÇAMENTÁRIAS</a:t>
            </a:r>
          </a:p>
          <a:p>
            <a:endParaRPr lang="pt-BR" sz="2800" b="1" dirty="0" smtClean="0"/>
          </a:p>
          <a:p>
            <a:r>
              <a:rPr lang="pt-BR" sz="2800" b="1" dirty="0" smtClean="0"/>
              <a:t>II </a:t>
            </a:r>
            <a:r>
              <a:rPr lang="pt-BR" sz="2800" b="1" dirty="0"/>
              <a:t>– </a:t>
            </a:r>
            <a:r>
              <a:rPr lang="pt-BR" sz="2800" b="1" dirty="0" smtClean="0"/>
              <a:t>DESPESAS ORÇAMENTÁRIAS</a:t>
            </a:r>
            <a:endParaRPr lang="pt-BR" sz="2800" b="1" dirty="0"/>
          </a:p>
          <a:p>
            <a:endParaRPr lang="pt-BR" sz="2800" b="1" dirty="0" smtClean="0"/>
          </a:p>
          <a:p>
            <a:r>
              <a:rPr lang="pt-BR" sz="2800" b="1" dirty="0" smtClean="0"/>
              <a:t>III – RESULTADOS FISCAIS</a:t>
            </a:r>
          </a:p>
          <a:p>
            <a:endParaRPr lang="pt-BR" sz="2800" b="1" dirty="0" smtClean="0"/>
          </a:p>
          <a:p>
            <a:r>
              <a:rPr lang="pt-BR" sz="2800" b="1" dirty="0" smtClean="0"/>
              <a:t>IV – ÍNDICES CONSTITUCIONAIS E LEGAIS</a:t>
            </a:r>
          </a:p>
        </p:txBody>
      </p:sp>
    </p:spTree>
    <p:extLst>
      <p:ext uri="{BB962C8B-B14F-4D97-AF65-F5344CB8AC3E}">
        <p14:creationId xmlns:p14="http://schemas.microsoft.com/office/powerpoint/2010/main" val="3948081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0594027"/>
              </p:ext>
            </p:extLst>
          </p:nvPr>
        </p:nvGraphicFramePr>
        <p:xfrm>
          <a:off x="1197868" y="116632"/>
          <a:ext cx="10844212" cy="6008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2" name="Planilha" r:id="rId3" imgW="8153260" imgH="4324454" progId="Excel.Sheet.12">
                  <p:embed/>
                </p:oleObj>
              </mc:Choice>
              <mc:Fallback>
                <p:oleObj name="Planilha" r:id="rId3" imgW="8153260" imgH="432445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97868" y="116632"/>
                        <a:ext cx="10844212" cy="60086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tângulo 4"/>
          <p:cNvSpPr/>
          <p:nvPr/>
        </p:nvSpPr>
        <p:spPr>
          <a:xfrm rot="16200000">
            <a:off x="-2751553" y="2753805"/>
            <a:ext cx="6724649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3000" b="1" dirty="0" smtClean="0">
                <a:ln w="9525">
                  <a:solidFill>
                    <a:schemeClr val="bg1"/>
                  </a:solidFill>
                  <a:prstDash val="solid"/>
                </a:ln>
              </a:rPr>
              <a:t>RECEITAS ORÇAMENTÁRIAS</a:t>
            </a:r>
            <a:endParaRPr lang="pt-BR" sz="3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149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910163"/>
              </p:ext>
            </p:extLst>
          </p:nvPr>
        </p:nvGraphicFramePr>
        <p:xfrm>
          <a:off x="189756" y="185059"/>
          <a:ext cx="11377264" cy="65563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etângulo 1"/>
          <p:cNvSpPr/>
          <p:nvPr/>
        </p:nvSpPr>
        <p:spPr>
          <a:xfrm>
            <a:off x="1845940" y="185059"/>
            <a:ext cx="84470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0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pt-BR" dirty="0"/>
              <a:t>DEMONSTRAÇÃO GRÁFICA DA RECEITA ORÇAMENTÁRIA</a:t>
            </a:r>
          </a:p>
          <a:p>
            <a:pPr algn="ctr">
              <a:defRPr sz="20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pt-BR" dirty="0"/>
              <a:t>2019 X 2018</a:t>
            </a:r>
          </a:p>
        </p:txBody>
      </p:sp>
    </p:spTree>
    <p:extLst>
      <p:ext uri="{BB962C8B-B14F-4D97-AF65-F5344CB8AC3E}">
        <p14:creationId xmlns:p14="http://schemas.microsoft.com/office/powerpoint/2010/main" val="6358650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8963804"/>
              </p:ext>
            </p:extLst>
          </p:nvPr>
        </p:nvGraphicFramePr>
        <p:xfrm>
          <a:off x="1845940" y="53237"/>
          <a:ext cx="9720263" cy="6218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5" name="Planilha" r:id="rId3" imgW="8515206" imgH="3895783" progId="Excel.Sheet.12">
                  <p:embed/>
                </p:oleObj>
              </mc:Choice>
              <mc:Fallback>
                <p:oleObj name="Planilha" r:id="rId3" imgW="8515206" imgH="389578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45940" y="53237"/>
                        <a:ext cx="9720263" cy="6218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tângulo 5"/>
          <p:cNvSpPr/>
          <p:nvPr/>
        </p:nvSpPr>
        <p:spPr>
          <a:xfrm rot="16200000">
            <a:off x="-2183796" y="2562192"/>
            <a:ext cx="609144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3600" b="1" dirty="0" smtClean="0">
                <a:ln w="9525">
                  <a:solidFill>
                    <a:schemeClr val="bg1"/>
                  </a:solidFill>
                  <a:prstDash val="solid"/>
                </a:ln>
              </a:rPr>
              <a:t>DESPESAS ORÇAMENTÁRIAS</a:t>
            </a:r>
            <a:endParaRPr lang="pt-BR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904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po de Madeira">
  <a:themeElements>
    <a:clrScheme name="Tipo de Madeira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Tipo de Madeira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ipo de Madeira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Tema do Office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3494BA"/>
      </a:accent6>
      <a:hlink>
        <a:srgbClr val="6B9F25"/>
      </a:hlink>
      <a:folHlink>
        <a:srgbClr val="9F6715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3494BA"/>
      </a:accent6>
      <a:hlink>
        <a:srgbClr val="6B9F25"/>
      </a:hlink>
      <a:folHlink>
        <a:srgbClr val="9F6715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Blue Green">
    <a:dk1>
      <a:sysClr val="windowText" lastClr="000000"/>
    </a:dk1>
    <a:lt1>
      <a:sysClr val="window" lastClr="FFFFFF"/>
    </a:lt1>
    <a:dk2>
      <a:srgbClr val="373545"/>
    </a:dk2>
    <a:lt2>
      <a:srgbClr val="CEDBE6"/>
    </a:lt2>
    <a:accent1>
      <a:srgbClr val="3494BA"/>
    </a:accent1>
    <a:accent2>
      <a:srgbClr val="58B6C0"/>
    </a:accent2>
    <a:accent3>
      <a:srgbClr val="75BDA7"/>
    </a:accent3>
    <a:accent4>
      <a:srgbClr val="7A8C8E"/>
    </a:accent4>
    <a:accent5>
      <a:srgbClr val="84ACB6"/>
    </a:accent5>
    <a:accent6>
      <a:srgbClr val="3494BA"/>
    </a:accent6>
    <a:hlink>
      <a:srgbClr val="6B9F25"/>
    </a:hlink>
    <a:folHlink>
      <a:srgbClr val="9F6715"/>
    </a:folHlink>
  </a:clrScheme>
  <a:fontScheme name="Cambria-Calibri">
    <a:majorFont>
      <a:latin typeface="Cambria" panose="02040503050406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gradFill flip="none" rotWithShape="1">
        <a:gsLst>
          <a:gs pos="0">
            <a:schemeClr val="phClr">
              <a:lumMod val="20000"/>
              <a:lumOff val="80000"/>
            </a:schemeClr>
          </a:gs>
          <a:gs pos="58000">
            <a:schemeClr val="phClr">
              <a:lumMod val="40000"/>
              <a:lumOff val="60000"/>
            </a:schemeClr>
          </a:gs>
          <a:gs pos="100000">
            <a:schemeClr val="phClr"/>
          </a:gs>
        </a:gsLst>
        <a:lin ang="14400000" scaled="0"/>
        <a:tileRect/>
      </a:gradFill>
      <a:gradFill flip="none" rotWithShape="1">
        <a:gsLst>
          <a:gs pos="0">
            <a:schemeClr val="phClr">
              <a:lumMod val="20000"/>
              <a:lumOff val="80000"/>
            </a:schemeClr>
          </a:gs>
          <a:gs pos="58000">
            <a:schemeClr val="phClr">
              <a:lumMod val="40000"/>
              <a:lumOff val="60000"/>
            </a:schemeClr>
          </a:gs>
          <a:gs pos="100000">
            <a:schemeClr val="phClr"/>
          </a:gs>
        </a:gsLst>
        <a:lin ang="17400000" scaled="0"/>
        <a:tileRect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TM03090434[[fn=Tipo de Madeira]]</Template>
  <TotalTime>0</TotalTime>
  <Words>1541</Words>
  <Application>Microsoft Office PowerPoint</Application>
  <PresentationFormat>Personalizar</PresentationFormat>
  <Paragraphs>247</Paragraphs>
  <Slides>33</Slides>
  <Notes>4</Notes>
  <HiddenSlides>0</HiddenSlides>
  <MMClips>0</MMClips>
  <ScaleCrop>false</ScaleCrop>
  <HeadingPairs>
    <vt:vector size="8" baseType="variant">
      <vt:variant>
        <vt:lpstr>Fontes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33</vt:i4>
      </vt:variant>
    </vt:vector>
  </HeadingPairs>
  <TitlesOfParts>
    <vt:vector size="45" baseType="lpstr">
      <vt:lpstr>Arial</vt:lpstr>
      <vt:lpstr>Arial Black</vt:lpstr>
      <vt:lpstr>Calibri</vt:lpstr>
      <vt:lpstr>Century Schoolbook</vt:lpstr>
      <vt:lpstr>Monotype Sorts</vt:lpstr>
      <vt:lpstr>Rockwell</vt:lpstr>
      <vt:lpstr>Rockwell Condensed</vt:lpstr>
      <vt:lpstr>Times New Roman</vt:lpstr>
      <vt:lpstr>Verdana</vt:lpstr>
      <vt:lpstr>Wingdings</vt:lpstr>
      <vt:lpstr>Tipo de Madeira</vt:lpstr>
      <vt:lpstr>Planilha</vt:lpstr>
      <vt:lpstr>AUDIÊNCIA Pública 2º quadrimestre 2019</vt:lpstr>
      <vt:lpstr>Apresentação do PowerPoint</vt:lpstr>
      <vt:lpstr>Lei de Responsabilidade Fiscal</vt:lpstr>
      <vt:lpstr>O que é a Lei de Responsabilidade Fiscal (LRF)?</vt:lpstr>
      <vt:lpstr>Quais são os principais pontos da LRF?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DESPESA COM PESSOAL – Poder Executivo</vt:lpstr>
      <vt:lpstr>COMPOSIÇÃO DA BASE DE CÁLCULO DA SAÚDE E EDUCAÇÃO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AUDIÊNCIA PÚBLICA</dc:title>
  <dc:creator/>
  <cp:lastModifiedBy/>
  <cp:revision>33</cp:revision>
  <cp:lastPrinted>2018-05-03T19:30:32Z</cp:lastPrinted>
  <dcterms:created xsi:type="dcterms:W3CDTF">2018-05-02T13:55:22Z</dcterms:created>
  <dcterms:modified xsi:type="dcterms:W3CDTF">2019-09-24T20:12:04Z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