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4"/>
  </p:sldMasterIdLst>
  <p:notesMasterIdLst>
    <p:notesMasterId r:id="rId43"/>
  </p:notesMasterIdLst>
  <p:handoutMasterIdLst>
    <p:handoutMasterId r:id="rId44"/>
  </p:handoutMasterIdLst>
  <p:sldIdLst>
    <p:sldId id="356" r:id="rId5"/>
    <p:sldId id="258" r:id="rId6"/>
    <p:sldId id="261" r:id="rId7"/>
    <p:sldId id="259" r:id="rId8"/>
    <p:sldId id="348" r:id="rId9"/>
    <p:sldId id="357" r:id="rId10"/>
    <p:sldId id="346" r:id="rId11"/>
    <p:sldId id="265" r:id="rId12"/>
    <p:sldId id="284" r:id="rId13"/>
    <p:sldId id="285" r:id="rId14"/>
    <p:sldId id="351" r:id="rId15"/>
    <p:sldId id="352" r:id="rId16"/>
    <p:sldId id="287" r:id="rId17"/>
    <p:sldId id="358" r:id="rId18"/>
    <p:sldId id="288" r:id="rId19"/>
    <p:sldId id="290" r:id="rId20"/>
    <p:sldId id="291" r:id="rId21"/>
    <p:sldId id="293" r:id="rId22"/>
    <p:sldId id="292" r:id="rId23"/>
    <p:sldId id="295" r:id="rId24"/>
    <p:sldId id="353" r:id="rId25"/>
    <p:sldId id="294" r:id="rId26"/>
    <p:sldId id="297" r:id="rId27"/>
    <p:sldId id="335" r:id="rId28"/>
    <p:sldId id="337" r:id="rId29"/>
    <p:sldId id="300" r:id="rId30"/>
    <p:sldId id="332" r:id="rId31"/>
    <p:sldId id="333" r:id="rId32"/>
    <p:sldId id="334" r:id="rId33"/>
    <p:sldId id="326" r:id="rId34"/>
    <p:sldId id="324" r:id="rId35"/>
    <p:sldId id="325" r:id="rId36"/>
    <p:sldId id="327" r:id="rId37"/>
    <p:sldId id="328" r:id="rId38"/>
    <p:sldId id="301" r:id="rId39"/>
    <p:sldId id="330" r:id="rId40"/>
    <p:sldId id="331" r:id="rId41"/>
    <p:sldId id="359" r:id="rId42"/>
  </p:sldIdLst>
  <p:sldSz cx="12192000" cy="6858000"/>
  <p:notesSz cx="7008813" cy="9294813"/>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000000"/>
    <a:srgbClr val="0F4892"/>
    <a:srgbClr val="66CCFF"/>
    <a:srgbClr val="66FFFF"/>
    <a:srgbClr val="CCFFFF"/>
    <a:srgbClr val="99CCFF"/>
    <a:srgbClr val="0099CC"/>
    <a:srgbClr val="00CCFF"/>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44A161-C645-49CC-BCB8-C4320953D2CB}" v="708" vWet="712" dt="2022-09-22T12:31:39.566"/>
    <p1510:client id="{B48C29A0-E5E0-4A7D-86C0-860B77298404}" v="335" dt="2022-09-22T13:26:05.400"/>
  </p1510:revLst>
</p1510:revInfo>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Estilo Mé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5921" autoAdjust="0"/>
  </p:normalViewPr>
  <p:slideViewPr>
    <p:cSldViewPr snapToGrid="0">
      <p:cViewPr varScale="1">
        <p:scale>
          <a:sx n="74" d="100"/>
          <a:sy n="74" d="100"/>
        </p:scale>
        <p:origin x="576" y="72"/>
      </p:cViewPr>
      <p:guideLst/>
    </p:cSldViewPr>
  </p:slideViewPr>
  <p:notesTextViewPr>
    <p:cViewPr>
      <p:scale>
        <a:sx n="1" d="1"/>
        <a:sy n="1" d="1"/>
      </p:scale>
      <p:origin x="0" y="0"/>
    </p:cViewPr>
  </p:notesTextViewPr>
  <p:notesViewPr>
    <p:cSldViewPr snapToGrid="0">
      <p:cViewPr varScale="1">
        <p:scale>
          <a:sx n="77" d="100"/>
          <a:sy n="77" d="100"/>
        </p:scale>
        <p:origin x="3990"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oleObject" Target="file:///\\SERVDADOS\Dados\DADOS\dados\ACIMA\RELATORIOS%20RREO%20E%20RGF%20TODAS%20AS%20ENTIDADES\PREFEITURA\Prefeituras%20Atuais\8%20-%20BARREIRAS\2018\2&#186;%20BIMESTRE%20E%201&#186;%20RGF%20DE%202018\EDITADOS\13%20-%20DESPESA%20COM%20PESSOAL.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'1º RGF'!$A$32</c:f>
              <c:strCache>
                <c:ptCount val="1"/>
                <c:pt idx="0">
                  <c:v>DESPESA COM PESSOAL (Últimos 12 meses)</c:v>
                </c:pt>
              </c:strCache>
            </c:strRef>
          </c:tx>
          <c:spPr>
            <a:solidFill>
              <a:schemeClr val="accent1"/>
            </a:solidFill>
            <a:ln>
              <a:noFill/>
            </a:ln>
            <a:effectLst/>
            <a:sp3d/>
          </c:spPr>
          <c:invertIfNegative val="0"/>
          <c:val>
            <c:numRef>
              <c:f>'1º RGF'!$B$32</c:f>
              <c:numCache>
                <c:formatCode>#,##0.00</c:formatCode>
                <c:ptCount val="1"/>
                <c:pt idx="0">
                  <c:v>52.85</c:v>
                </c:pt>
              </c:numCache>
            </c:numRef>
          </c:val>
          <c:extLst xmlns:c16r2="http://schemas.microsoft.com/office/drawing/2015/06/chart">
            <c:ext xmlns:c16="http://schemas.microsoft.com/office/drawing/2014/chart" uri="{C3380CC4-5D6E-409C-BE32-E72D297353CC}">
              <c16:uniqueId val="{00000000-D67D-41BD-992C-4FF597EE87DE}"/>
            </c:ext>
          </c:extLst>
        </c:ser>
        <c:ser>
          <c:idx val="1"/>
          <c:order val="1"/>
          <c:tx>
            <c:strRef>
              <c:f>'1º RGF'!$A$33</c:f>
              <c:strCache>
                <c:ptCount val="1"/>
                <c:pt idx="0">
                  <c:v>LIMITE MÁXIMO </c:v>
                </c:pt>
              </c:strCache>
            </c:strRef>
          </c:tx>
          <c:spPr>
            <a:solidFill>
              <a:schemeClr val="accent2"/>
            </a:solidFill>
            <a:ln>
              <a:noFill/>
            </a:ln>
            <a:effectLst/>
            <a:sp3d/>
          </c:spPr>
          <c:invertIfNegative val="0"/>
          <c:dLbls>
            <c:dLbl>
              <c:idx val="0"/>
              <c:layout>
                <c:manualLayout>
                  <c:x val="-1.2524752151721705E-2"/>
                  <c:y val="0.1495447969344664"/>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D67D-41BD-992C-4FF597EE87DE}"/>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pt-B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'1º RGF'!$B$33</c:f>
              <c:numCache>
                <c:formatCode>#,##0.00</c:formatCode>
                <c:ptCount val="1"/>
                <c:pt idx="0">
                  <c:v>54</c:v>
                </c:pt>
              </c:numCache>
            </c:numRef>
          </c:val>
          <c:extLst xmlns:c16r2="http://schemas.microsoft.com/office/drawing/2015/06/chart">
            <c:ext xmlns:c16="http://schemas.microsoft.com/office/drawing/2014/chart" uri="{C3380CC4-5D6E-409C-BE32-E72D297353CC}">
              <c16:uniqueId val="{00000002-D67D-41BD-992C-4FF597EE87DE}"/>
            </c:ext>
          </c:extLst>
        </c:ser>
        <c:dLbls>
          <c:showLegendKey val="0"/>
          <c:showVal val="0"/>
          <c:showCatName val="0"/>
          <c:showSerName val="0"/>
          <c:showPercent val="0"/>
          <c:showBubbleSize val="0"/>
        </c:dLbls>
        <c:gapWidth val="75"/>
        <c:shape val="box"/>
        <c:axId val="1131758624"/>
        <c:axId val="1131759168"/>
        <c:axId val="0"/>
      </c:bar3DChart>
      <c:catAx>
        <c:axId val="1131758624"/>
        <c:scaling>
          <c:orientation val="minMax"/>
        </c:scaling>
        <c:delete val="1"/>
        <c:axPos val="b"/>
        <c:majorTickMark val="out"/>
        <c:minorTickMark val="none"/>
        <c:tickLblPos val="nextTo"/>
        <c:crossAx val="1131759168"/>
        <c:crosses val="autoZero"/>
        <c:auto val="1"/>
        <c:lblAlgn val="ctr"/>
        <c:lblOffset val="100"/>
        <c:noMultiLvlLbl val="0"/>
      </c:catAx>
      <c:valAx>
        <c:axId val="1131759168"/>
        <c:scaling>
          <c:orientation val="minMax"/>
        </c:scaling>
        <c:delete val="1"/>
        <c:axPos val="l"/>
        <c:numFmt formatCode="#,##0.00" sourceLinked="1"/>
        <c:majorTickMark val="out"/>
        <c:minorTickMark val="none"/>
        <c:tickLblPos val="nextTo"/>
        <c:crossAx val="1131758624"/>
        <c:crosses val="autoZero"/>
        <c:crossBetween val="between"/>
      </c:valAx>
      <c:spPr>
        <a:noFill/>
        <a:ln w="25400">
          <a:noFill/>
        </a:ln>
      </c:spPr>
    </c:plotArea>
    <c:legend>
      <c:legendPos val="b"/>
      <c:layout>
        <c:manualLayout>
          <c:xMode val="edge"/>
          <c:yMode val="edge"/>
          <c:x val="1.4013244043485215E-2"/>
          <c:y val="0.86975881080235651"/>
          <c:w val="0.93246481362452471"/>
          <c:h val="0.13024118919764349"/>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pt-BR"/>
        </a:p>
      </c:txPr>
    </c:legend>
    <c:plotVisOnly val="1"/>
    <c:dispBlanksAs val="gap"/>
    <c:showDLblsOverMax val="0"/>
  </c:chart>
  <c:spPr>
    <a:noFill/>
    <a:ln w="9525" cap="flat" cmpd="sng" algn="ctr">
      <a:noFill/>
      <a:round/>
    </a:ln>
    <a:effectLst/>
  </c:spPr>
  <c:txPr>
    <a:bodyPr/>
    <a:lstStyle/>
    <a:p>
      <a:pPr>
        <a:defRPr/>
      </a:pPr>
      <a:endParaRPr lang="pt-BR"/>
    </a:p>
  </c:txPr>
  <c:externalData r:id="rId2">
    <c:autoUpdate val="0"/>
  </c:externalData>
</c:chartSpace>
</file>

<file path=ppt/diagrams/_rels/data10.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2.png"/><Relationship Id="rId6" Type="http://schemas.openxmlformats.org/officeDocument/2006/relationships/image" Target="../media/image28.svg"/><Relationship Id="rId5" Type="http://schemas.openxmlformats.org/officeDocument/2006/relationships/image" Target="../media/image24.png"/><Relationship Id="rId4" Type="http://schemas.openxmlformats.org/officeDocument/2006/relationships/image" Target="../media/image26.svg"/></Relationships>
</file>

<file path=ppt/diagrams/_rels/data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2.svg"/><Relationship Id="rId1" Type="http://schemas.openxmlformats.org/officeDocument/2006/relationships/image" Target="../media/image26.png"/><Relationship Id="rId6" Type="http://schemas.openxmlformats.org/officeDocument/2006/relationships/image" Target="../media/image34.svg"/><Relationship Id="rId5" Type="http://schemas.openxmlformats.org/officeDocument/2006/relationships/image" Target="../media/image27.png"/><Relationship Id="rId4" Type="http://schemas.openxmlformats.org/officeDocument/2006/relationships/image" Target="../media/image26.svg"/></Relationships>
</file>

<file path=ppt/diagrams/_rels/data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8.svg"/><Relationship Id="rId1" Type="http://schemas.openxmlformats.org/officeDocument/2006/relationships/image" Target="../media/image30.png"/><Relationship Id="rId4" Type="http://schemas.openxmlformats.org/officeDocument/2006/relationships/image" Target="../media/image40.sv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1381E6-35D2-4BEF-A674-7234BD86936B}" type="doc">
      <dgm:prSet loTypeId="urn:microsoft.com/office/officeart/2005/8/layout/vList2" loCatId="list" qsTypeId="urn:microsoft.com/office/officeart/2005/8/quickstyle/3d4" qsCatId="3D" csTypeId="urn:microsoft.com/office/officeart/2005/8/colors/accent0_1" csCatId="mainScheme" phldr="1"/>
      <dgm:spPr/>
      <dgm:t>
        <a:bodyPr/>
        <a:lstStyle/>
        <a:p>
          <a:endParaRPr lang="pt-BR"/>
        </a:p>
      </dgm:t>
    </dgm:pt>
    <dgm:pt modelId="{E956B69F-D3E4-4017-9E7B-90EB0010DF41}" type="pres">
      <dgm:prSet presAssocID="{451381E6-35D2-4BEF-A674-7234BD86936B}" presName="linear" presStyleCnt="0">
        <dgm:presLayoutVars>
          <dgm:animLvl val="lvl"/>
          <dgm:resizeHandles val="exact"/>
        </dgm:presLayoutVars>
      </dgm:prSet>
      <dgm:spPr/>
      <dgm:t>
        <a:bodyPr/>
        <a:lstStyle/>
        <a:p>
          <a:endParaRPr lang="pt-BR"/>
        </a:p>
      </dgm:t>
    </dgm:pt>
  </dgm:ptLst>
  <dgm:cxnLst>
    <dgm:cxn modelId="{D696B900-C347-4A8B-996C-CCEEC94431AC}" type="presOf" srcId="{451381E6-35D2-4BEF-A674-7234BD86936B}" destId="{E956B69F-D3E4-4017-9E7B-90EB0010DF41}"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34887A7-E62E-4763-AFEA-3DEE0D22E3DE}"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F89E4ED2-8B11-46D0-BCB9-2702F957D873}">
      <dgm:prSet custT="1"/>
      <dgm:spPr/>
      <dgm:t>
        <a:bodyPr/>
        <a:lstStyle/>
        <a:p>
          <a:pPr algn="ctr">
            <a:lnSpc>
              <a:spcPct val="100000"/>
            </a:lnSpc>
          </a:pPr>
          <a:r>
            <a:rPr lang="pt-BR" sz="1600" dirty="0">
              <a:latin typeface="Century Gothic" panose="020B0502020202020204" pitchFamily="34" charset="0"/>
            </a:rPr>
            <a:t>O Resultado Nominal está relacionado ao aumento ou diminuição do endividamento. </a:t>
          </a:r>
          <a:endParaRPr lang="en-US" sz="1600" dirty="0">
            <a:latin typeface="Century Gothic" panose="020B0502020202020204" pitchFamily="34" charset="0"/>
          </a:endParaRPr>
        </a:p>
      </dgm:t>
    </dgm:pt>
    <dgm:pt modelId="{C1FCEEE7-46C0-44A0-9BC5-9B24DDF24056}" type="parTrans" cxnId="{437AE7AF-EA71-4E04-9ACA-3EFA0B381F77}">
      <dgm:prSet/>
      <dgm:spPr/>
      <dgm:t>
        <a:bodyPr/>
        <a:lstStyle/>
        <a:p>
          <a:pPr algn="ctr"/>
          <a:endParaRPr lang="en-US" sz="1600"/>
        </a:p>
      </dgm:t>
    </dgm:pt>
    <dgm:pt modelId="{5533F2A4-9A23-4D55-90F4-ED7E2F0140CE}" type="sibTrans" cxnId="{437AE7AF-EA71-4E04-9ACA-3EFA0B381F77}">
      <dgm:prSet/>
      <dgm:spPr/>
      <dgm:t>
        <a:bodyPr/>
        <a:lstStyle/>
        <a:p>
          <a:pPr algn="ctr"/>
          <a:endParaRPr lang="en-US" sz="1600"/>
        </a:p>
      </dgm:t>
    </dgm:pt>
    <dgm:pt modelId="{0CA6BF30-2AC1-4933-912D-BF48E9B3C8DB}">
      <dgm:prSet custT="1"/>
      <dgm:spPr/>
      <dgm:t>
        <a:bodyPr/>
        <a:lstStyle/>
        <a:p>
          <a:pPr algn="ctr">
            <a:lnSpc>
              <a:spcPct val="100000"/>
            </a:lnSpc>
          </a:pPr>
          <a:r>
            <a:rPr lang="pt-BR" sz="1600" dirty="0">
              <a:latin typeface="Century Gothic" panose="020B0502020202020204" pitchFamily="34" charset="0"/>
            </a:rPr>
            <a:t>Corresponde à diferença entre o saldo da Dívida Fiscal Líquida ao final de um período e o saldo da Dívida Fiscal Líquida do período anterior. </a:t>
          </a:r>
          <a:endParaRPr lang="en-US" sz="1600" dirty="0">
            <a:latin typeface="Century Gothic" panose="020B0502020202020204" pitchFamily="34" charset="0"/>
          </a:endParaRPr>
        </a:p>
      </dgm:t>
    </dgm:pt>
    <dgm:pt modelId="{97CB00AD-BAF0-4365-8CD3-35C056163267}" type="parTrans" cxnId="{AE02C4B8-DDF0-4E5B-B561-DDB9ACB89EE1}">
      <dgm:prSet/>
      <dgm:spPr/>
      <dgm:t>
        <a:bodyPr/>
        <a:lstStyle/>
        <a:p>
          <a:pPr algn="ctr"/>
          <a:endParaRPr lang="en-US" sz="1600"/>
        </a:p>
      </dgm:t>
    </dgm:pt>
    <dgm:pt modelId="{970B7BC8-0449-4F65-ACD0-90F0FBD515DD}" type="sibTrans" cxnId="{AE02C4B8-DDF0-4E5B-B561-DDB9ACB89EE1}">
      <dgm:prSet/>
      <dgm:spPr/>
      <dgm:t>
        <a:bodyPr/>
        <a:lstStyle/>
        <a:p>
          <a:pPr algn="ctr"/>
          <a:endParaRPr lang="en-US" sz="1600"/>
        </a:p>
      </dgm:t>
    </dgm:pt>
    <dgm:pt modelId="{BE7F5E58-D7B2-4AFD-A21A-6C54CCAC9666}">
      <dgm:prSet custT="1"/>
      <dgm:spPr/>
      <dgm:t>
        <a:bodyPr/>
        <a:lstStyle/>
        <a:p>
          <a:pPr algn="ctr">
            <a:lnSpc>
              <a:spcPct val="100000"/>
            </a:lnSpc>
          </a:pPr>
          <a:r>
            <a:rPr lang="pt-BR" sz="1600" dirty="0">
              <a:latin typeface="Century Gothic" panose="020B0502020202020204" pitchFamily="34" charset="0"/>
            </a:rPr>
            <a:t>Caso o resultado seja positivo, indica aumento do saldo da Dívida. </a:t>
          </a:r>
          <a:endParaRPr lang="en-US" sz="1600" dirty="0">
            <a:latin typeface="Century Gothic" panose="020B0502020202020204" pitchFamily="34" charset="0"/>
          </a:endParaRPr>
        </a:p>
      </dgm:t>
    </dgm:pt>
    <dgm:pt modelId="{55B7BB6C-E8BF-46BE-A2AB-E0641CFCDBBD}" type="parTrans" cxnId="{9FF8943B-BBCF-47F9-8DF2-99F679EBA8C8}">
      <dgm:prSet/>
      <dgm:spPr/>
      <dgm:t>
        <a:bodyPr/>
        <a:lstStyle/>
        <a:p>
          <a:pPr algn="ctr"/>
          <a:endParaRPr lang="en-US" sz="1600"/>
        </a:p>
      </dgm:t>
    </dgm:pt>
    <dgm:pt modelId="{A5F961C0-AD7C-4661-83CD-F96E0097EC27}" type="sibTrans" cxnId="{9FF8943B-BBCF-47F9-8DF2-99F679EBA8C8}">
      <dgm:prSet/>
      <dgm:spPr/>
      <dgm:t>
        <a:bodyPr/>
        <a:lstStyle/>
        <a:p>
          <a:pPr algn="ctr"/>
          <a:endParaRPr lang="en-US" sz="1600"/>
        </a:p>
      </dgm:t>
    </dgm:pt>
    <dgm:pt modelId="{3D1EC46D-8A0E-4C3C-BEE3-5AA97391B37D}">
      <dgm:prSet custT="1"/>
      <dgm:spPr/>
      <dgm:t>
        <a:bodyPr/>
        <a:lstStyle/>
        <a:p>
          <a:pPr algn="ctr">
            <a:lnSpc>
              <a:spcPct val="100000"/>
            </a:lnSpc>
          </a:pPr>
          <a:r>
            <a:rPr lang="pt-BR" sz="1600" dirty="0">
              <a:latin typeface="Century Gothic" panose="020B0502020202020204" pitchFamily="34" charset="0"/>
            </a:rPr>
            <a:t>Por outro lado, se o resultado for negativo, indica diminuição do saldo da Dívida.</a:t>
          </a:r>
          <a:endParaRPr lang="en-US" sz="1600" dirty="0">
            <a:latin typeface="Century Gothic" panose="020B0502020202020204" pitchFamily="34" charset="0"/>
          </a:endParaRPr>
        </a:p>
      </dgm:t>
    </dgm:pt>
    <dgm:pt modelId="{16C27B51-CF28-4E56-B0D0-6CC3543EB845}" type="parTrans" cxnId="{C05EA4DB-75C1-490A-BBB9-5691541C77C3}">
      <dgm:prSet/>
      <dgm:spPr/>
      <dgm:t>
        <a:bodyPr/>
        <a:lstStyle/>
        <a:p>
          <a:pPr algn="ctr"/>
          <a:endParaRPr lang="en-US" sz="1600"/>
        </a:p>
      </dgm:t>
    </dgm:pt>
    <dgm:pt modelId="{53E8F91B-BF6A-4891-94C5-23B88D47B85B}" type="sibTrans" cxnId="{C05EA4DB-75C1-490A-BBB9-5691541C77C3}">
      <dgm:prSet/>
      <dgm:spPr/>
      <dgm:t>
        <a:bodyPr/>
        <a:lstStyle/>
        <a:p>
          <a:pPr algn="ctr"/>
          <a:endParaRPr lang="en-US" sz="1600"/>
        </a:p>
      </dgm:t>
    </dgm:pt>
    <dgm:pt modelId="{1A5765B8-E03B-4F63-96FB-5A9A145B8212}" type="pres">
      <dgm:prSet presAssocID="{D34887A7-E62E-4763-AFEA-3DEE0D22E3DE}" presName="root" presStyleCnt="0">
        <dgm:presLayoutVars>
          <dgm:dir/>
          <dgm:resizeHandles val="exact"/>
        </dgm:presLayoutVars>
      </dgm:prSet>
      <dgm:spPr/>
      <dgm:t>
        <a:bodyPr/>
        <a:lstStyle/>
        <a:p>
          <a:endParaRPr lang="pt-BR"/>
        </a:p>
      </dgm:t>
    </dgm:pt>
    <dgm:pt modelId="{6AF9C030-5557-48FB-B22A-7DE799F0CC10}" type="pres">
      <dgm:prSet presAssocID="{F89E4ED2-8B11-46D0-BCB9-2702F957D873}" presName="compNode" presStyleCnt="0"/>
      <dgm:spPr/>
    </dgm:pt>
    <dgm:pt modelId="{4546976D-2083-4B4D-9640-611633599678}" type="pres">
      <dgm:prSet presAssocID="{F89E4ED2-8B11-46D0-BCB9-2702F957D87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dgm:spPr>
      <dgm:extLst>
        <a:ext uri="{E40237B7-FDA0-4F09-8148-C483321AD2D9}">
          <dgm14:cNvPr xmlns:dgm14="http://schemas.microsoft.com/office/drawing/2010/diagram" id="0" name="" descr="Marca de Verificação"/>
        </a:ext>
      </dgm:extLst>
    </dgm:pt>
    <dgm:pt modelId="{CD0CBD5C-29F7-4827-9CF9-92493E53F4E0}" type="pres">
      <dgm:prSet presAssocID="{F89E4ED2-8B11-46D0-BCB9-2702F957D873}" presName="spaceRect" presStyleCnt="0"/>
      <dgm:spPr/>
    </dgm:pt>
    <dgm:pt modelId="{322A4C71-19F3-463E-8B42-A4C8EA2ED802}" type="pres">
      <dgm:prSet presAssocID="{F89E4ED2-8B11-46D0-BCB9-2702F957D873}" presName="textRect" presStyleLbl="revTx" presStyleIdx="0" presStyleCnt="4">
        <dgm:presLayoutVars>
          <dgm:chMax val="1"/>
          <dgm:chPref val="1"/>
        </dgm:presLayoutVars>
      </dgm:prSet>
      <dgm:spPr/>
      <dgm:t>
        <a:bodyPr/>
        <a:lstStyle/>
        <a:p>
          <a:endParaRPr lang="pt-BR"/>
        </a:p>
      </dgm:t>
    </dgm:pt>
    <dgm:pt modelId="{835EAAF1-9B8D-4B8B-AED0-7002C4B170A9}" type="pres">
      <dgm:prSet presAssocID="{5533F2A4-9A23-4D55-90F4-ED7E2F0140CE}" presName="sibTrans" presStyleCnt="0"/>
      <dgm:spPr/>
    </dgm:pt>
    <dgm:pt modelId="{B59793D4-D403-4876-B806-9FEC8A5AB842}" type="pres">
      <dgm:prSet presAssocID="{0CA6BF30-2AC1-4933-912D-BF48E9B3C8DB}" presName="compNode" presStyleCnt="0"/>
      <dgm:spPr/>
    </dgm:pt>
    <dgm:pt modelId="{74C04A46-3961-4571-8B22-DC00E4DA2A7B}" type="pres">
      <dgm:prSet presAssocID="{0CA6BF30-2AC1-4933-912D-BF48E9B3C8D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dgm:spPr>
      <dgm:extLst>
        <a:ext uri="{E40237B7-FDA0-4F09-8148-C483321AD2D9}">
          <dgm14:cNvPr xmlns:dgm14="http://schemas.microsoft.com/office/drawing/2010/diagram" id="0" name="" descr="Dólar"/>
        </a:ext>
      </dgm:extLst>
    </dgm:pt>
    <dgm:pt modelId="{19E3BC3B-B69D-4780-B4BF-37BD5F749C4A}" type="pres">
      <dgm:prSet presAssocID="{0CA6BF30-2AC1-4933-912D-BF48E9B3C8DB}" presName="spaceRect" presStyleCnt="0"/>
      <dgm:spPr/>
    </dgm:pt>
    <dgm:pt modelId="{CD6FB0CD-317B-49DA-9003-E6A13F3EAF0A}" type="pres">
      <dgm:prSet presAssocID="{0CA6BF30-2AC1-4933-912D-BF48E9B3C8DB}" presName="textRect" presStyleLbl="revTx" presStyleIdx="1" presStyleCnt="4">
        <dgm:presLayoutVars>
          <dgm:chMax val="1"/>
          <dgm:chPref val="1"/>
        </dgm:presLayoutVars>
      </dgm:prSet>
      <dgm:spPr/>
      <dgm:t>
        <a:bodyPr/>
        <a:lstStyle/>
        <a:p>
          <a:endParaRPr lang="pt-BR"/>
        </a:p>
      </dgm:t>
    </dgm:pt>
    <dgm:pt modelId="{F73FA61A-3BF3-4013-B8EC-6BF39960BFC8}" type="pres">
      <dgm:prSet presAssocID="{970B7BC8-0449-4F65-ACD0-90F0FBD515DD}" presName="sibTrans" presStyleCnt="0"/>
      <dgm:spPr/>
    </dgm:pt>
    <dgm:pt modelId="{6724D549-2163-4B62-AC4D-1B9C282ADDDA}" type="pres">
      <dgm:prSet presAssocID="{BE7F5E58-D7B2-4AFD-A21A-6C54CCAC9666}" presName="compNode" presStyleCnt="0"/>
      <dgm:spPr/>
    </dgm:pt>
    <dgm:pt modelId="{591D5783-6B23-4415-BED6-7D2DD8C1A3E3}" type="pres">
      <dgm:prSet presAssocID="{BE7F5E58-D7B2-4AFD-A21A-6C54CCAC966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dgm:spPr>
      <dgm:extLst>
        <a:ext uri="{E40237B7-FDA0-4F09-8148-C483321AD2D9}">
          <dgm14:cNvPr xmlns:dgm14="http://schemas.microsoft.com/office/drawing/2010/diagram" id="0" name="" descr="Upward trend"/>
        </a:ext>
      </dgm:extLst>
    </dgm:pt>
    <dgm:pt modelId="{24D2107B-5C89-4552-BEA8-D18C4ACD8D12}" type="pres">
      <dgm:prSet presAssocID="{BE7F5E58-D7B2-4AFD-A21A-6C54CCAC9666}" presName="spaceRect" presStyleCnt="0"/>
      <dgm:spPr/>
    </dgm:pt>
    <dgm:pt modelId="{B83783CD-7DEB-44C8-8BF6-E07649E4FE11}" type="pres">
      <dgm:prSet presAssocID="{BE7F5E58-D7B2-4AFD-A21A-6C54CCAC9666}" presName="textRect" presStyleLbl="revTx" presStyleIdx="2" presStyleCnt="4">
        <dgm:presLayoutVars>
          <dgm:chMax val="1"/>
          <dgm:chPref val="1"/>
        </dgm:presLayoutVars>
      </dgm:prSet>
      <dgm:spPr/>
      <dgm:t>
        <a:bodyPr/>
        <a:lstStyle/>
        <a:p>
          <a:endParaRPr lang="pt-BR"/>
        </a:p>
      </dgm:t>
    </dgm:pt>
    <dgm:pt modelId="{55F46AA3-0472-40C5-9B61-EC12F0867261}" type="pres">
      <dgm:prSet presAssocID="{A5F961C0-AD7C-4661-83CD-F96E0097EC27}" presName="sibTrans" presStyleCnt="0"/>
      <dgm:spPr/>
    </dgm:pt>
    <dgm:pt modelId="{457A1440-782D-4F46-83C3-75E2A2959BCF}" type="pres">
      <dgm:prSet presAssocID="{3D1EC46D-8A0E-4C3C-BEE3-5AA97391B37D}" presName="compNode" presStyleCnt="0"/>
      <dgm:spPr/>
    </dgm:pt>
    <dgm:pt modelId="{596192F0-C00D-429F-8A84-10C40F2D6A98}" type="pres">
      <dgm:prSet presAssocID="{3D1EC46D-8A0E-4C3C-BEE3-5AA97391B37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dgm:spPr>
      <dgm:extLst>
        <a:ext uri="{E40237B7-FDA0-4F09-8148-C483321AD2D9}">
          <dgm14:cNvPr xmlns:dgm14="http://schemas.microsoft.com/office/drawing/2010/diagram" id="0" name="" descr="Bar Graph with Downward Trend"/>
        </a:ext>
      </dgm:extLst>
    </dgm:pt>
    <dgm:pt modelId="{1D00E8C1-04A8-40FA-9028-0746F8C30089}" type="pres">
      <dgm:prSet presAssocID="{3D1EC46D-8A0E-4C3C-BEE3-5AA97391B37D}" presName="spaceRect" presStyleCnt="0"/>
      <dgm:spPr/>
    </dgm:pt>
    <dgm:pt modelId="{6D4FA7FE-31F4-4EDD-A193-399F74677A16}" type="pres">
      <dgm:prSet presAssocID="{3D1EC46D-8A0E-4C3C-BEE3-5AA97391B37D}" presName="textRect" presStyleLbl="revTx" presStyleIdx="3" presStyleCnt="4">
        <dgm:presLayoutVars>
          <dgm:chMax val="1"/>
          <dgm:chPref val="1"/>
        </dgm:presLayoutVars>
      </dgm:prSet>
      <dgm:spPr/>
      <dgm:t>
        <a:bodyPr/>
        <a:lstStyle/>
        <a:p>
          <a:endParaRPr lang="pt-BR"/>
        </a:p>
      </dgm:t>
    </dgm:pt>
  </dgm:ptLst>
  <dgm:cxnLst>
    <dgm:cxn modelId="{437AE7AF-EA71-4E04-9ACA-3EFA0B381F77}" srcId="{D34887A7-E62E-4763-AFEA-3DEE0D22E3DE}" destId="{F89E4ED2-8B11-46D0-BCB9-2702F957D873}" srcOrd="0" destOrd="0" parTransId="{C1FCEEE7-46C0-44A0-9BC5-9B24DDF24056}" sibTransId="{5533F2A4-9A23-4D55-90F4-ED7E2F0140CE}"/>
    <dgm:cxn modelId="{6E6A8B65-7D91-4515-8A28-B5C63BE750AA}" type="presOf" srcId="{D34887A7-E62E-4763-AFEA-3DEE0D22E3DE}" destId="{1A5765B8-E03B-4F63-96FB-5A9A145B8212}" srcOrd="0" destOrd="0" presId="urn:microsoft.com/office/officeart/2018/2/layout/IconLabelList"/>
    <dgm:cxn modelId="{C05EA4DB-75C1-490A-BBB9-5691541C77C3}" srcId="{D34887A7-E62E-4763-AFEA-3DEE0D22E3DE}" destId="{3D1EC46D-8A0E-4C3C-BEE3-5AA97391B37D}" srcOrd="3" destOrd="0" parTransId="{16C27B51-CF28-4E56-B0D0-6CC3543EB845}" sibTransId="{53E8F91B-BF6A-4891-94C5-23B88D47B85B}"/>
    <dgm:cxn modelId="{EE6F6A95-F572-4F48-A486-C237613F497F}" type="presOf" srcId="{BE7F5E58-D7B2-4AFD-A21A-6C54CCAC9666}" destId="{B83783CD-7DEB-44C8-8BF6-E07649E4FE11}" srcOrd="0" destOrd="0" presId="urn:microsoft.com/office/officeart/2018/2/layout/IconLabelList"/>
    <dgm:cxn modelId="{590F3841-D80D-4480-97FB-EFAC46152453}" type="presOf" srcId="{0CA6BF30-2AC1-4933-912D-BF48E9B3C8DB}" destId="{CD6FB0CD-317B-49DA-9003-E6A13F3EAF0A}" srcOrd="0" destOrd="0" presId="urn:microsoft.com/office/officeart/2018/2/layout/IconLabelList"/>
    <dgm:cxn modelId="{743EAC9C-B576-409F-A0ED-0901FB939D53}" type="presOf" srcId="{F89E4ED2-8B11-46D0-BCB9-2702F957D873}" destId="{322A4C71-19F3-463E-8B42-A4C8EA2ED802}" srcOrd="0" destOrd="0" presId="urn:microsoft.com/office/officeart/2018/2/layout/IconLabelList"/>
    <dgm:cxn modelId="{AE02C4B8-DDF0-4E5B-B561-DDB9ACB89EE1}" srcId="{D34887A7-E62E-4763-AFEA-3DEE0D22E3DE}" destId="{0CA6BF30-2AC1-4933-912D-BF48E9B3C8DB}" srcOrd="1" destOrd="0" parTransId="{97CB00AD-BAF0-4365-8CD3-35C056163267}" sibTransId="{970B7BC8-0449-4F65-ACD0-90F0FBD515DD}"/>
    <dgm:cxn modelId="{9FF8943B-BBCF-47F9-8DF2-99F679EBA8C8}" srcId="{D34887A7-E62E-4763-AFEA-3DEE0D22E3DE}" destId="{BE7F5E58-D7B2-4AFD-A21A-6C54CCAC9666}" srcOrd="2" destOrd="0" parTransId="{55B7BB6C-E8BF-46BE-A2AB-E0641CFCDBBD}" sibTransId="{A5F961C0-AD7C-4661-83CD-F96E0097EC27}"/>
    <dgm:cxn modelId="{F14B1625-70DE-421B-966B-1B6DB61C114A}" type="presOf" srcId="{3D1EC46D-8A0E-4C3C-BEE3-5AA97391B37D}" destId="{6D4FA7FE-31F4-4EDD-A193-399F74677A16}" srcOrd="0" destOrd="0" presId="urn:microsoft.com/office/officeart/2018/2/layout/IconLabelList"/>
    <dgm:cxn modelId="{89CAAC15-028B-429B-83B0-722BED5315EB}" type="presParOf" srcId="{1A5765B8-E03B-4F63-96FB-5A9A145B8212}" destId="{6AF9C030-5557-48FB-B22A-7DE799F0CC10}" srcOrd="0" destOrd="0" presId="urn:microsoft.com/office/officeart/2018/2/layout/IconLabelList"/>
    <dgm:cxn modelId="{7CE8CA92-16F3-4DA2-8D80-780B9BE2D1FB}" type="presParOf" srcId="{6AF9C030-5557-48FB-B22A-7DE799F0CC10}" destId="{4546976D-2083-4B4D-9640-611633599678}" srcOrd="0" destOrd="0" presId="urn:microsoft.com/office/officeart/2018/2/layout/IconLabelList"/>
    <dgm:cxn modelId="{4E4F431B-264E-4BEC-BF68-94655CAE0569}" type="presParOf" srcId="{6AF9C030-5557-48FB-B22A-7DE799F0CC10}" destId="{CD0CBD5C-29F7-4827-9CF9-92493E53F4E0}" srcOrd="1" destOrd="0" presId="urn:microsoft.com/office/officeart/2018/2/layout/IconLabelList"/>
    <dgm:cxn modelId="{147827B8-B3EE-4022-8569-F7E9410D72B1}" type="presParOf" srcId="{6AF9C030-5557-48FB-B22A-7DE799F0CC10}" destId="{322A4C71-19F3-463E-8B42-A4C8EA2ED802}" srcOrd="2" destOrd="0" presId="urn:microsoft.com/office/officeart/2018/2/layout/IconLabelList"/>
    <dgm:cxn modelId="{4294B468-7F13-40F6-9F76-521EAA5A4BEC}" type="presParOf" srcId="{1A5765B8-E03B-4F63-96FB-5A9A145B8212}" destId="{835EAAF1-9B8D-4B8B-AED0-7002C4B170A9}" srcOrd="1" destOrd="0" presId="urn:microsoft.com/office/officeart/2018/2/layout/IconLabelList"/>
    <dgm:cxn modelId="{057C4142-DA98-414A-BB01-8343236F9EE0}" type="presParOf" srcId="{1A5765B8-E03B-4F63-96FB-5A9A145B8212}" destId="{B59793D4-D403-4876-B806-9FEC8A5AB842}" srcOrd="2" destOrd="0" presId="urn:microsoft.com/office/officeart/2018/2/layout/IconLabelList"/>
    <dgm:cxn modelId="{6BE1DAF1-EA67-4234-B604-2E0E267D22FD}" type="presParOf" srcId="{B59793D4-D403-4876-B806-9FEC8A5AB842}" destId="{74C04A46-3961-4571-8B22-DC00E4DA2A7B}" srcOrd="0" destOrd="0" presId="urn:microsoft.com/office/officeart/2018/2/layout/IconLabelList"/>
    <dgm:cxn modelId="{026154AA-1BB1-41CA-A407-D0412F236F3D}" type="presParOf" srcId="{B59793D4-D403-4876-B806-9FEC8A5AB842}" destId="{19E3BC3B-B69D-4780-B4BF-37BD5F749C4A}" srcOrd="1" destOrd="0" presId="urn:microsoft.com/office/officeart/2018/2/layout/IconLabelList"/>
    <dgm:cxn modelId="{73CADE01-40EC-4353-AEEA-46A722006450}" type="presParOf" srcId="{B59793D4-D403-4876-B806-9FEC8A5AB842}" destId="{CD6FB0CD-317B-49DA-9003-E6A13F3EAF0A}" srcOrd="2" destOrd="0" presId="urn:microsoft.com/office/officeart/2018/2/layout/IconLabelList"/>
    <dgm:cxn modelId="{FE1B0CAE-D152-43CE-AA0B-6DEC7451F7B5}" type="presParOf" srcId="{1A5765B8-E03B-4F63-96FB-5A9A145B8212}" destId="{F73FA61A-3BF3-4013-B8EC-6BF39960BFC8}" srcOrd="3" destOrd="0" presId="urn:microsoft.com/office/officeart/2018/2/layout/IconLabelList"/>
    <dgm:cxn modelId="{292C2141-FA5D-4143-B88A-DAFDD3596E08}" type="presParOf" srcId="{1A5765B8-E03B-4F63-96FB-5A9A145B8212}" destId="{6724D549-2163-4B62-AC4D-1B9C282ADDDA}" srcOrd="4" destOrd="0" presId="urn:microsoft.com/office/officeart/2018/2/layout/IconLabelList"/>
    <dgm:cxn modelId="{9D551EF8-3442-48F0-ADD4-2634287C3ABA}" type="presParOf" srcId="{6724D549-2163-4B62-AC4D-1B9C282ADDDA}" destId="{591D5783-6B23-4415-BED6-7D2DD8C1A3E3}" srcOrd="0" destOrd="0" presId="urn:microsoft.com/office/officeart/2018/2/layout/IconLabelList"/>
    <dgm:cxn modelId="{59D59A99-155E-41D3-B4D6-37D70D57219B}" type="presParOf" srcId="{6724D549-2163-4B62-AC4D-1B9C282ADDDA}" destId="{24D2107B-5C89-4552-BEA8-D18C4ACD8D12}" srcOrd="1" destOrd="0" presId="urn:microsoft.com/office/officeart/2018/2/layout/IconLabelList"/>
    <dgm:cxn modelId="{4FA743DD-19B3-4F97-B169-5C37F123974B}" type="presParOf" srcId="{6724D549-2163-4B62-AC4D-1B9C282ADDDA}" destId="{B83783CD-7DEB-44C8-8BF6-E07649E4FE11}" srcOrd="2" destOrd="0" presId="urn:microsoft.com/office/officeart/2018/2/layout/IconLabelList"/>
    <dgm:cxn modelId="{862565AA-B8ED-4D0F-8E48-E73616DD4E97}" type="presParOf" srcId="{1A5765B8-E03B-4F63-96FB-5A9A145B8212}" destId="{55F46AA3-0472-40C5-9B61-EC12F0867261}" srcOrd="5" destOrd="0" presId="urn:microsoft.com/office/officeart/2018/2/layout/IconLabelList"/>
    <dgm:cxn modelId="{380EB952-D68F-401F-9508-90FEADDED273}" type="presParOf" srcId="{1A5765B8-E03B-4F63-96FB-5A9A145B8212}" destId="{457A1440-782D-4F46-83C3-75E2A2959BCF}" srcOrd="6" destOrd="0" presId="urn:microsoft.com/office/officeart/2018/2/layout/IconLabelList"/>
    <dgm:cxn modelId="{E4B174E7-0052-4CF8-80A0-975148827546}" type="presParOf" srcId="{457A1440-782D-4F46-83C3-75E2A2959BCF}" destId="{596192F0-C00D-429F-8A84-10C40F2D6A98}" srcOrd="0" destOrd="0" presId="urn:microsoft.com/office/officeart/2018/2/layout/IconLabelList"/>
    <dgm:cxn modelId="{4F74D2E8-4ABC-4642-90DE-C614225326C2}" type="presParOf" srcId="{457A1440-782D-4F46-83C3-75E2A2959BCF}" destId="{1D00E8C1-04A8-40FA-9028-0746F8C30089}" srcOrd="1" destOrd="0" presId="urn:microsoft.com/office/officeart/2018/2/layout/IconLabelList"/>
    <dgm:cxn modelId="{D5CA4E3A-5AD1-4202-B9DD-4FD2F62CCA44}" type="presParOf" srcId="{457A1440-782D-4F46-83C3-75E2A2959BCF}" destId="{6D4FA7FE-31F4-4EDD-A193-399F74677A16}" srcOrd="2" destOrd="0" presId="urn:microsoft.com/office/officeart/2018/2/layout/IconLabel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51381E6-35D2-4BEF-A674-7234BD86936B}" type="doc">
      <dgm:prSet loTypeId="urn:microsoft.com/office/officeart/2005/8/layout/vList2" loCatId="list" qsTypeId="urn:microsoft.com/office/officeart/2005/8/quickstyle/3d4" qsCatId="3D" csTypeId="urn:microsoft.com/office/officeart/2005/8/colors/accent0_1" csCatId="mainScheme" phldr="1"/>
      <dgm:spPr/>
      <dgm:t>
        <a:bodyPr/>
        <a:lstStyle/>
        <a:p>
          <a:endParaRPr lang="pt-BR"/>
        </a:p>
      </dgm:t>
    </dgm:pt>
    <dgm:pt modelId="{E956B69F-D3E4-4017-9E7B-90EB0010DF41}" type="pres">
      <dgm:prSet presAssocID="{451381E6-35D2-4BEF-A674-7234BD86936B}" presName="linear" presStyleCnt="0">
        <dgm:presLayoutVars>
          <dgm:animLvl val="lvl"/>
          <dgm:resizeHandles val="exact"/>
        </dgm:presLayoutVars>
      </dgm:prSet>
      <dgm:spPr/>
      <dgm:t>
        <a:bodyPr/>
        <a:lstStyle/>
        <a:p>
          <a:endParaRPr lang="pt-BR"/>
        </a:p>
      </dgm:t>
    </dgm:pt>
  </dgm:ptLst>
  <dgm:cxnLst>
    <dgm:cxn modelId="{D696B900-C347-4A8B-996C-CCEEC94431AC}" type="presOf" srcId="{451381E6-35D2-4BEF-A674-7234BD86936B}" destId="{E956B69F-D3E4-4017-9E7B-90EB0010DF4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C3D3F63-98C0-4867-912D-06A60CBA97E7}"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741066E8-C791-4296-AA04-4E24D15CF3B3}">
      <dgm:prSet custT="1"/>
      <dgm:spPr/>
      <dgm:t>
        <a:bodyPr/>
        <a:lstStyle/>
        <a:p>
          <a:pPr>
            <a:lnSpc>
              <a:spcPct val="100000"/>
            </a:lnSpc>
          </a:pPr>
          <a:r>
            <a:rPr lang="pt-BR" sz="1800" dirty="0">
              <a:latin typeface="Century Gothic" panose="020B0502020202020204" pitchFamily="34" charset="0"/>
            </a:rPr>
            <a:t>Conforme estabelece a LRF, a dívida pública consolidada ou fundada corresponde ao montante total, apurado sem duplicidade, das obrigações financeiras do ente da Federação, assumidas para amortização em prazo superior a doze meses, decorrentes de leis, contratos, convênios ou tratados e da realização de operações de crédito. </a:t>
          </a:r>
          <a:endParaRPr lang="en-US" sz="1800" dirty="0">
            <a:latin typeface="Century Gothic" panose="020B0502020202020204" pitchFamily="34" charset="0"/>
          </a:endParaRPr>
        </a:p>
      </dgm:t>
    </dgm:pt>
    <dgm:pt modelId="{C3DAC620-7069-4E49-A5F4-43BEC8E2125C}" type="parTrans" cxnId="{EE5C0044-518F-4983-8E45-2A9397CB8C6E}">
      <dgm:prSet/>
      <dgm:spPr/>
      <dgm:t>
        <a:bodyPr/>
        <a:lstStyle/>
        <a:p>
          <a:endParaRPr lang="en-US" sz="1800">
            <a:latin typeface="Century Gothic" panose="020B0502020202020204" pitchFamily="34" charset="0"/>
          </a:endParaRPr>
        </a:p>
      </dgm:t>
    </dgm:pt>
    <dgm:pt modelId="{94BFD525-49FD-457F-8906-DFB501039950}" type="sibTrans" cxnId="{EE5C0044-518F-4983-8E45-2A9397CB8C6E}">
      <dgm:prSet/>
      <dgm:spPr/>
      <dgm:t>
        <a:bodyPr/>
        <a:lstStyle/>
        <a:p>
          <a:endParaRPr lang="en-US" sz="1800">
            <a:latin typeface="Century Gothic" panose="020B0502020202020204" pitchFamily="34" charset="0"/>
          </a:endParaRPr>
        </a:p>
      </dgm:t>
    </dgm:pt>
    <dgm:pt modelId="{2C28A10F-4182-4EC6-8645-E4B210E793C7}">
      <dgm:prSet custT="1"/>
      <dgm:spPr/>
      <dgm:t>
        <a:bodyPr/>
        <a:lstStyle/>
        <a:p>
          <a:pPr>
            <a:lnSpc>
              <a:spcPct val="100000"/>
            </a:lnSpc>
          </a:pPr>
          <a:r>
            <a:rPr lang="pt-BR" sz="1800" dirty="0">
              <a:latin typeface="Century Gothic" panose="020B0502020202020204" pitchFamily="34" charset="0"/>
            </a:rPr>
            <a:t>Também integram a dívida pública consolidada as operações de crédito de prazo inferior a doze meses cujas receitas tenham constado do orçamento. </a:t>
          </a:r>
          <a:endParaRPr lang="en-US" sz="1800" dirty="0">
            <a:latin typeface="Century Gothic" panose="020B0502020202020204" pitchFamily="34" charset="0"/>
          </a:endParaRPr>
        </a:p>
      </dgm:t>
    </dgm:pt>
    <dgm:pt modelId="{34DBF290-E112-4A0F-9D49-1993B38C55FC}" type="parTrans" cxnId="{95FB2606-E211-41C1-B5D0-587CA6B3DECB}">
      <dgm:prSet/>
      <dgm:spPr/>
      <dgm:t>
        <a:bodyPr/>
        <a:lstStyle/>
        <a:p>
          <a:endParaRPr lang="en-US" sz="1800">
            <a:latin typeface="Century Gothic" panose="020B0502020202020204" pitchFamily="34" charset="0"/>
          </a:endParaRPr>
        </a:p>
      </dgm:t>
    </dgm:pt>
    <dgm:pt modelId="{32F6831B-233A-4997-85DE-6C761F7DE23D}" type="sibTrans" cxnId="{95FB2606-E211-41C1-B5D0-587CA6B3DECB}">
      <dgm:prSet/>
      <dgm:spPr/>
      <dgm:t>
        <a:bodyPr/>
        <a:lstStyle/>
        <a:p>
          <a:endParaRPr lang="en-US" sz="1800">
            <a:latin typeface="Century Gothic" panose="020B0502020202020204" pitchFamily="34" charset="0"/>
          </a:endParaRPr>
        </a:p>
      </dgm:t>
    </dgm:pt>
    <dgm:pt modelId="{B52ECC5B-DD25-4AE7-A669-F53D15469E5B}">
      <dgm:prSet custT="1"/>
      <dgm:spPr/>
      <dgm:t>
        <a:bodyPr/>
        <a:lstStyle/>
        <a:p>
          <a:pPr>
            <a:lnSpc>
              <a:spcPct val="100000"/>
            </a:lnSpc>
          </a:pPr>
          <a:r>
            <a:rPr lang="pt-BR" sz="1800" dirty="0">
              <a:latin typeface="Century Gothic" panose="020B0502020202020204" pitchFamily="34" charset="0"/>
            </a:rPr>
            <a:t>A apuração do Dívida Consolidada quadrimestralmente visa assegurar a transparência das obrigações contraídas pelos entes da Federação e verificar os limites de endividamento de que trata a legislação e outras informações relevantes.</a:t>
          </a:r>
          <a:endParaRPr lang="en-US" sz="1800" dirty="0">
            <a:latin typeface="Century Gothic" panose="020B0502020202020204" pitchFamily="34" charset="0"/>
          </a:endParaRPr>
        </a:p>
      </dgm:t>
    </dgm:pt>
    <dgm:pt modelId="{A96B33A5-1735-4EE4-A4D1-6837E8F34F14}" type="parTrans" cxnId="{CF76C5D9-C3BE-4F19-BD4F-194692534186}">
      <dgm:prSet/>
      <dgm:spPr/>
      <dgm:t>
        <a:bodyPr/>
        <a:lstStyle/>
        <a:p>
          <a:endParaRPr lang="en-US" sz="1800">
            <a:latin typeface="Century Gothic" panose="020B0502020202020204" pitchFamily="34" charset="0"/>
          </a:endParaRPr>
        </a:p>
      </dgm:t>
    </dgm:pt>
    <dgm:pt modelId="{9A8B3467-6846-4FCB-BE6E-0C91EE683904}" type="sibTrans" cxnId="{CF76C5D9-C3BE-4F19-BD4F-194692534186}">
      <dgm:prSet/>
      <dgm:spPr/>
      <dgm:t>
        <a:bodyPr/>
        <a:lstStyle/>
        <a:p>
          <a:endParaRPr lang="en-US" sz="1800">
            <a:latin typeface="Century Gothic" panose="020B0502020202020204" pitchFamily="34" charset="0"/>
          </a:endParaRPr>
        </a:p>
      </dgm:t>
    </dgm:pt>
    <dgm:pt modelId="{28889FD3-CEC3-40F2-B53F-A53C34BB21FD}" type="pres">
      <dgm:prSet presAssocID="{6C3D3F63-98C0-4867-912D-06A60CBA97E7}" presName="root" presStyleCnt="0">
        <dgm:presLayoutVars>
          <dgm:dir/>
          <dgm:resizeHandles val="exact"/>
        </dgm:presLayoutVars>
      </dgm:prSet>
      <dgm:spPr/>
      <dgm:t>
        <a:bodyPr/>
        <a:lstStyle/>
        <a:p>
          <a:endParaRPr lang="pt-BR"/>
        </a:p>
      </dgm:t>
    </dgm:pt>
    <dgm:pt modelId="{8DA01940-ECDC-4EC0-8E72-00F7A3C0C60D}" type="pres">
      <dgm:prSet presAssocID="{741066E8-C791-4296-AA04-4E24D15CF3B3}" presName="compNode" presStyleCnt="0"/>
      <dgm:spPr/>
    </dgm:pt>
    <dgm:pt modelId="{75DA2E4F-447F-4F1A-8906-109EC36EF54B}" type="pres">
      <dgm:prSet presAssocID="{741066E8-C791-4296-AA04-4E24D15CF3B3}" presName="bgRect" presStyleLbl="bgShp" presStyleIdx="0" presStyleCnt="3" custScaleY="137666"/>
      <dgm:spPr/>
    </dgm:pt>
    <dgm:pt modelId="{1A83D787-A731-495E-BEFE-163A3CE896B8}" type="pres">
      <dgm:prSet presAssocID="{741066E8-C791-4296-AA04-4E24D15CF3B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Rublo"/>
        </a:ext>
      </dgm:extLst>
    </dgm:pt>
    <dgm:pt modelId="{82CC447D-F6BB-4832-9555-A9C53529FB2D}" type="pres">
      <dgm:prSet presAssocID="{741066E8-C791-4296-AA04-4E24D15CF3B3}" presName="spaceRect" presStyleCnt="0"/>
      <dgm:spPr/>
    </dgm:pt>
    <dgm:pt modelId="{7B4B754E-0588-4C10-9D2E-0A6DE79051FD}" type="pres">
      <dgm:prSet presAssocID="{741066E8-C791-4296-AA04-4E24D15CF3B3}" presName="parTx" presStyleLbl="revTx" presStyleIdx="0" presStyleCnt="3" custLinFactNeighborX="-4688" custLinFactNeighborY="-10721">
        <dgm:presLayoutVars>
          <dgm:chMax val="0"/>
          <dgm:chPref val="0"/>
        </dgm:presLayoutVars>
      </dgm:prSet>
      <dgm:spPr/>
      <dgm:t>
        <a:bodyPr/>
        <a:lstStyle/>
        <a:p>
          <a:endParaRPr lang="pt-BR"/>
        </a:p>
      </dgm:t>
    </dgm:pt>
    <dgm:pt modelId="{4B7C5524-AFB4-4C40-9DFC-A570269884DE}" type="pres">
      <dgm:prSet presAssocID="{94BFD525-49FD-457F-8906-DFB501039950}" presName="sibTrans" presStyleCnt="0"/>
      <dgm:spPr/>
    </dgm:pt>
    <dgm:pt modelId="{4B8DC535-E681-48EF-B974-2F3B6C785184}" type="pres">
      <dgm:prSet presAssocID="{2C28A10F-4182-4EC6-8645-E4B210E793C7}" presName="compNode" presStyleCnt="0"/>
      <dgm:spPr/>
    </dgm:pt>
    <dgm:pt modelId="{E7586F7C-B9DA-4CC6-9748-B45D6E52FE94}" type="pres">
      <dgm:prSet presAssocID="{2C28A10F-4182-4EC6-8645-E4B210E793C7}" presName="bgRect" presStyleLbl="bgShp" presStyleIdx="1" presStyleCnt="3"/>
      <dgm:spPr/>
    </dgm:pt>
    <dgm:pt modelId="{0E9E0611-6DEB-40CE-8DE8-A1FCD7B74B44}" type="pres">
      <dgm:prSet presAssocID="{2C28A10F-4182-4EC6-8645-E4B210E793C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Dólar"/>
        </a:ext>
      </dgm:extLst>
    </dgm:pt>
    <dgm:pt modelId="{2CA34407-6E24-45BB-BAE7-050B80E24D02}" type="pres">
      <dgm:prSet presAssocID="{2C28A10F-4182-4EC6-8645-E4B210E793C7}" presName="spaceRect" presStyleCnt="0"/>
      <dgm:spPr/>
    </dgm:pt>
    <dgm:pt modelId="{21BA5DF7-73C3-48C5-B34E-D7A04C192CBB}" type="pres">
      <dgm:prSet presAssocID="{2C28A10F-4182-4EC6-8645-E4B210E793C7}" presName="parTx" presStyleLbl="revTx" presStyleIdx="1" presStyleCnt="3">
        <dgm:presLayoutVars>
          <dgm:chMax val="0"/>
          <dgm:chPref val="0"/>
        </dgm:presLayoutVars>
      </dgm:prSet>
      <dgm:spPr/>
      <dgm:t>
        <a:bodyPr/>
        <a:lstStyle/>
        <a:p>
          <a:endParaRPr lang="pt-BR"/>
        </a:p>
      </dgm:t>
    </dgm:pt>
    <dgm:pt modelId="{64FDCD43-E9BF-45F5-81CC-138C52D8FAA8}" type="pres">
      <dgm:prSet presAssocID="{32F6831B-233A-4997-85DE-6C761F7DE23D}" presName="sibTrans" presStyleCnt="0"/>
      <dgm:spPr/>
    </dgm:pt>
    <dgm:pt modelId="{DD2F9DAD-918F-49C2-BA14-79B301038BAA}" type="pres">
      <dgm:prSet presAssocID="{B52ECC5B-DD25-4AE7-A669-F53D15469E5B}" presName="compNode" presStyleCnt="0"/>
      <dgm:spPr/>
    </dgm:pt>
    <dgm:pt modelId="{C1639E0D-23AC-43AB-A43C-DCF6E854A6AF}" type="pres">
      <dgm:prSet presAssocID="{B52ECC5B-DD25-4AE7-A669-F53D15469E5B}" presName="bgRect" presStyleLbl="bgShp" presStyleIdx="2" presStyleCnt="3"/>
      <dgm:spPr/>
    </dgm:pt>
    <dgm:pt modelId="{CB9258D7-0872-4080-AA7D-6C620BAEB5A1}" type="pres">
      <dgm:prSet presAssocID="{B52ECC5B-DD25-4AE7-A669-F53D15469E5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Banco"/>
        </a:ext>
      </dgm:extLst>
    </dgm:pt>
    <dgm:pt modelId="{39C3B104-188D-45E3-A2C0-44A59C1BCCDB}" type="pres">
      <dgm:prSet presAssocID="{B52ECC5B-DD25-4AE7-A669-F53D15469E5B}" presName="spaceRect" presStyleCnt="0"/>
      <dgm:spPr/>
    </dgm:pt>
    <dgm:pt modelId="{8A307730-AF1E-4E70-8CED-C3E1E043F0F9}" type="pres">
      <dgm:prSet presAssocID="{B52ECC5B-DD25-4AE7-A669-F53D15469E5B}" presName="parTx" presStyleLbl="revTx" presStyleIdx="2" presStyleCnt="3">
        <dgm:presLayoutVars>
          <dgm:chMax val="0"/>
          <dgm:chPref val="0"/>
        </dgm:presLayoutVars>
      </dgm:prSet>
      <dgm:spPr/>
      <dgm:t>
        <a:bodyPr/>
        <a:lstStyle/>
        <a:p>
          <a:endParaRPr lang="pt-BR"/>
        </a:p>
      </dgm:t>
    </dgm:pt>
  </dgm:ptLst>
  <dgm:cxnLst>
    <dgm:cxn modelId="{9A32826B-D190-4B49-8EC2-4ADDE87F636D}" type="presOf" srcId="{741066E8-C791-4296-AA04-4E24D15CF3B3}" destId="{7B4B754E-0588-4C10-9D2E-0A6DE79051FD}" srcOrd="0" destOrd="0" presId="urn:microsoft.com/office/officeart/2018/2/layout/IconVerticalSolidList"/>
    <dgm:cxn modelId="{EE5C0044-518F-4983-8E45-2A9397CB8C6E}" srcId="{6C3D3F63-98C0-4867-912D-06A60CBA97E7}" destId="{741066E8-C791-4296-AA04-4E24D15CF3B3}" srcOrd="0" destOrd="0" parTransId="{C3DAC620-7069-4E49-A5F4-43BEC8E2125C}" sibTransId="{94BFD525-49FD-457F-8906-DFB501039950}"/>
    <dgm:cxn modelId="{2249981D-4A2F-4561-B7D2-4937CC392563}" type="presOf" srcId="{2C28A10F-4182-4EC6-8645-E4B210E793C7}" destId="{21BA5DF7-73C3-48C5-B34E-D7A04C192CBB}" srcOrd="0" destOrd="0" presId="urn:microsoft.com/office/officeart/2018/2/layout/IconVerticalSolidList"/>
    <dgm:cxn modelId="{CF76C5D9-C3BE-4F19-BD4F-194692534186}" srcId="{6C3D3F63-98C0-4867-912D-06A60CBA97E7}" destId="{B52ECC5B-DD25-4AE7-A669-F53D15469E5B}" srcOrd="2" destOrd="0" parTransId="{A96B33A5-1735-4EE4-A4D1-6837E8F34F14}" sibTransId="{9A8B3467-6846-4FCB-BE6E-0C91EE683904}"/>
    <dgm:cxn modelId="{95FB2606-E211-41C1-B5D0-587CA6B3DECB}" srcId="{6C3D3F63-98C0-4867-912D-06A60CBA97E7}" destId="{2C28A10F-4182-4EC6-8645-E4B210E793C7}" srcOrd="1" destOrd="0" parTransId="{34DBF290-E112-4A0F-9D49-1993B38C55FC}" sibTransId="{32F6831B-233A-4997-85DE-6C761F7DE23D}"/>
    <dgm:cxn modelId="{EECA23C6-BD90-4605-B65B-9C635FC439C0}" type="presOf" srcId="{6C3D3F63-98C0-4867-912D-06A60CBA97E7}" destId="{28889FD3-CEC3-40F2-B53F-A53C34BB21FD}" srcOrd="0" destOrd="0" presId="urn:microsoft.com/office/officeart/2018/2/layout/IconVerticalSolidList"/>
    <dgm:cxn modelId="{E4FB37C9-CC07-4835-BF1F-E344E77BBF37}" type="presOf" srcId="{B52ECC5B-DD25-4AE7-A669-F53D15469E5B}" destId="{8A307730-AF1E-4E70-8CED-C3E1E043F0F9}" srcOrd="0" destOrd="0" presId="urn:microsoft.com/office/officeart/2018/2/layout/IconVerticalSolidList"/>
    <dgm:cxn modelId="{4F6CBE04-D719-4CEF-A11B-26E2FCDE9916}" type="presParOf" srcId="{28889FD3-CEC3-40F2-B53F-A53C34BB21FD}" destId="{8DA01940-ECDC-4EC0-8E72-00F7A3C0C60D}" srcOrd="0" destOrd="0" presId="urn:microsoft.com/office/officeart/2018/2/layout/IconVerticalSolidList"/>
    <dgm:cxn modelId="{61607B5F-4A80-4C44-A149-EE861F73EA6B}" type="presParOf" srcId="{8DA01940-ECDC-4EC0-8E72-00F7A3C0C60D}" destId="{75DA2E4F-447F-4F1A-8906-109EC36EF54B}" srcOrd="0" destOrd="0" presId="urn:microsoft.com/office/officeart/2018/2/layout/IconVerticalSolidList"/>
    <dgm:cxn modelId="{29584E86-D7A4-4B2F-9871-E3AC278CE75D}" type="presParOf" srcId="{8DA01940-ECDC-4EC0-8E72-00F7A3C0C60D}" destId="{1A83D787-A731-495E-BEFE-163A3CE896B8}" srcOrd="1" destOrd="0" presId="urn:microsoft.com/office/officeart/2018/2/layout/IconVerticalSolidList"/>
    <dgm:cxn modelId="{B496E586-63EA-4F7A-9FD6-E5E866666FA6}" type="presParOf" srcId="{8DA01940-ECDC-4EC0-8E72-00F7A3C0C60D}" destId="{82CC447D-F6BB-4832-9555-A9C53529FB2D}" srcOrd="2" destOrd="0" presId="urn:microsoft.com/office/officeart/2018/2/layout/IconVerticalSolidList"/>
    <dgm:cxn modelId="{F480D5AC-BBB3-4C16-8481-FB7AC4EBC17C}" type="presParOf" srcId="{8DA01940-ECDC-4EC0-8E72-00F7A3C0C60D}" destId="{7B4B754E-0588-4C10-9D2E-0A6DE79051FD}" srcOrd="3" destOrd="0" presId="urn:microsoft.com/office/officeart/2018/2/layout/IconVerticalSolidList"/>
    <dgm:cxn modelId="{7990EE9C-00F4-45DF-B5F6-B6F32AF4AA7A}" type="presParOf" srcId="{28889FD3-CEC3-40F2-B53F-A53C34BB21FD}" destId="{4B7C5524-AFB4-4C40-9DFC-A570269884DE}" srcOrd="1" destOrd="0" presId="urn:microsoft.com/office/officeart/2018/2/layout/IconVerticalSolidList"/>
    <dgm:cxn modelId="{73EA52E2-B9A5-45EC-A016-5C7CCB8BF8B6}" type="presParOf" srcId="{28889FD3-CEC3-40F2-B53F-A53C34BB21FD}" destId="{4B8DC535-E681-48EF-B974-2F3B6C785184}" srcOrd="2" destOrd="0" presId="urn:microsoft.com/office/officeart/2018/2/layout/IconVerticalSolidList"/>
    <dgm:cxn modelId="{1B8423A3-1AD6-4F58-9B2D-C81A4BDD7D5D}" type="presParOf" srcId="{4B8DC535-E681-48EF-B974-2F3B6C785184}" destId="{E7586F7C-B9DA-4CC6-9748-B45D6E52FE94}" srcOrd="0" destOrd="0" presId="urn:microsoft.com/office/officeart/2018/2/layout/IconVerticalSolidList"/>
    <dgm:cxn modelId="{1E6AC976-7E0E-46B8-B73A-3F22AC167B98}" type="presParOf" srcId="{4B8DC535-E681-48EF-B974-2F3B6C785184}" destId="{0E9E0611-6DEB-40CE-8DE8-A1FCD7B74B44}" srcOrd="1" destOrd="0" presId="urn:microsoft.com/office/officeart/2018/2/layout/IconVerticalSolidList"/>
    <dgm:cxn modelId="{5375A960-8197-4EF7-B61E-727D09E176C7}" type="presParOf" srcId="{4B8DC535-E681-48EF-B974-2F3B6C785184}" destId="{2CA34407-6E24-45BB-BAE7-050B80E24D02}" srcOrd="2" destOrd="0" presId="urn:microsoft.com/office/officeart/2018/2/layout/IconVerticalSolidList"/>
    <dgm:cxn modelId="{827E1D1D-E041-480A-9BA8-6FF876F98AE5}" type="presParOf" srcId="{4B8DC535-E681-48EF-B974-2F3B6C785184}" destId="{21BA5DF7-73C3-48C5-B34E-D7A04C192CBB}" srcOrd="3" destOrd="0" presId="urn:microsoft.com/office/officeart/2018/2/layout/IconVerticalSolidList"/>
    <dgm:cxn modelId="{F1B7FFF8-0663-478A-AD3A-4D40BD269EE3}" type="presParOf" srcId="{28889FD3-CEC3-40F2-B53F-A53C34BB21FD}" destId="{64FDCD43-E9BF-45F5-81CC-138C52D8FAA8}" srcOrd="3" destOrd="0" presId="urn:microsoft.com/office/officeart/2018/2/layout/IconVerticalSolidList"/>
    <dgm:cxn modelId="{9AA6AD1B-95D1-4F1A-8D86-7075208B0E10}" type="presParOf" srcId="{28889FD3-CEC3-40F2-B53F-A53C34BB21FD}" destId="{DD2F9DAD-918F-49C2-BA14-79B301038BAA}" srcOrd="4" destOrd="0" presId="urn:microsoft.com/office/officeart/2018/2/layout/IconVerticalSolidList"/>
    <dgm:cxn modelId="{61948167-8B84-4205-BDC7-03400A88E6B6}" type="presParOf" srcId="{DD2F9DAD-918F-49C2-BA14-79B301038BAA}" destId="{C1639E0D-23AC-43AB-A43C-DCF6E854A6AF}" srcOrd="0" destOrd="0" presId="urn:microsoft.com/office/officeart/2018/2/layout/IconVerticalSolidList"/>
    <dgm:cxn modelId="{B16C93D2-E6F6-4071-B6C6-1408D29DE861}" type="presParOf" srcId="{DD2F9DAD-918F-49C2-BA14-79B301038BAA}" destId="{CB9258D7-0872-4080-AA7D-6C620BAEB5A1}" srcOrd="1" destOrd="0" presId="urn:microsoft.com/office/officeart/2018/2/layout/IconVerticalSolidList"/>
    <dgm:cxn modelId="{D7F7EE07-6F2E-407F-9F20-53C73576CEC8}" type="presParOf" srcId="{DD2F9DAD-918F-49C2-BA14-79B301038BAA}" destId="{39C3B104-188D-45E3-A2C0-44A59C1BCCDB}" srcOrd="2" destOrd="0" presId="urn:microsoft.com/office/officeart/2018/2/layout/IconVerticalSolidList"/>
    <dgm:cxn modelId="{791FADDD-4B39-47B3-9C67-3FE79903857E}" type="presParOf" srcId="{DD2F9DAD-918F-49C2-BA14-79B301038BAA}" destId="{8A307730-AF1E-4E70-8CED-C3E1E043F0F9}" srcOrd="3" destOrd="0" presId="urn:microsoft.com/office/officeart/2018/2/layout/IconVerticalSoli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51381E6-35D2-4BEF-A674-7234BD86936B}" type="doc">
      <dgm:prSet loTypeId="urn:microsoft.com/office/officeart/2005/8/layout/vList2" loCatId="list" qsTypeId="urn:microsoft.com/office/officeart/2005/8/quickstyle/3d4" qsCatId="3D" csTypeId="urn:microsoft.com/office/officeart/2005/8/colors/accent0_1" csCatId="mainScheme" phldr="1"/>
      <dgm:spPr/>
      <dgm:t>
        <a:bodyPr/>
        <a:lstStyle/>
        <a:p>
          <a:endParaRPr lang="pt-BR"/>
        </a:p>
      </dgm:t>
    </dgm:pt>
    <dgm:pt modelId="{E956B69F-D3E4-4017-9E7B-90EB0010DF41}" type="pres">
      <dgm:prSet presAssocID="{451381E6-35D2-4BEF-A674-7234BD86936B}" presName="linear" presStyleCnt="0">
        <dgm:presLayoutVars>
          <dgm:animLvl val="lvl"/>
          <dgm:resizeHandles val="exact"/>
        </dgm:presLayoutVars>
      </dgm:prSet>
      <dgm:spPr/>
      <dgm:t>
        <a:bodyPr/>
        <a:lstStyle/>
        <a:p>
          <a:endParaRPr lang="pt-BR"/>
        </a:p>
      </dgm:t>
    </dgm:pt>
  </dgm:ptLst>
  <dgm:cxnLst>
    <dgm:cxn modelId="{D696B900-C347-4A8B-996C-CCEEC94431AC}" type="presOf" srcId="{451381E6-35D2-4BEF-A674-7234BD86936B}" destId="{E956B69F-D3E4-4017-9E7B-90EB0010DF4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C5B79FA-CB67-4BC4-B347-263AC44E447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6B4283AB-695E-4F31-A60C-0AC9EAF04F06}">
      <dgm:prSet/>
      <dgm:spPr/>
      <dgm:t>
        <a:bodyPr/>
        <a:lstStyle/>
        <a:p>
          <a:pPr algn="just">
            <a:lnSpc>
              <a:spcPts val="2000"/>
            </a:lnSpc>
          </a:pPr>
          <a:r>
            <a:rPr lang="pt-BR" dirty="0">
              <a:latin typeface="Century Gothic" panose="020B0502020202020204" pitchFamily="34" charset="0"/>
            </a:rPr>
            <a:t>A LRF em seu artigo 20, Inciso III e alíneas a e b, determinou que a despesa total com pessoal do Município não poderá exceder o limite de 60% da receita corrente líquida, sendo 54% para o Poder Executivo e 6% para o Poder Legislativo. </a:t>
          </a:r>
          <a:endParaRPr lang="en-US" dirty="0">
            <a:latin typeface="Century Gothic" panose="020B0502020202020204" pitchFamily="34" charset="0"/>
          </a:endParaRPr>
        </a:p>
      </dgm:t>
    </dgm:pt>
    <dgm:pt modelId="{19B67316-38EF-43E3-9595-6E37F70C68E2}" type="parTrans" cxnId="{26C85751-17E1-4383-8FAD-4B6213D846D9}">
      <dgm:prSet/>
      <dgm:spPr/>
      <dgm:t>
        <a:bodyPr/>
        <a:lstStyle/>
        <a:p>
          <a:endParaRPr lang="en-US"/>
        </a:p>
      </dgm:t>
    </dgm:pt>
    <dgm:pt modelId="{29A5E2F7-CF7F-404A-A5E5-B5F4BCFA39DD}" type="sibTrans" cxnId="{26C85751-17E1-4383-8FAD-4B6213D846D9}">
      <dgm:prSet/>
      <dgm:spPr/>
      <dgm:t>
        <a:bodyPr/>
        <a:lstStyle/>
        <a:p>
          <a:endParaRPr lang="en-US"/>
        </a:p>
      </dgm:t>
    </dgm:pt>
    <dgm:pt modelId="{644354DD-1052-4D57-B25F-1240C18E628D}">
      <dgm:prSet/>
      <dgm:spPr/>
      <dgm:t>
        <a:bodyPr/>
        <a:lstStyle/>
        <a:p>
          <a:pPr algn="just">
            <a:lnSpc>
              <a:spcPts val="2000"/>
            </a:lnSpc>
          </a:pPr>
          <a:r>
            <a:rPr lang="pt-BR" dirty="0">
              <a:latin typeface="Century Gothic" panose="020B0502020202020204" pitchFamily="34" charset="0"/>
            </a:rPr>
            <a:t>Este percentual é apurado dividindo a soma das despesas com pessoal no mês em curso mais os 11 meses anteriores pela Receita Corrente Líquida do mesmo período. </a:t>
          </a:r>
          <a:endParaRPr lang="en-US" dirty="0">
            <a:latin typeface="Century Gothic" panose="020B0502020202020204" pitchFamily="34" charset="0"/>
          </a:endParaRPr>
        </a:p>
      </dgm:t>
    </dgm:pt>
    <dgm:pt modelId="{75E9AB87-8D0C-4D26-B07D-5E3F9EBEAF48}" type="parTrans" cxnId="{A119BA99-1FB1-4F47-A14C-BF17E3CFEC44}">
      <dgm:prSet/>
      <dgm:spPr/>
      <dgm:t>
        <a:bodyPr/>
        <a:lstStyle/>
        <a:p>
          <a:endParaRPr lang="en-US"/>
        </a:p>
      </dgm:t>
    </dgm:pt>
    <dgm:pt modelId="{496F8F0C-7958-49C3-971B-B9072755A397}" type="sibTrans" cxnId="{A119BA99-1FB1-4F47-A14C-BF17E3CFEC44}">
      <dgm:prSet/>
      <dgm:spPr/>
      <dgm:t>
        <a:bodyPr/>
        <a:lstStyle/>
        <a:p>
          <a:endParaRPr lang="en-US"/>
        </a:p>
      </dgm:t>
    </dgm:pt>
    <dgm:pt modelId="{6FC4EFBC-6899-4903-9828-B1216FD106D8}" type="pres">
      <dgm:prSet presAssocID="{6C5B79FA-CB67-4BC4-B347-263AC44E4476}" presName="root" presStyleCnt="0">
        <dgm:presLayoutVars>
          <dgm:dir/>
          <dgm:resizeHandles val="exact"/>
        </dgm:presLayoutVars>
      </dgm:prSet>
      <dgm:spPr/>
      <dgm:t>
        <a:bodyPr/>
        <a:lstStyle/>
        <a:p>
          <a:endParaRPr lang="pt-BR"/>
        </a:p>
      </dgm:t>
    </dgm:pt>
    <dgm:pt modelId="{37164E82-F983-49DF-8D1B-0A2993B381F6}" type="pres">
      <dgm:prSet presAssocID="{6B4283AB-695E-4F31-A60C-0AC9EAF04F06}" presName="compNode" presStyleCnt="0"/>
      <dgm:spPr/>
    </dgm:pt>
    <dgm:pt modelId="{B5152387-0140-4D44-8324-311B4CA2A301}" type="pres">
      <dgm:prSet presAssocID="{6B4283AB-695E-4F31-A60C-0AC9EAF04F06}" presName="bgRect" presStyleLbl="bgShp" presStyleIdx="0" presStyleCnt="2"/>
      <dgm:spPr/>
    </dgm:pt>
    <dgm:pt modelId="{9C954E9C-A202-4532-B22F-E20E4F18FE80}" type="pres">
      <dgm:prSet presAssocID="{6B4283AB-695E-4F31-A60C-0AC9EAF04F0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Dólar"/>
        </a:ext>
      </dgm:extLst>
    </dgm:pt>
    <dgm:pt modelId="{F195EFEF-CA50-435F-BCB2-5A8528B6C3D3}" type="pres">
      <dgm:prSet presAssocID="{6B4283AB-695E-4F31-A60C-0AC9EAF04F06}" presName="spaceRect" presStyleCnt="0"/>
      <dgm:spPr/>
    </dgm:pt>
    <dgm:pt modelId="{96BE7FBA-7F56-44C8-9947-F54CECC34D10}" type="pres">
      <dgm:prSet presAssocID="{6B4283AB-695E-4F31-A60C-0AC9EAF04F06}" presName="parTx" presStyleLbl="revTx" presStyleIdx="0" presStyleCnt="2">
        <dgm:presLayoutVars>
          <dgm:chMax val="0"/>
          <dgm:chPref val="0"/>
        </dgm:presLayoutVars>
      </dgm:prSet>
      <dgm:spPr/>
      <dgm:t>
        <a:bodyPr/>
        <a:lstStyle/>
        <a:p>
          <a:endParaRPr lang="pt-BR"/>
        </a:p>
      </dgm:t>
    </dgm:pt>
    <dgm:pt modelId="{4816D97D-01AE-41D2-B024-1995BF27D6A4}" type="pres">
      <dgm:prSet presAssocID="{29A5E2F7-CF7F-404A-A5E5-B5F4BCFA39DD}" presName="sibTrans" presStyleCnt="0"/>
      <dgm:spPr/>
    </dgm:pt>
    <dgm:pt modelId="{D8CE4FC7-D78E-4B1E-B41D-DEC5D36EFD71}" type="pres">
      <dgm:prSet presAssocID="{644354DD-1052-4D57-B25F-1240C18E628D}" presName="compNode" presStyleCnt="0"/>
      <dgm:spPr/>
    </dgm:pt>
    <dgm:pt modelId="{CC898D35-D4DC-445B-9D28-7475A0018B5D}" type="pres">
      <dgm:prSet presAssocID="{644354DD-1052-4D57-B25F-1240C18E628D}" presName="bgRect" presStyleLbl="bgShp" presStyleIdx="1" presStyleCnt="2"/>
      <dgm:spPr/>
    </dgm:pt>
    <dgm:pt modelId="{CB5CBAD4-7F49-42BC-B1D8-E07968956EEA}" type="pres">
      <dgm:prSet presAssocID="{644354DD-1052-4D57-B25F-1240C18E628D}"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Dinheiro"/>
        </a:ext>
      </dgm:extLst>
    </dgm:pt>
    <dgm:pt modelId="{AD1F368E-4394-4C04-ABF3-F3E19E6B6C70}" type="pres">
      <dgm:prSet presAssocID="{644354DD-1052-4D57-B25F-1240C18E628D}" presName="spaceRect" presStyleCnt="0"/>
      <dgm:spPr/>
    </dgm:pt>
    <dgm:pt modelId="{776B8E46-E745-48FC-892B-0936E1AD5608}" type="pres">
      <dgm:prSet presAssocID="{644354DD-1052-4D57-B25F-1240C18E628D}" presName="parTx" presStyleLbl="revTx" presStyleIdx="1" presStyleCnt="2">
        <dgm:presLayoutVars>
          <dgm:chMax val="0"/>
          <dgm:chPref val="0"/>
        </dgm:presLayoutVars>
      </dgm:prSet>
      <dgm:spPr/>
      <dgm:t>
        <a:bodyPr/>
        <a:lstStyle/>
        <a:p>
          <a:endParaRPr lang="pt-BR"/>
        </a:p>
      </dgm:t>
    </dgm:pt>
  </dgm:ptLst>
  <dgm:cxnLst>
    <dgm:cxn modelId="{F2D3079E-8309-43AC-926E-7C0A258C1149}" type="presOf" srcId="{644354DD-1052-4D57-B25F-1240C18E628D}" destId="{776B8E46-E745-48FC-892B-0936E1AD5608}" srcOrd="0" destOrd="0" presId="urn:microsoft.com/office/officeart/2018/2/layout/IconVerticalSolidList"/>
    <dgm:cxn modelId="{FA00707A-F0AA-4A47-B0CA-9DCB765B6E16}" type="presOf" srcId="{6C5B79FA-CB67-4BC4-B347-263AC44E4476}" destId="{6FC4EFBC-6899-4903-9828-B1216FD106D8}" srcOrd="0" destOrd="0" presId="urn:microsoft.com/office/officeart/2018/2/layout/IconVerticalSolidList"/>
    <dgm:cxn modelId="{26C85751-17E1-4383-8FAD-4B6213D846D9}" srcId="{6C5B79FA-CB67-4BC4-B347-263AC44E4476}" destId="{6B4283AB-695E-4F31-A60C-0AC9EAF04F06}" srcOrd="0" destOrd="0" parTransId="{19B67316-38EF-43E3-9595-6E37F70C68E2}" sibTransId="{29A5E2F7-CF7F-404A-A5E5-B5F4BCFA39DD}"/>
    <dgm:cxn modelId="{2993C76E-2AEF-4333-A83A-54496B37B1DA}" type="presOf" srcId="{6B4283AB-695E-4F31-A60C-0AC9EAF04F06}" destId="{96BE7FBA-7F56-44C8-9947-F54CECC34D10}" srcOrd="0" destOrd="0" presId="urn:microsoft.com/office/officeart/2018/2/layout/IconVerticalSolidList"/>
    <dgm:cxn modelId="{A119BA99-1FB1-4F47-A14C-BF17E3CFEC44}" srcId="{6C5B79FA-CB67-4BC4-B347-263AC44E4476}" destId="{644354DD-1052-4D57-B25F-1240C18E628D}" srcOrd="1" destOrd="0" parTransId="{75E9AB87-8D0C-4D26-B07D-5E3F9EBEAF48}" sibTransId="{496F8F0C-7958-49C3-971B-B9072755A397}"/>
    <dgm:cxn modelId="{4EF08079-3B78-4478-AD6F-F5E64AFD9C8A}" type="presParOf" srcId="{6FC4EFBC-6899-4903-9828-B1216FD106D8}" destId="{37164E82-F983-49DF-8D1B-0A2993B381F6}" srcOrd="0" destOrd="0" presId="urn:microsoft.com/office/officeart/2018/2/layout/IconVerticalSolidList"/>
    <dgm:cxn modelId="{509B8EDC-5CEB-4AC9-A0A8-B2597DAC859C}" type="presParOf" srcId="{37164E82-F983-49DF-8D1B-0A2993B381F6}" destId="{B5152387-0140-4D44-8324-311B4CA2A301}" srcOrd="0" destOrd="0" presId="urn:microsoft.com/office/officeart/2018/2/layout/IconVerticalSolidList"/>
    <dgm:cxn modelId="{5ED84A7D-8899-4686-8630-3F71AFAADC23}" type="presParOf" srcId="{37164E82-F983-49DF-8D1B-0A2993B381F6}" destId="{9C954E9C-A202-4532-B22F-E20E4F18FE80}" srcOrd="1" destOrd="0" presId="urn:microsoft.com/office/officeart/2018/2/layout/IconVerticalSolidList"/>
    <dgm:cxn modelId="{12FEECDD-18D7-4191-A7A1-7006552BB8EC}" type="presParOf" srcId="{37164E82-F983-49DF-8D1B-0A2993B381F6}" destId="{F195EFEF-CA50-435F-BCB2-5A8528B6C3D3}" srcOrd="2" destOrd="0" presId="urn:microsoft.com/office/officeart/2018/2/layout/IconVerticalSolidList"/>
    <dgm:cxn modelId="{D668F840-3D3D-4AC2-BA70-5E135207F3E3}" type="presParOf" srcId="{37164E82-F983-49DF-8D1B-0A2993B381F6}" destId="{96BE7FBA-7F56-44C8-9947-F54CECC34D10}" srcOrd="3" destOrd="0" presId="urn:microsoft.com/office/officeart/2018/2/layout/IconVerticalSolidList"/>
    <dgm:cxn modelId="{C3C2A56A-C285-46EA-A379-0D3BF84CA512}" type="presParOf" srcId="{6FC4EFBC-6899-4903-9828-B1216FD106D8}" destId="{4816D97D-01AE-41D2-B024-1995BF27D6A4}" srcOrd="1" destOrd="0" presId="urn:microsoft.com/office/officeart/2018/2/layout/IconVerticalSolidList"/>
    <dgm:cxn modelId="{E7A2AF51-5E51-42EF-A0A7-23CE7BD06619}" type="presParOf" srcId="{6FC4EFBC-6899-4903-9828-B1216FD106D8}" destId="{D8CE4FC7-D78E-4B1E-B41D-DEC5D36EFD71}" srcOrd="2" destOrd="0" presId="urn:microsoft.com/office/officeart/2018/2/layout/IconVerticalSolidList"/>
    <dgm:cxn modelId="{25E0AE58-62FD-4504-841A-601A0C84D595}" type="presParOf" srcId="{D8CE4FC7-D78E-4B1E-B41D-DEC5D36EFD71}" destId="{CC898D35-D4DC-445B-9D28-7475A0018B5D}" srcOrd="0" destOrd="0" presId="urn:microsoft.com/office/officeart/2018/2/layout/IconVerticalSolidList"/>
    <dgm:cxn modelId="{ED9F6199-22B9-463A-8AF7-39C868FEDB2E}" type="presParOf" srcId="{D8CE4FC7-D78E-4B1E-B41D-DEC5D36EFD71}" destId="{CB5CBAD4-7F49-42BC-B1D8-E07968956EEA}" srcOrd="1" destOrd="0" presId="urn:microsoft.com/office/officeart/2018/2/layout/IconVerticalSolidList"/>
    <dgm:cxn modelId="{9A130CFB-3072-4E14-AFB3-865B183BBB66}" type="presParOf" srcId="{D8CE4FC7-D78E-4B1E-B41D-DEC5D36EFD71}" destId="{AD1F368E-4394-4C04-ABF3-F3E19E6B6C70}" srcOrd="2" destOrd="0" presId="urn:microsoft.com/office/officeart/2018/2/layout/IconVerticalSolidList"/>
    <dgm:cxn modelId="{A0F2E965-EEE7-4EFE-BE46-EB4459F326A2}" type="presParOf" srcId="{D8CE4FC7-D78E-4B1E-B41D-DEC5D36EFD71}" destId="{776B8E46-E745-48FC-892B-0936E1AD560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51381E6-35D2-4BEF-A674-7234BD86936B}" type="doc">
      <dgm:prSet loTypeId="urn:microsoft.com/office/officeart/2005/8/layout/vList2" loCatId="list" qsTypeId="urn:microsoft.com/office/officeart/2005/8/quickstyle/3d4" qsCatId="3D" csTypeId="urn:microsoft.com/office/officeart/2005/8/colors/accent0_1" csCatId="mainScheme" phldr="1"/>
      <dgm:spPr/>
      <dgm:t>
        <a:bodyPr/>
        <a:lstStyle/>
        <a:p>
          <a:endParaRPr lang="pt-BR"/>
        </a:p>
      </dgm:t>
    </dgm:pt>
    <dgm:pt modelId="{E956B69F-D3E4-4017-9E7B-90EB0010DF41}" type="pres">
      <dgm:prSet presAssocID="{451381E6-35D2-4BEF-A674-7234BD86936B}" presName="linear" presStyleCnt="0">
        <dgm:presLayoutVars>
          <dgm:animLvl val="lvl"/>
          <dgm:resizeHandles val="exact"/>
        </dgm:presLayoutVars>
      </dgm:prSet>
      <dgm:spPr/>
      <dgm:t>
        <a:bodyPr/>
        <a:lstStyle/>
        <a:p>
          <a:endParaRPr lang="pt-BR"/>
        </a:p>
      </dgm:t>
    </dgm:pt>
  </dgm:ptLst>
  <dgm:cxnLst>
    <dgm:cxn modelId="{D696B900-C347-4A8B-996C-CCEEC94431AC}" type="presOf" srcId="{451381E6-35D2-4BEF-A674-7234BD86936B}" destId="{E956B69F-D3E4-4017-9E7B-90EB0010DF4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54B777F-23AF-4EAC-B69C-7DB76C27D5E9}" type="doc">
      <dgm:prSet loTypeId="urn:microsoft.com/office/officeart/2005/8/layout/hProcess9" loCatId="process" qsTypeId="urn:microsoft.com/office/officeart/2005/8/quickstyle/simple1" qsCatId="simple" csTypeId="urn:microsoft.com/office/officeart/2005/8/colors/accent0_3" csCatId="mainScheme" phldr="1"/>
      <dgm:spPr/>
    </dgm:pt>
    <dgm:pt modelId="{9EC58D4E-1013-4417-8429-FC9C2B8ECFE4}">
      <dgm:prSet phldrT="[Texto]" custT="1"/>
      <dgm:spPr/>
      <dgm:t>
        <a:bodyPr/>
        <a:lstStyle/>
        <a:p>
          <a:r>
            <a:rPr lang="pt-BR" sz="1400" dirty="0">
              <a:latin typeface="Century Gothic" panose="020B0502020202020204" pitchFamily="34" charset="0"/>
            </a:rPr>
            <a:t>19,69%</a:t>
          </a:r>
        </a:p>
      </dgm:t>
    </dgm:pt>
    <dgm:pt modelId="{E593C70C-A5D1-4655-AD26-2AECDAAF9998}" type="parTrans" cxnId="{D340D734-24EF-4966-800F-9D2C237E34CF}">
      <dgm:prSet/>
      <dgm:spPr/>
      <dgm:t>
        <a:bodyPr/>
        <a:lstStyle/>
        <a:p>
          <a:endParaRPr lang="pt-BR">
            <a:latin typeface="Century Gothic" panose="020B0502020202020204" pitchFamily="34" charset="0"/>
          </a:endParaRPr>
        </a:p>
      </dgm:t>
    </dgm:pt>
    <dgm:pt modelId="{EAA7843E-3163-47B9-9A65-D7236275CB59}" type="sibTrans" cxnId="{D340D734-24EF-4966-800F-9D2C237E34CF}">
      <dgm:prSet/>
      <dgm:spPr/>
      <dgm:t>
        <a:bodyPr/>
        <a:lstStyle/>
        <a:p>
          <a:endParaRPr lang="pt-BR">
            <a:latin typeface="Century Gothic" panose="020B0502020202020204" pitchFamily="34" charset="0"/>
          </a:endParaRPr>
        </a:p>
      </dgm:t>
    </dgm:pt>
    <dgm:pt modelId="{DF20DC5C-B516-439D-9641-5967C16F4B54}">
      <dgm:prSet phldrT="[Texto]"/>
      <dgm:spPr/>
      <dgm:t>
        <a:bodyPr/>
        <a:lstStyle/>
        <a:p>
          <a:r>
            <a:rPr lang="pt-BR" dirty="0">
              <a:latin typeface="Century Gothic" panose="020B0502020202020204" pitchFamily="34" charset="0"/>
              <a:ea typeface="+mn-lt"/>
              <a:cs typeface="+mn-lt"/>
            </a:rPr>
            <a:t>28.708.221,89</a:t>
          </a:r>
          <a:endParaRPr lang="pt-BR" dirty="0">
            <a:latin typeface="Century Gothic" panose="020B0502020202020204" pitchFamily="34" charset="0"/>
          </a:endParaRPr>
        </a:p>
      </dgm:t>
    </dgm:pt>
    <dgm:pt modelId="{29316B19-67A1-45D6-B894-9C9A9C64202C}" type="parTrans" cxnId="{5BF7C8BA-11B6-4481-9A6C-52C362294772}">
      <dgm:prSet/>
      <dgm:spPr/>
      <dgm:t>
        <a:bodyPr/>
        <a:lstStyle/>
        <a:p>
          <a:endParaRPr lang="pt-BR">
            <a:latin typeface="Century Gothic" panose="020B0502020202020204" pitchFamily="34" charset="0"/>
          </a:endParaRPr>
        </a:p>
      </dgm:t>
    </dgm:pt>
    <dgm:pt modelId="{BF468D9D-2E16-4498-8CB5-530C19F8E2E2}" type="sibTrans" cxnId="{5BF7C8BA-11B6-4481-9A6C-52C362294772}">
      <dgm:prSet/>
      <dgm:spPr/>
      <dgm:t>
        <a:bodyPr/>
        <a:lstStyle/>
        <a:p>
          <a:endParaRPr lang="pt-BR">
            <a:latin typeface="Century Gothic" panose="020B0502020202020204" pitchFamily="34" charset="0"/>
          </a:endParaRPr>
        </a:p>
      </dgm:t>
    </dgm:pt>
    <dgm:pt modelId="{10C81884-328B-44C9-9120-852C51BA98D6}" type="pres">
      <dgm:prSet presAssocID="{454B777F-23AF-4EAC-B69C-7DB76C27D5E9}" presName="CompostProcess" presStyleCnt="0">
        <dgm:presLayoutVars>
          <dgm:dir/>
          <dgm:resizeHandles val="exact"/>
        </dgm:presLayoutVars>
      </dgm:prSet>
      <dgm:spPr/>
    </dgm:pt>
    <dgm:pt modelId="{7F90C6DB-1DF2-42B7-AEA7-CF329E82425F}" type="pres">
      <dgm:prSet presAssocID="{454B777F-23AF-4EAC-B69C-7DB76C27D5E9}" presName="arrow" presStyleLbl="bgShp" presStyleIdx="0" presStyleCnt="1"/>
      <dgm:spPr/>
    </dgm:pt>
    <dgm:pt modelId="{22D047B5-5D12-4E44-929B-09A9885B394E}" type="pres">
      <dgm:prSet presAssocID="{454B777F-23AF-4EAC-B69C-7DB76C27D5E9}" presName="linearProcess" presStyleCnt="0"/>
      <dgm:spPr/>
    </dgm:pt>
    <dgm:pt modelId="{FBA7064C-8E5D-43B5-B760-A4F6E6169C6A}" type="pres">
      <dgm:prSet presAssocID="{9EC58D4E-1013-4417-8429-FC9C2B8ECFE4}" presName="textNode" presStyleLbl="node1" presStyleIdx="0" presStyleCnt="2">
        <dgm:presLayoutVars>
          <dgm:bulletEnabled val="1"/>
        </dgm:presLayoutVars>
      </dgm:prSet>
      <dgm:spPr/>
      <dgm:t>
        <a:bodyPr/>
        <a:lstStyle/>
        <a:p>
          <a:endParaRPr lang="pt-BR"/>
        </a:p>
      </dgm:t>
    </dgm:pt>
    <dgm:pt modelId="{D035D60E-B401-4F7C-9552-9C686A3DD1D9}" type="pres">
      <dgm:prSet presAssocID="{EAA7843E-3163-47B9-9A65-D7236275CB59}" presName="sibTrans" presStyleCnt="0"/>
      <dgm:spPr/>
    </dgm:pt>
    <dgm:pt modelId="{CF787F39-25E4-43A9-83F9-F0BEA2B4A33C}" type="pres">
      <dgm:prSet presAssocID="{DF20DC5C-B516-439D-9641-5967C16F4B54}" presName="textNode" presStyleLbl="node1" presStyleIdx="1" presStyleCnt="2">
        <dgm:presLayoutVars>
          <dgm:bulletEnabled val="1"/>
        </dgm:presLayoutVars>
      </dgm:prSet>
      <dgm:spPr/>
      <dgm:t>
        <a:bodyPr/>
        <a:lstStyle/>
        <a:p>
          <a:endParaRPr lang="pt-BR"/>
        </a:p>
      </dgm:t>
    </dgm:pt>
  </dgm:ptLst>
  <dgm:cxnLst>
    <dgm:cxn modelId="{2486BC7F-F5C4-4BFE-A023-E46E96E45394}" type="presOf" srcId="{9EC58D4E-1013-4417-8429-FC9C2B8ECFE4}" destId="{FBA7064C-8E5D-43B5-B760-A4F6E6169C6A}" srcOrd="0" destOrd="0" presId="urn:microsoft.com/office/officeart/2005/8/layout/hProcess9"/>
    <dgm:cxn modelId="{7FB09A21-062C-4188-B91F-C51A8F7A08AA}" type="presOf" srcId="{454B777F-23AF-4EAC-B69C-7DB76C27D5E9}" destId="{10C81884-328B-44C9-9120-852C51BA98D6}" srcOrd="0" destOrd="0" presId="urn:microsoft.com/office/officeart/2005/8/layout/hProcess9"/>
    <dgm:cxn modelId="{5BF7C8BA-11B6-4481-9A6C-52C362294772}" srcId="{454B777F-23AF-4EAC-B69C-7DB76C27D5E9}" destId="{DF20DC5C-B516-439D-9641-5967C16F4B54}" srcOrd="1" destOrd="0" parTransId="{29316B19-67A1-45D6-B894-9C9A9C64202C}" sibTransId="{BF468D9D-2E16-4498-8CB5-530C19F8E2E2}"/>
    <dgm:cxn modelId="{146ABB05-19E1-4506-9446-68554339D9B6}" type="presOf" srcId="{DF20DC5C-B516-439D-9641-5967C16F4B54}" destId="{CF787F39-25E4-43A9-83F9-F0BEA2B4A33C}" srcOrd="0" destOrd="0" presId="urn:microsoft.com/office/officeart/2005/8/layout/hProcess9"/>
    <dgm:cxn modelId="{D340D734-24EF-4966-800F-9D2C237E34CF}" srcId="{454B777F-23AF-4EAC-B69C-7DB76C27D5E9}" destId="{9EC58D4E-1013-4417-8429-FC9C2B8ECFE4}" srcOrd="0" destOrd="0" parTransId="{E593C70C-A5D1-4655-AD26-2AECDAAF9998}" sibTransId="{EAA7843E-3163-47B9-9A65-D7236275CB59}"/>
    <dgm:cxn modelId="{240F1D9B-4810-4C71-BED0-B7D1A9848B79}" type="presParOf" srcId="{10C81884-328B-44C9-9120-852C51BA98D6}" destId="{7F90C6DB-1DF2-42B7-AEA7-CF329E82425F}" srcOrd="0" destOrd="0" presId="urn:microsoft.com/office/officeart/2005/8/layout/hProcess9"/>
    <dgm:cxn modelId="{5DDA22E1-BD7B-4125-BE4B-21EF4224B036}" type="presParOf" srcId="{10C81884-328B-44C9-9120-852C51BA98D6}" destId="{22D047B5-5D12-4E44-929B-09A9885B394E}" srcOrd="1" destOrd="0" presId="urn:microsoft.com/office/officeart/2005/8/layout/hProcess9"/>
    <dgm:cxn modelId="{3463BCA9-9794-41D0-8DA3-5E6F6DB015AF}" type="presParOf" srcId="{22D047B5-5D12-4E44-929B-09A9885B394E}" destId="{FBA7064C-8E5D-43B5-B760-A4F6E6169C6A}" srcOrd="0" destOrd="0" presId="urn:microsoft.com/office/officeart/2005/8/layout/hProcess9"/>
    <dgm:cxn modelId="{6657A8C0-72C7-42E3-B2BC-4E6B8E25B3CF}" type="presParOf" srcId="{22D047B5-5D12-4E44-929B-09A9885B394E}" destId="{D035D60E-B401-4F7C-9552-9C686A3DD1D9}" srcOrd="1" destOrd="0" presId="urn:microsoft.com/office/officeart/2005/8/layout/hProcess9"/>
    <dgm:cxn modelId="{54635BB4-0B5C-440C-8141-5246B5C314FC}" type="presParOf" srcId="{22D047B5-5D12-4E44-929B-09A9885B394E}" destId="{CF787F39-25E4-43A9-83F9-F0BEA2B4A33C}"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51381E6-35D2-4BEF-A674-7234BD86936B}" type="doc">
      <dgm:prSet loTypeId="urn:microsoft.com/office/officeart/2005/8/layout/vList2" loCatId="list" qsTypeId="urn:microsoft.com/office/officeart/2005/8/quickstyle/3d4" qsCatId="3D" csTypeId="urn:microsoft.com/office/officeart/2005/8/colors/accent0_1" csCatId="mainScheme" phldr="1"/>
      <dgm:spPr/>
      <dgm:t>
        <a:bodyPr/>
        <a:lstStyle/>
        <a:p>
          <a:endParaRPr lang="pt-BR"/>
        </a:p>
      </dgm:t>
    </dgm:pt>
    <dgm:pt modelId="{E956B69F-D3E4-4017-9E7B-90EB0010DF41}" type="pres">
      <dgm:prSet presAssocID="{451381E6-35D2-4BEF-A674-7234BD86936B}" presName="linear" presStyleCnt="0">
        <dgm:presLayoutVars>
          <dgm:animLvl val="lvl"/>
          <dgm:resizeHandles val="exact"/>
        </dgm:presLayoutVars>
      </dgm:prSet>
      <dgm:spPr/>
      <dgm:t>
        <a:bodyPr/>
        <a:lstStyle/>
        <a:p>
          <a:endParaRPr lang="pt-BR"/>
        </a:p>
      </dgm:t>
    </dgm:pt>
  </dgm:ptLst>
  <dgm:cxnLst>
    <dgm:cxn modelId="{CC7F08EB-8AB9-47C5-821E-084B8CA23C53}" type="presOf" srcId="{451381E6-35D2-4BEF-A674-7234BD86936B}" destId="{E956B69F-D3E4-4017-9E7B-90EB0010DF41}"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27BCA81-6A92-444D-8A45-FC36797FE1C5}" type="doc">
      <dgm:prSet loTypeId="urn:microsoft.com/office/officeart/2005/8/layout/hierarchy1" loCatId="hierarchy" qsTypeId="urn:microsoft.com/office/officeart/2005/8/quickstyle/3d2" qsCatId="3D" csTypeId="urn:microsoft.com/office/officeart/2005/8/colors/accent1_2" csCatId="accent1" phldr="1"/>
      <dgm:spPr/>
      <dgm:t>
        <a:bodyPr/>
        <a:lstStyle/>
        <a:p>
          <a:endParaRPr lang="pt-BR"/>
        </a:p>
      </dgm:t>
    </dgm:pt>
    <dgm:pt modelId="{CDFD2A5D-7561-4518-9C60-103C4692CF41}">
      <dgm:prSet/>
      <dgm:spPr/>
      <dgm:t>
        <a:bodyPr/>
        <a:lstStyle/>
        <a:p>
          <a:r>
            <a:rPr lang="pt-BR" b="1" dirty="0">
              <a:latin typeface="Century Gothic" panose="020B0502020202020204" pitchFamily="34" charset="0"/>
            </a:rPr>
            <a:t>25,84%</a:t>
          </a:r>
        </a:p>
      </dgm:t>
    </dgm:pt>
    <dgm:pt modelId="{C4EFA9C5-FBE0-4F2D-AA40-2E8E0B16F885}" type="parTrans" cxnId="{AEBBB327-DA13-4558-99F7-DAA2F01C45D6}">
      <dgm:prSet/>
      <dgm:spPr/>
      <dgm:t>
        <a:bodyPr/>
        <a:lstStyle/>
        <a:p>
          <a:endParaRPr lang="pt-BR">
            <a:latin typeface="Century Gothic" panose="020B0502020202020204" pitchFamily="34" charset="0"/>
          </a:endParaRPr>
        </a:p>
      </dgm:t>
    </dgm:pt>
    <dgm:pt modelId="{564CDADE-9D62-4B25-A774-4C5EDD48BFE3}" type="sibTrans" cxnId="{AEBBB327-DA13-4558-99F7-DAA2F01C45D6}">
      <dgm:prSet/>
      <dgm:spPr/>
      <dgm:t>
        <a:bodyPr/>
        <a:lstStyle/>
        <a:p>
          <a:endParaRPr lang="pt-BR">
            <a:latin typeface="Century Gothic" panose="020B0502020202020204" pitchFamily="34" charset="0"/>
          </a:endParaRPr>
        </a:p>
      </dgm:t>
    </dgm:pt>
    <dgm:pt modelId="{E82B4A69-2658-483E-AA43-ECB4DCFF67A2}">
      <dgm:prSet/>
      <dgm:spPr/>
      <dgm:t>
        <a:bodyPr/>
        <a:lstStyle/>
        <a:p>
          <a:pPr rtl="0"/>
          <a:r>
            <a:rPr lang="pt-BR" b="1" dirty="0">
              <a:latin typeface="Century Gothic" panose="020B0502020202020204" pitchFamily="34" charset="0"/>
            </a:rPr>
            <a:t>147,60% </a:t>
          </a:r>
          <a:endParaRPr lang="pt-BR" dirty="0">
            <a:latin typeface="Century Gothic" panose="020B0502020202020204" pitchFamily="34" charset="0"/>
          </a:endParaRPr>
        </a:p>
      </dgm:t>
    </dgm:pt>
    <dgm:pt modelId="{C405B521-50EA-41D1-AD8E-B39F2CF1C643}" type="parTrans" cxnId="{374D432E-E0DA-4F02-9C39-737107E2D80C}">
      <dgm:prSet/>
      <dgm:spPr/>
      <dgm:t>
        <a:bodyPr/>
        <a:lstStyle/>
        <a:p>
          <a:endParaRPr lang="pt-BR">
            <a:latin typeface="Century Gothic" panose="020B0502020202020204" pitchFamily="34" charset="0"/>
          </a:endParaRPr>
        </a:p>
      </dgm:t>
    </dgm:pt>
    <dgm:pt modelId="{B28C910F-FB3F-431A-AB0C-05097ABA7F9E}" type="sibTrans" cxnId="{374D432E-E0DA-4F02-9C39-737107E2D80C}">
      <dgm:prSet/>
      <dgm:spPr/>
      <dgm:t>
        <a:bodyPr/>
        <a:lstStyle/>
        <a:p>
          <a:endParaRPr lang="pt-BR">
            <a:latin typeface="Century Gothic" panose="020B0502020202020204" pitchFamily="34" charset="0"/>
          </a:endParaRPr>
        </a:p>
      </dgm:t>
    </dgm:pt>
    <dgm:pt modelId="{6A0A56BD-8216-48CD-BFB2-A6952293901F}" type="pres">
      <dgm:prSet presAssocID="{D27BCA81-6A92-444D-8A45-FC36797FE1C5}" presName="hierChild1" presStyleCnt="0">
        <dgm:presLayoutVars>
          <dgm:chPref val="1"/>
          <dgm:dir/>
          <dgm:animOne val="branch"/>
          <dgm:animLvl val="lvl"/>
          <dgm:resizeHandles/>
        </dgm:presLayoutVars>
      </dgm:prSet>
      <dgm:spPr/>
      <dgm:t>
        <a:bodyPr/>
        <a:lstStyle/>
        <a:p>
          <a:endParaRPr lang="pt-BR"/>
        </a:p>
      </dgm:t>
    </dgm:pt>
    <dgm:pt modelId="{BC7E6D41-506B-47A5-90E1-066584B6155D}" type="pres">
      <dgm:prSet presAssocID="{CDFD2A5D-7561-4518-9C60-103C4692CF41}" presName="hierRoot1" presStyleCnt="0"/>
      <dgm:spPr/>
    </dgm:pt>
    <dgm:pt modelId="{83B5585D-B764-4EFF-879B-DB04D4A4AD2A}" type="pres">
      <dgm:prSet presAssocID="{CDFD2A5D-7561-4518-9C60-103C4692CF41}" presName="composite" presStyleCnt="0"/>
      <dgm:spPr/>
    </dgm:pt>
    <dgm:pt modelId="{1367B767-D8D8-4E10-BB78-0DBE0DFFD8C9}" type="pres">
      <dgm:prSet presAssocID="{CDFD2A5D-7561-4518-9C60-103C4692CF41}" presName="background" presStyleLbl="node0" presStyleIdx="0" presStyleCnt="2"/>
      <dgm:spPr/>
    </dgm:pt>
    <dgm:pt modelId="{8B737236-E409-40FA-B822-C18701A93A8C}" type="pres">
      <dgm:prSet presAssocID="{CDFD2A5D-7561-4518-9C60-103C4692CF41}" presName="text" presStyleLbl="fgAcc0" presStyleIdx="0" presStyleCnt="2">
        <dgm:presLayoutVars>
          <dgm:chPref val="3"/>
        </dgm:presLayoutVars>
      </dgm:prSet>
      <dgm:spPr/>
      <dgm:t>
        <a:bodyPr/>
        <a:lstStyle/>
        <a:p>
          <a:endParaRPr lang="pt-BR"/>
        </a:p>
      </dgm:t>
    </dgm:pt>
    <dgm:pt modelId="{FFDBEAAC-B2AB-41DB-B57E-9D7EBA465333}" type="pres">
      <dgm:prSet presAssocID="{CDFD2A5D-7561-4518-9C60-103C4692CF41}" presName="hierChild2" presStyleCnt="0"/>
      <dgm:spPr/>
    </dgm:pt>
    <dgm:pt modelId="{370A4A5F-09EB-4C68-AB5C-00EF29C8943B}" type="pres">
      <dgm:prSet presAssocID="{E82B4A69-2658-483E-AA43-ECB4DCFF67A2}" presName="hierRoot1" presStyleCnt="0"/>
      <dgm:spPr/>
    </dgm:pt>
    <dgm:pt modelId="{A3B9B779-D34C-4CBD-A925-1B0D6F00D576}" type="pres">
      <dgm:prSet presAssocID="{E82B4A69-2658-483E-AA43-ECB4DCFF67A2}" presName="composite" presStyleCnt="0"/>
      <dgm:spPr/>
    </dgm:pt>
    <dgm:pt modelId="{5A210994-9F22-4F2F-B68C-CC6070FFA228}" type="pres">
      <dgm:prSet presAssocID="{E82B4A69-2658-483E-AA43-ECB4DCFF67A2}" presName="background" presStyleLbl="node0" presStyleIdx="1" presStyleCnt="2"/>
      <dgm:spPr/>
    </dgm:pt>
    <dgm:pt modelId="{7595152C-8F0A-4614-8034-977F80044C9C}" type="pres">
      <dgm:prSet presAssocID="{E82B4A69-2658-483E-AA43-ECB4DCFF67A2}" presName="text" presStyleLbl="fgAcc0" presStyleIdx="1" presStyleCnt="2">
        <dgm:presLayoutVars>
          <dgm:chPref val="3"/>
        </dgm:presLayoutVars>
      </dgm:prSet>
      <dgm:spPr/>
      <dgm:t>
        <a:bodyPr/>
        <a:lstStyle/>
        <a:p>
          <a:endParaRPr lang="pt-BR"/>
        </a:p>
      </dgm:t>
    </dgm:pt>
    <dgm:pt modelId="{C1EE852F-4F03-4CF0-9415-678D01C4EC48}" type="pres">
      <dgm:prSet presAssocID="{E82B4A69-2658-483E-AA43-ECB4DCFF67A2}" presName="hierChild2" presStyleCnt="0"/>
      <dgm:spPr/>
    </dgm:pt>
  </dgm:ptLst>
  <dgm:cxnLst>
    <dgm:cxn modelId="{54EDF6F4-9CC8-4850-A546-5595EB2D6D10}" type="presOf" srcId="{CDFD2A5D-7561-4518-9C60-103C4692CF41}" destId="{8B737236-E409-40FA-B822-C18701A93A8C}" srcOrd="0" destOrd="0" presId="urn:microsoft.com/office/officeart/2005/8/layout/hierarchy1"/>
    <dgm:cxn modelId="{11893FF3-8F3C-437C-96EA-DDF5263D3D33}" type="presOf" srcId="{E82B4A69-2658-483E-AA43-ECB4DCFF67A2}" destId="{7595152C-8F0A-4614-8034-977F80044C9C}" srcOrd="0" destOrd="0" presId="urn:microsoft.com/office/officeart/2005/8/layout/hierarchy1"/>
    <dgm:cxn modelId="{374D432E-E0DA-4F02-9C39-737107E2D80C}" srcId="{D27BCA81-6A92-444D-8A45-FC36797FE1C5}" destId="{E82B4A69-2658-483E-AA43-ECB4DCFF67A2}" srcOrd="1" destOrd="0" parTransId="{C405B521-50EA-41D1-AD8E-B39F2CF1C643}" sibTransId="{B28C910F-FB3F-431A-AB0C-05097ABA7F9E}"/>
    <dgm:cxn modelId="{35DE1FC6-8DE2-4266-A513-850957CFB3F7}" type="presOf" srcId="{D27BCA81-6A92-444D-8A45-FC36797FE1C5}" destId="{6A0A56BD-8216-48CD-BFB2-A6952293901F}" srcOrd="0" destOrd="0" presId="urn:microsoft.com/office/officeart/2005/8/layout/hierarchy1"/>
    <dgm:cxn modelId="{AEBBB327-DA13-4558-99F7-DAA2F01C45D6}" srcId="{D27BCA81-6A92-444D-8A45-FC36797FE1C5}" destId="{CDFD2A5D-7561-4518-9C60-103C4692CF41}" srcOrd="0" destOrd="0" parTransId="{C4EFA9C5-FBE0-4F2D-AA40-2E8E0B16F885}" sibTransId="{564CDADE-9D62-4B25-A774-4C5EDD48BFE3}"/>
    <dgm:cxn modelId="{888D6A8B-D284-4F97-9966-CAB2EC38F4BE}" type="presParOf" srcId="{6A0A56BD-8216-48CD-BFB2-A6952293901F}" destId="{BC7E6D41-506B-47A5-90E1-066584B6155D}" srcOrd="0" destOrd="0" presId="urn:microsoft.com/office/officeart/2005/8/layout/hierarchy1"/>
    <dgm:cxn modelId="{47804B50-B537-42CF-8DF0-02F60F90BF3A}" type="presParOf" srcId="{BC7E6D41-506B-47A5-90E1-066584B6155D}" destId="{83B5585D-B764-4EFF-879B-DB04D4A4AD2A}" srcOrd="0" destOrd="0" presId="urn:microsoft.com/office/officeart/2005/8/layout/hierarchy1"/>
    <dgm:cxn modelId="{5C32FB28-772F-436D-80F9-F83AE3DEE0E7}" type="presParOf" srcId="{83B5585D-B764-4EFF-879B-DB04D4A4AD2A}" destId="{1367B767-D8D8-4E10-BB78-0DBE0DFFD8C9}" srcOrd="0" destOrd="0" presId="urn:microsoft.com/office/officeart/2005/8/layout/hierarchy1"/>
    <dgm:cxn modelId="{826579AD-EDD7-4BB1-91DA-24EC87801930}" type="presParOf" srcId="{83B5585D-B764-4EFF-879B-DB04D4A4AD2A}" destId="{8B737236-E409-40FA-B822-C18701A93A8C}" srcOrd="1" destOrd="0" presId="urn:microsoft.com/office/officeart/2005/8/layout/hierarchy1"/>
    <dgm:cxn modelId="{3C4BE679-7A52-4940-A5F8-89AACE315208}" type="presParOf" srcId="{BC7E6D41-506B-47A5-90E1-066584B6155D}" destId="{FFDBEAAC-B2AB-41DB-B57E-9D7EBA465333}" srcOrd="1" destOrd="0" presId="urn:microsoft.com/office/officeart/2005/8/layout/hierarchy1"/>
    <dgm:cxn modelId="{D5E2375C-D2C0-4814-A7DA-D1690B58029E}" type="presParOf" srcId="{6A0A56BD-8216-48CD-BFB2-A6952293901F}" destId="{370A4A5F-09EB-4C68-AB5C-00EF29C8943B}" srcOrd="1" destOrd="0" presId="urn:microsoft.com/office/officeart/2005/8/layout/hierarchy1"/>
    <dgm:cxn modelId="{D87D66AF-39FF-4372-BF48-06496BFCE275}" type="presParOf" srcId="{370A4A5F-09EB-4C68-AB5C-00EF29C8943B}" destId="{A3B9B779-D34C-4CBD-A925-1B0D6F00D576}" srcOrd="0" destOrd="0" presId="urn:microsoft.com/office/officeart/2005/8/layout/hierarchy1"/>
    <dgm:cxn modelId="{D02BE9C3-E513-4814-B2CF-FFCB673BC3C0}" type="presParOf" srcId="{A3B9B779-D34C-4CBD-A925-1B0D6F00D576}" destId="{5A210994-9F22-4F2F-B68C-CC6070FFA228}" srcOrd="0" destOrd="0" presId="urn:microsoft.com/office/officeart/2005/8/layout/hierarchy1"/>
    <dgm:cxn modelId="{AD8D0E76-D442-4A5F-807C-3117CC2DA6D0}" type="presParOf" srcId="{A3B9B779-D34C-4CBD-A925-1B0D6F00D576}" destId="{7595152C-8F0A-4614-8034-977F80044C9C}" srcOrd="1" destOrd="0" presId="urn:microsoft.com/office/officeart/2005/8/layout/hierarchy1"/>
    <dgm:cxn modelId="{9C00E284-8C35-4384-9CFF-C1775C137280}" type="presParOf" srcId="{370A4A5F-09EB-4C68-AB5C-00EF29C8943B}" destId="{C1EE852F-4F03-4CF0-9415-678D01C4EC4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1381E6-35D2-4BEF-A674-7234BD86936B}" type="doc">
      <dgm:prSet loTypeId="urn:microsoft.com/office/officeart/2005/8/layout/vList2" loCatId="list" qsTypeId="urn:microsoft.com/office/officeart/2005/8/quickstyle/3d4" qsCatId="3D" csTypeId="urn:microsoft.com/office/officeart/2005/8/colors/accent0_1" csCatId="mainScheme" phldr="1"/>
      <dgm:spPr/>
      <dgm:t>
        <a:bodyPr/>
        <a:lstStyle/>
        <a:p>
          <a:endParaRPr lang="pt-BR"/>
        </a:p>
      </dgm:t>
    </dgm:pt>
    <dgm:pt modelId="{E956B69F-D3E4-4017-9E7B-90EB0010DF41}" type="pres">
      <dgm:prSet presAssocID="{451381E6-35D2-4BEF-A674-7234BD86936B}" presName="linear" presStyleCnt="0">
        <dgm:presLayoutVars>
          <dgm:animLvl val="lvl"/>
          <dgm:resizeHandles val="exact"/>
        </dgm:presLayoutVars>
      </dgm:prSet>
      <dgm:spPr/>
      <dgm:t>
        <a:bodyPr/>
        <a:lstStyle/>
        <a:p>
          <a:endParaRPr lang="pt-BR"/>
        </a:p>
      </dgm:t>
    </dgm:pt>
  </dgm:ptLst>
  <dgm:cxnLst>
    <dgm:cxn modelId="{D696B900-C347-4A8B-996C-CCEEC94431AC}" type="presOf" srcId="{451381E6-35D2-4BEF-A674-7234BD86936B}" destId="{E956B69F-D3E4-4017-9E7B-90EB0010DF4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78BF0DC-23A1-41D0-B2E2-56A043EF41B4}"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F8564275-F91C-41BB-8D98-DDEE173D69F0}">
      <dgm:prSet/>
      <dgm:spPr/>
      <dgm:t>
        <a:bodyPr/>
        <a:lstStyle/>
        <a:p>
          <a:pPr algn="just"/>
          <a:r>
            <a:rPr lang="pt-BR" dirty="0">
              <a:latin typeface="Century Gothic" panose="020B0502020202020204" pitchFamily="34" charset="0"/>
            </a:rPr>
            <a:t>O Resultado Orçamentário demonstra o valor atingido pela administração pública na gestão orçamentária dos recursos. </a:t>
          </a:r>
          <a:endParaRPr lang="en-US" dirty="0">
            <a:latin typeface="Century Gothic" panose="020B0502020202020204" pitchFamily="34" charset="0"/>
          </a:endParaRPr>
        </a:p>
      </dgm:t>
    </dgm:pt>
    <dgm:pt modelId="{87628992-E164-4320-B57B-1C6F206D791F}" type="parTrans" cxnId="{5ECD248F-971C-4D92-85B2-C071F3048BF5}">
      <dgm:prSet/>
      <dgm:spPr/>
      <dgm:t>
        <a:bodyPr/>
        <a:lstStyle/>
        <a:p>
          <a:endParaRPr lang="en-US"/>
        </a:p>
      </dgm:t>
    </dgm:pt>
    <dgm:pt modelId="{2FF15309-D4B6-4C88-8EF5-E3C9F60BC398}" type="sibTrans" cxnId="{5ECD248F-971C-4D92-85B2-C071F3048BF5}">
      <dgm:prSet/>
      <dgm:spPr/>
      <dgm:t>
        <a:bodyPr/>
        <a:lstStyle/>
        <a:p>
          <a:endParaRPr lang="en-US"/>
        </a:p>
      </dgm:t>
    </dgm:pt>
    <dgm:pt modelId="{48B06F4F-75B1-49CD-BC2C-150E8403D58E}">
      <dgm:prSet/>
      <dgm:spPr/>
      <dgm:t>
        <a:bodyPr/>
        <a:lstStyle/>
        <a:p>
          <a:pPr algn="just"/>
          <a:r>
            <a:rPr lang="pt-BR" dirty="0">
              <a:latin typeface="Century Gothic" panose="020B0502020202020204" pitchFamily="34" charset="0"/>
            </a:rPr>
            <a:t>O resultado orçamentário é obtido através da diferença entre as Receitas Orçamentárias deduzidas das Despesas Orçamentárias. </a:t>
          </a:r>
          <a:endParaRPr lang="en-US" dirty="0">
            <a:latin typeface="Century Gothic" panose="020B0502020202020204" pitchFamily="34" charset="0"/>
          </a:endParaRPr>
        </a:p>
      </dgm:t>
    </dgm:pt>
    <dgm:pt modelId="{A1296016-AE2B-4D65-8677-A996110DA0A0}" type="parTrans" cxnId="{2CB820C3-E3F6-43AB-BBD1-AEBEC5B1B35E}">
      <dgm:prSet/>
      <dgm:spPr/>
      <dgm:t>
        <a:bodyPr/>
        <a:lstStyle/>
        <a:p>
          <a:endParaRPr lang="en-US"/>
        </a:p>
      </dgm:t>
    </dgm:pt>
    <dgm:pt modelId="{2915B173-EF98-4EDB-BC99-F1BE472A00B5}" type="sibTrans" cxnId="{2CB820C3-E3F6-43AB-BBD1-AEBEC5B1B35E}">
      <dgm:prSet/>
      <dgm:spPr/>
      <dgm:t>
        <a:bodyPr/>
        <a:lstStyle/>
        <a:p>
          <a:endParaRPr lang="en-US"/>
        </a:p>
      </dgm:t>
    </dgm:pt>
    <dgm:pt modelId="{914F5396-A886-41E2-A20F-DD96120C775A}">
      <dgm:prSet/>
      <dgm:spPr/>
      <dgm:t>
        <a:bodyPr/>
        <a:lstStyle/>
        <a:p>
          <a:r>
            <a:rPr lang="pt-BR" dirty="0">
              <a:latin typeface="Century Gothic" panose="020B0502020202020204" pitchFamily="34" charset="0"/>
            </a:rPr>
            <a:t>Se o resultado for positivo, temos Superávit (receitas maiores que a despesas). </a:t>
          </a:r>
          <a:endParaRPr lang="en-US" dirty="0">
            <a:latin typeface="Century Gothic" panose="020B0502020202020204" pitchFamily="34" charset="0"/>
          </a:endParaRPr>
        </a:p>
      </dgm:t>
    </dgm:pt>
    <dgm:pt modelId="{0654937C-F014-4FBF-AB67-DB2E56E14998}" type="parTrans" cxnId="{4EA52315-2119-4468-A9D0-88C9899C31A3}">
      <dgm:prSet/>
      <dgm:spPr/>
      <dgm:t>
        <a:bodyPr/>
        <a:lstStyle/>
        <a:p>
          <a:endParaRPr lang="en-US"/>
        </a:p>
      </dgm:t>
    </dgm:pt>
    <dgm:pt modelId="{32E79047-4DB6-4F27-B055-E131333E5F05}" type="sibTrans" cxnId="{4EA52315-2119-4468-A9D0-88C9899C31A3}">
      <dgm:prSet/>
      <dgm:spPr/>
      <dgm:t>
        <a:bodyPr/>
        <a:lstStyle/>
        <a:p>
          <a:endParaRPr lang="en-US"/>
        </a:p>
      </dgm:t>
    </dgm:pt>
    <dgm:pt modelId="{FBC0F437-F207-4811-9BC3-35045982F970}">
      <dgm:prSet/>
      <dgm:spPr/>
      <dgm:t>
        <a:bodyPr/>
        <a:lstStyle/>
        <a:p>
          <a:pPr algn="just"/>
          <a:r>
            <a:rPr lang="pt-BR" dirty="0">
              <a:latin typeface="Century Gothic" panose="020B0502020202020204" pitchFamily="34" charset="0"/>
            </a:rPr>
            <a:t>Caso o resultado seja negativo, então se caracteriza o Déficit Orçamentário (despesas maiores que as receitas). </a:t>
          </a:r>
          <a:endParaRPr lang="en-US" dirty="0">
            <a:latin typeface="Century Gothic" panose="020B0502020202020204" pitchFamily="34" charset="0"/>
          </a:endParaRPr>
        </a:p>
      </dgm:t>
    </dgm:pt>
    <dgm:pt modelId="{3E807FDF-860B-402D-8951-8B7ACCCED338}" type="parTrans" cxnId="{ACD7B6A0-2141-4C36-8F64-373588D13E11}">
      <dgm:prSet/>
      <dgm:spPr/>
      <dgm:t>
        <a:bodyPr/>
        <a:lstStyle/>
        <a:p>
          <a:endParaRPr lang="en-US"/>
        </a:p>
      </dgm:t>
    </dgm:pt>
    <dgm:pt modelId="{8D335402-BF5B-4E11-8F73-E09E21B4993E}" type="sibTrans" cxnId="{ACD7B6A0-2141-4C36-8F64-373588D13E11}">
      <dgm:prSet/>
      <dgm:spPr/>
      <dgm:t>
        <a:bodyPr/>
        <a:lstStyle/>
        <a:p>
          <a:endParaRPr lang="en-US"/>
        </a:p>
      </dgm:t>
    </dgm:pt>
    <dgm:pt modelId="{9791B0CC-3BBD-402F-8943-9BE0E485D076}">
      <dgm:prSet/>
      <dgm:spPr/>
      <dgm:t>
        <a:bodyPr/>
        <a:lstStyle/>
        <a:p>
          <a:pPr algn="just"/>
          <a:r>
            <a:rPr lang="pt-BR" dirty="0">
              <a:latin typeface="Century Gothic" panose="020B0502020202020204" pitchFamily="34" charset="0"/>
            </a:rPr>
            <a:t>Para apuração do Resultado Orçamentário foram considerados os valores da receita arrecadada, bem como os valores da despesa liquidada no quadrimestre em análise.</a:t>
          </a:r>
          <a:endParaRPr lang="en-US" dirty="0">
            <a:latin typeface="Century Gothic" panose="020B0502020202020204" pitchFamily="34" charset="0"/>
          </a:endParaRPr>
        </a:p>
      </dgm:t>
    </dgm:pt>
    <dgm:pt modelId="{BD05B689-89D9-4A1C-86D3-3B229C158282}" type="parTrans" cxnId="{CB1117B9-ACD1-4282-B755-B22ED838B858}">
      <dgm:prSet/>
      <dgm:spPr/>
      <dgm:t>
        <a:bodyPr/>
        <a:lstStyle/>
        <a:p>
          <a:endParaRPr lang="en-US"/>
        </a:p>
      </dgm:t>
    </dgm:pt>
    <dgm:pt modelId="{B10853A8-DD6C-4634-BFCA-739E41DE990E}" type="sibTrans" cxnId="{CB1117B9-ACD1-4282-B755-B22ED838B858}">
      <dgm:prSet/>
      <dgm:spPr/>
      <dgm:t>
        <a:bodyPr/>
        <a:lstStyle/>
        <a:p>
          <a:endParaRPr lang="en-US"/>
        </a:p>
      </dgm:t>
    </dgm:pt>
    <dgm:pt modelId="{ABB0D631-CAA8-4D64-A507-5D4DDE1DAEE0}" type="pres">
      <dgm:prSet presAssocID="{378BF0DC-23A1-41D0-B2E2-56A043EF41B4}" presName="vert0" presStyleCnt="0">
        <dgm:presLayoutVars>
          <dgm:dir/>
          <dgm:animOne val="branch"/>
          <dgm:animLvl val="lvl"/>
        </dgm:presLayoutVars>
      </dgm:prSet>
      <dgm:spPr/>
      <dgm:t>
        <a:bodyPr/>
        <a:lstStyle/>
        <a:p>
          <a:endParaRPr lang="pt-BR"/>
        </a:p>
      </dgm:t>
    </dgm:pt>
    <dgm:pt modelId="{0F87B84E-F3E7-4976-BE4A-349AF0B41BF8}" type="pres">
      <dgm:prSet presAssocID="{F8564275-F91C-41BB-8D98-DDEE173D69F0}" presName="thickLine" presStyleLbl="alignNode1" presStyleIdx="0" presStyleCnt="5"/>
      <dgm:spPr/>
    </dgm:pt>
    <dgm:pt modelId="{A75114B1-E7BB-41EC-B3C6-90A04BDDFAED}" type="pres">
      <dgm:prSet presAssocID="{F8564275-F91C-41BB-8D98-DDEE173D69F0}" presName="horz1" presStyleCnt="0"/>
      <dgm:spPr/>
    </dgm:pt>
    <dgm:pt modelId="{DCF12777-7EA0-43A6-9F9F-7FFAEBAEB938}" type="pres">
      <dgm:prSet presAssocID="{F8564275-F91C-41BB-8D98-DDEE173D69F0}" presName="tx1" presStyleLbl="revTx" presStyleIdx="0" presStyleCnt="5"/>
      <dgm:spPr/>
      <dgm:t>
        <a:bodyPr/>
        <a:lstStyle/>
        <a:p>
          <a:endParaRPr lang="pt-BR"/>
        </a:p>
      </dgm:t>
    </dgm:pt>
    <dgm:pt modelId="{8147F736-D91A-42FC-BD90-7231384D0A46}" type="pres">
      <dgm:prSet presAssocID="{F8564275-F91C-41BB-8D98-DDEE173D69F0}" presName="vert1" presStyleCnt="0"/>
      <dgm:spPr/>
    </dgm:pt>
    <dgm:pt modelId="{7B4DA669-8A70-4CFB-A235-C5AC57912501}" type="pres">
      <dgm:prSet presAssocID="{48B06F4F-75B1-49CD-BC2C-150E8403D58E}" presName="thickLine" presStyleLbl="alignNode1" presStyleIdx="1" presStyleCnt="5"/>
      <dgm:spPr/>
    </dgm:pt>
    <dgm:pt modelId="{CC864A41-E31D-4036-8CED-86FECD232201}" type="pres">
      <dgm:prSet presAssocID="{48B06F4F-75B1-49CD-BC2C-150E8403D58E}" presName="horz1" presStyleCnt="0"/>
      <dgm:spPr/>
    </dgm:pt>
    <dgm:pt modelId="{8397CC6A-9E70-48AB-BDE4-24849F248663}" type="pres">
      <dgm:prSet presAssocID="{48B06F4F-75B1-49CD-BC2C-150E8403D58E}" presName="tx1" presStyleLbl="revTx" presStyleIdx="1" presStyleCnt="5"/>
      <dgm:spPr/>
      <dgm:t>
        <a:bodyPr/>
        <a:lstStyle/>
        <a:p>
          <a:endParaRPr lang="pt-BR"/>
        </a:p>
      </dgm:t>
    </dgm:pt>
    <dgm:pt modelId="{7A591B7E-F343-4E25-9D4F-4DE8EC355619}" type="pres">
      <dgm:prSet presAssocID="{48B06F4F-75B1-49CD-BC2C-150E8403D58E}" presName="vert1" presStyleCnt="0"/>
      <dgm:spPr/>
    </dgm:pt>
    <dgm:pt modelId="{759782F2-93F0-41D9-928A-B8C6F844264F}" type="pres">
      <dgm:prSet presAssocID="{914F5396-A886-41E2-A20F-DD96120C775A}" presName="thickLine" presStyleLbl="alignNode1" presStyleIdx="2" presStyleCnt="5"/>
      <dgm:spPr/>
    </dgm:pt>
    <dgm:pt modelId="{75500EFF-8D8A-4373-82BE-C54FE6F821E0}" type="pres">
      <dgm:prSet presAssocID="{914F5396-A886-41E2-A20F-DD96120C775A}" presName="horz1" presStyleCnt="0"/>
      <dgm:spPr/>
    </dgm:pt>
    <dgm:pt modelId="{4FD1A953-BCD7-4255-9FA6-A1306A1EBFA0}" type="pres">
      <dgm:prSet presAssocID="{914F5396-A886-41E2-A20F-DD96120C775A}" presName="tx1" presStyleLbl="revTx" presStyleIdx="2" presStyleCnt="5"/>
      <dgm:spPr/>
      <dgm:t>
        <a:bodyPr/>
        <a:lstStyle/>
        <a:p>
          <a:endParaRPr lang="pt-BR"/>
        </a:p>
      </dgm:t>
    </dgm:pt>
    <dgm:pt modelId="{B763B9A1-4127-4429-A8B6-38F6BA60F06B}" type="pres">
      <dgm:prSet presAssocID="{914F5396-A886-41E2-A20F-DD96120C775A}" presName="vert1" presStyleCnt="0"/>
      <dgm:spPr/>
    </dgm:pt>
    <dgm:pt modelId="{DA8CF0CC-AAEA-4847-AA12-48713CDC9A5D}" type="pres">
      <dgm:prSet presAssocID="{FBC0F437-F207-4811-9BC3-35045982F970}" presName="thickLine" presStyleLbl="alignNode1" presStyleIdx="3" presStyleCnt="5"/>
      <dgm:spPr/>
    </dgm:pt>
    <dgm:pt modelId="{E0657173-EC5D-424A-9461-B7F0898296AA}" type="pres">
      <dgm:prSet presAssocID="{FBC0F437-F207-4811-9BC3-35045982F970}" presName="horz1" presStyleCnt="0"/>
      <dgm:spPr/>
    </dgm:pt>
    <dgm:pt modelId="{58E4B56C-0B32-4473-9658-9BB141AE78DA}" type="pres">
      <dgm:prSet presAssocID="{FBC0F437-F207-4811-9BC3-35045982F970}" presName="tx1" presStyleLbl="revTx" presStyleIdx="3" presStyleCnt="5"/>
      <dgm:spPr/>
      <dgm:t>
        <a:bodyPr/>
        <a:lstStyle/>
        <a:p>
          <a:endParaRPr lang="pt-BR"/>
        </a:p>
      </dgm:t>
    </dgm:pt>
    <dgm:pt modelId="{41B5FDE2-D97B-4914-8E8F-4E43C5342B08}" type="pres">
      <dgm:prSet presAssocID="{FBC0F437-F207-4811-9BC3-35045982F970}" presName="vert1" presStyleCnt="0"/>
      <dgm:spPr/>
    </dgm:pt>
    <dgm:pt modelId="{6912A115-4A8A-4351-A26A-C14B5401030D}" type="pres">
      <dgm:prSet presAssocID="{9791B0CC-3BBD-402F-8943-9BE0E485D076}" presName="thickLine" presStyleLbl="alignNode1" presStyleIdx="4" presStyleCnt="5"/>
      <dgm:spPr/>
    </dgm:pt>
    <dgm:pt modelId="{49685C83-D51D-4FA5-A9C7-5E1F47257FB9}" type="pres">
      <dgm:prSet presAssocID="{9791B0CC-3BBD-402F-8943-9BE0E485D076}" presName="horz1" presStyleCnt="0"/>
      <dgm:spPr/>
    </dgm:pt>
    <dgm:pt modelId="{D91A1337-58D9-4108-85AE-D05EDC451E87}" type="pres">
      <dgm:prSet presAssocID="{9791B0CC-3BBD-402F-8943-9BE0E485D076}" presName="tx1" presStyleLbl="revTx" presStyleIdx="4" presStyleCnt="5"/>
      <dgm:spPr/>
      <dgm:t>
        <a:bodyPr/>
        <a:lstStyle/>
        <a:p>
          <a:endParaRPr lang="pt-BR"/>
        </a:p>
      </dgm:t>
    </dgm:pt>
    <dgm:pt modelId="{2412E301-80C3-4C31-AAB4-EDA1562E9420}" type="pres">
      <dgm:prSet presAssocID="{9791B0CC-3BBD-402F-8943-9BE0E485D076}" presName="vert1" presStyleCnt="0"/>
      <dgm:spPr/>
    </dgm:pt>
  </dgm:ptLst>
  <dgm:cxnLst>
    <dgm:cxn modelId="{CB1117B9-ACD1-4282-B755-B22ED838B858}" srcId="{378BF0DC-23A1-41D0-B2E2-56A043EF41B4}" destId="{9791B0CC-3BBD-402F-8943-9BE0E485D076}" srcOrd="4" destOrd="0" parTransId="{BD05B689-89D9-4A1C-86D3-3B229C158282}" sibTransId="{B10853A8-DD6C-4634-BFCA-739E41DE990E}"/>
    <dgm:cxn modelId="{00BB29EF-D6C7-47C7-A4A3-17721556A14C}" type="presOf" srcId="{914F5396-A886-41E2-A20F-DD96120C775A}" destId="{4FD1A953-BCD7-4255-9FA6-A1306A1EBFA0}" srcOrd="0" destOrd="0" presId="urn:microsoft.com/office/officeart/2008/layout/LinedList"/>
    <dgm:cxn modelId="{BA9ABE63-998D-4C37-894F-6055B46BACC4}" type="presOf" srcId="{F8564275-F91C-41BB-8D98-DDEE173D69F0}" destId="{DCF12777-7EA0-43A6-9F9F-7FFAEBAEB938}" srcOrd="0" destOrd="0" presId="urn:microsoft.com/office/officeart/2008/layout/LinedList"/>
    <dgm:cxn modelId="{5ECD248F-971C-4D92-85B2-C071F3048BF5}" srcId="{378BF0DC-23A1-41D0-B2E2-56A043EF41B4}" destId="{F8564275-F91C-41BB-8D98-DDEE173D69F0}" srcOrd="0" destOrd="0" parTransId="{87628992-E164-4320-B57B-1C6F206D791F}" sibTransId="{2FF15309-D4B6-4C88-8EF5-E3C9F60BC398}"/>
    <dgm:cxn modelId="{ACD7B6A0-2141-4C36-8F64-373588D13E11}" srcId="{378BF0DC-23A1-41D0-B2E2-56A043EF41B4}" destId="{FBC0F437-F207-4811-9BC3-35045982F970}" srcOrd="3" destOrd="0" parTransId="{3E807FDF-860B-402D-8951-8B7ACCCED338}" sibTransId="{8D335402-BF5B-4E11-8F73-E09E21B4993E}"/>
    <dgm:cxn modelId="{582E762C-A9FD-4502-8BB6-8AA8DBCC491B}" type="presOf" srcId="{9791B0CC-3BBD-402F-8943-9BE0E485D076}" destId="{D91A1337-58D9-4108-85AE-D05EDC451E87}" srcOrd="0" destOrd="0" presId="urn:microsoft.com/office/officeart/2008/layout/LinedList"/>
    <dgm:cxn modelId="{9F741389-7171-4AC5-86B0-0D6B55D3412C}" type="presOf" srcId="{48B06F4F-75B1-49CD-BC2C-150E8403D58E}" destId="{8397CC6A-9E70-48AB-BDE4-24849F248663}" srcOrd="0" destOrd="0" presId="urn:microsoft.com/office/officeart/2008/layout/LinedList"/>
    <dgm:cxn modelId="{711E3260-906D-4B96-9260-FA364E0789FD}" type="presOf" srcId="{FBC0F437-F207-4811-9BC3-35045982F970}" destId="{58E4B56C-0B32-4473-9658-9BB141AE78DA}" srcOrd="0" destOrd="0" presId="urn:microsoft.com/office/officeart/2008/layout/LinedList"/>
    <dgm:cxn modelId="{4EA52315-2119-4468-A9D0-88C9899C31A3}" srcId="{378BF0DC-23A1-41D0-B2E2-56A043EF41B4}" destId="{914F5396-A886-41E2-A20F-DD96120C775A}" srcOrd="2" destOrd="0" parTransId="{0654937C-F014-4FBF-AB67-DB2E56E14998}" sibTransId="{32E79047-4DB6-4F27-B055-E131333E5F05}"/>
    <dgm:cxn modelId="{17A4FA66-CAE7-4C3E-B74F-306EFDFE7AC4}" type="presOf" srcId="{378BF0DC-23A1-41D0-B2E2-56A043EF41B4}" destId="{ABB0D631-CAA8-4D64-A507-5D4DDE1DAEE0}" srcOrd="0" destOrd="0" presId="urn:microsoft.com/office/officeart/2008/layout/LinedList"/>
    <dgm:cxn modelId="{2CB820C3-E3F6-43AB-BBD1-AEBEC5B1B35E}" srcId="{378BF0DC-23A1-41D0-B2E2-56A043EF41B4}" destId="{48B06F4F-75B1-49CD-BC2C-150E8403D58E}" srcOrd="1" destOrd="0" parTransId="{A1296016-AE2B-4D65-8677-A996110DA0A0}" sibTransId="{2915B173-EF98-4EDB-BC99-F1BE472A00B5}"/>
    <dgm:cxn modelId="{9D2279CA-C7AC-4D32-AB33-D28B1417E486}" type="presParOf" srcId="{ABB0D631-CAA8-4D64-A507-5D4DDE1DAEE0}" destId="{0F87B84E-F3E7-4976-BE4A-349AF0B41BF8}" srcOrd="0" destOrd="0" presId="urn:microsoft.com/office/officeart/2008/layout/LinedList"/>
    <dgm:cxn modelId="{4BF308FA-EE7C-4562-B336-31F540AED829}" type="presParOf" srcId="{ABB0D631-CAA8-4D64-A507-5D4DDE1DAEE0}" destId="{A75114B1-E7BB-41EC-B3C6-90A04BDDFAED}" srcOrd="1" destOrd="0" presId="urn:microsoft.com/office/officeart/2008/layout/LinedList"/>
    <dgm:cxn modelId="{B3542371-52DB-4DF9-9855-F01BE4C24951}" type="presParOf" srcId="{A75114B1-E7BB-41EC-B3C6-90A04BDDFAED}" destId="{DCF12777-7EA0-43A6-9F9F-7FFAEBAEB938}" srcOrd="0" destOrd="0" presId="urn:microsoft.com/office/officeart/2008/layout/LinedList"/>
    <dgm:cxn modelId="{A3E9A823-0FF5-4818-A9D5-86E4E6576C87}" type="presParOf" srcId="{A75114B1-E7BB-41EC-B3C6-90A04BDDFAED}" destId="{8147F736-D91A-42FC-BD90-7231384D0A46}" srcOrd="1" destOrd="0" presId="urn:microsoft.com/office/officeart/2008/layout/LinedList"/>
    <dgm:cxn modelId="{8543FC4B-8970-424B-BE56-07765D18D1CD}" type="presParOf" srcId="{ABB0D631-CAA8-4D64-A507-5D4DDE1DAEE0}" destId="{7B4DA669-8A70-4CFB-A235-C5AC57912501}" srcOrd="2" destOrd="0" presId="urn:microsoft.com/office/officeart/2008/layout/LinedList"/>
    <dgm:cxn modelId="{3BF019B0-7D77-45CF-8EFF-CE0C53684013}" type="presParOf" srcId="{ABB0D631-CAA8-4D64-A507-5D4DDE1DAEE0}" destId="{CC864A41-E31D-4036-8CED-86FECD232201}" srcOrd="3" destOrd="0" presId="urn:microsoft.com/office/officeart/2008/layout/LinedList"/>
    <dgm:cxn modelId="{EC14D18A-6AA2-4B02-B6DB-BAA9764613E9}" type="presParOf" srcId="{CC864A41-E31D-4036-8CED-86FECD232201}" destId="{8397CC6A-9E70-48AB-BDE4-24849F248663}" srcOrd="0" destOrd="0" presId="urn:microsoft.com/office/officeart/2008/layout/LinedList"/>
    <dgm:cxn modelId="{894175D6-DFDA-45A3-96C9-8F38A200AA17}" type="presParOf" srcId="{CC864A41-E31D-4036-8CED-86FECD232201}" destId="{7A591B7E-F343-4E25-9D4F-4DE8EC355619}" srcOrd="1" destOrd="0" presId="urn:microsoft.com/office/officeart/2008/layout/LinedList"/>
    <dgm:cxn modelId="{A11FB655-5454-4A8C-8D0D-10DDA5BDAFF1}" type="presParOf" srcId="{ABB0D631-CAA8-4D64-A507-5D4DDE1DAEE0}" destId="{759782F2-93F0-41D9-928A-B8C6F844264F}" srcOrd="4" destOrd="0" presId="urn:microsoft.com/office/officeart/2008/layout/LinedList"/>
    <dgm:cxn modelId="{3ABB598D-518E-408B-A485-FDF6AAF19F3B}" type="presParOf" srcId="{ABB0D631-CAA8-4D64-A507-5D4DDE1DAEE0}" destId="{75500EFF-8D8A-4373-82BE-C54FE6F821E0}" srcOrd="5" destOrd="0" presId="urn:microsoft.com/office/officeart/2008/layout/LinedList"/>
    <dgm:cxn modelId="{9FEA7747-DDA5-405F-A17C-AD54C5E29BCA}" type="presParOf" srcId="{75500EFF-8D8A-4373-82BE-C54FE6F821E0}" destId="{4FD1A953-BCD7-4255-9FA6-A1306A1EBFA0}" srcOrd="0" destOrd="0" presId="urn:microsoft.com/office/officeart/2008/layout/LinedList"/>
    <dgm:cxn modelId="{C51C8577-6E08-4185-B878-712F1E1270B7}" type="presParOf" srcId="{75500EFF-8D8A-4373-82BE-C54FE6F821E0}" destId="{B763B9A1-4127-4429-A8B6-38F6BA60F06B}" srcOrd="1" destOrd="0" presId="urn:microsoft.com/office/officeart/2008/layout/LinedList"/>
    <dgm:cxn modelId="{D36B528A-DD0A-4F2E-B038-D29F2D7C373A}" type="presParOf" srcId="{ABB0D631-CAA8-4D64-A507-5D4DDE1DAEE0}" destId="{DA8CF0CC-AAEA-4847-AA12-48713CDC9A5D}" srcOrd="6" destOrd="0" presId="urn:microsoft.com/office/officeart/2008/layout/LinedList"/>
    <dgm:cxn modelId="{61EF095F-F11F-4BCF-B0B7-8423C7907751}" type="presParOf" srcId="{ABB0D631-CAA8-4D64-A507-5D4DDE1DAEE0}" destId="{E0657173-EC5D-424A-9461-B7F0898296AA}" srcOrd="7" destOrd="0" presId="urn:microsoft.com/office/officeart/2008/layout/LinedList"/>
    <dgm:cxn modelId="{D37350B6-B3C0-4381-AF4B-20E7A3C118CF}" type="presParOf" srcId="{E0657173-EC5D-424A-9461-B7F0898296AA}" destId="{58E4B56C-0B32-4473-9658-9BB141AE78DA}" srcOrd="0" destOrd="0" presId="urn:microsoft.com/office/officeart/2008/layout/LinedList"/>
    <dgm:cxn modelId="{7C839210-8694-4A0E-A4EE-504D40A9E673}" type="presParOf" srcId="{E0657173-EC5D-424A-9461-B7F0898296AA}" destId="{41B5FDE2-D97B-4914-8E8F-4E43C5342B08}" srcOrd="1" destOrd="0" presId="urn:microsoft.com/office/officeart/2008/layout/LinedList"/>
    <dgm:cxn modelId="{F13AC635-6EE7-4F82-98EE-8CD1A864540E}" type="presParOf" srcId="{ABB0D631-CAA8-4D64-A507-5D4DDE1DAEE0}" destId="{6912A115-4A8A-4351-A26A-C14B5401030D}" srcOrd="8" destOrd="0" presId="urn:microsoft.com/office/officeart/2008/layout/LinedList"/>
    <dgm:cxn modelId="{BB54BDFF-D4AC-4D9B-8679-C69BA280139C}" type="presParOf" srcId="{ABB0D631-CAA8-4D64-A507-5D4DDE1DAEE0}" destId="{49685C83-D51D-4FA5-A9C7-5E1F47257FB9}" srcOrd="9" destOrd="0" presId="urn:microsoft.com/office/officeart/2008/layout/LinedList"/>
    <dgm:cxn modelId="{14D42887-74D7-4227-9BDB-F50D3EC87291}" type="presParOf" srcId="{49685C83-D51D-4FA5-A9C7-5E1F47257FB9}" destId="{D91A1337-58D9-4108-85AE-D05EDC451E87}" srcOrd="0" destOrd="0" presId="urn:microsoft.com/office/officeart/2008/layout/LinedList"/>
    <dgm:cxn modelId="{48F87424-1E50-4018-84A5-A5AB91E4560B}" type="presParOf" srcId="{49685C83-D51D-4FA5-A9C7-5E1F47257FB9}" destId="{2412E301-80C3-4C31-AAB4-EDA1562E9420}" srcOrd="1"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362D585-AFFC-4F3F-A98B-642861E98DCE}" type="doc">
      <dgm:prSet loTypeId="urn:microsoft.com/office/officeart/2005/8/layout/process1" loCatId="process" qsTypeId="urn:microsoft.com/office/officeart/2005/8/quickstyle/simple1" qsCatId="simple" csTypeId="urn:microsoft.com/office/officeart/2005/8/colors/colorful1" csCatId="colorful" phldr="1"/>
      <dgm:spPr/>
      <dgm:t>
        <a:bodyPr/>
        <a:lstStyle/>
        <a:p>
          <a:endParaRPr lang="pt-BR"/>
        </a:p>
      </dgm:t>
    </dgm:pt>
    <dgm:pt modelId="{A5A0AF98-BCD3-4447-AA90-1C1617CF669C}" type="pres">
      <dgm:prSet presAssocID="{5362D585-AFFC-4F3F-A98B-642861E98DCE}" presName="Name0" presStyleCnt="0">
        <dgm:presLayoutVars>
          <dgm:dir/>
          <dgm:resizeHandles val="exact"/>
        </dgm:presLayoutVars>
      </dgm:prSet>
      <dgm:spPr/>
      <dgm:t>
        <a:bodyPr/>
        <a:lstStyle/>
        <a:p>
          <a:endParaRPr lang="pt-BR"/>
        </a:p>
      </dgm:t>
    </dgm:pt>
  </dgm:ptLst>
  <dgm:cxnLst>
    <dgm:cxn modelId="{106C28C3-3A46-41B3-AD82-41A4098B9D16}" type="presOf" srcId="{5362D585-AFFC-4F3F-A98B-642861E98DCE}" destId="{A5A0AF98-BCD3-4447-AA90-1C1617CF669C}"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362D585-AFFC-4F3F-A98B-642861E98DCE}" type="doc">
      <dgm:prSet loTypeId="urn:microsoft.com/office/officeart/2005/8/layout/process1" loCatId="process" qsTypeId="urn:microsoft.com/office/officeart/2005/8/quickstyle/simple1" qsCatId="simple" csTypeId="urn:microsoft.com/office/officeart/2005/8/colors/colorful1" csCatId="colorful" phldr="1"/>
      <dgm:spPr/>
      <dgm:t>
        <a:bodyPr/>
        <a:lstStyle/>
        <a:p>
          <a:endParaRPr lang="pt-BR"/>
        </a:p>
      </dgm:t>
    </dgm:pt>
    <dgm:pt modelId="{4B630040-FD6A-45B2-96DD-749508C94D85}">
      <dgm:prSet custT="1"/>
      <dgm:spPr>
        <a:solidFill>
          <a:schemeClr val="accent1">
            <a:lumMod val="50000"/>
          </a:schemeClr>
        </a:solidFill>
      </dgm:spPr>
      <dgm:t>
        <a:bodyPr/>
        <a:lstStyle/>
        <a:p>
          <a:r>
            <a:rPr lang="pt-BR" sz="1600" dirty="0">
              <a:latin typeface="Century Gothic" panose="020B0502020202020204" pitchFamily="34" charset="0"/>
            </a:rPr>
            <a:t>Receita Orçamentária</a:t>
          </a:r>
        </a:p>
        <a:p>
          <a:r>
            <a:rPr lang="pt-BR" sz="1600" dirty="0">
              <a:latin typeface="Century Gothic" panose="020B0502020202020204" pitchFamily="34" charset="0"/>
            </a:rPr>
            <a:t> </a:t>
          </a:r>
          <a:r>
            <a:rPr lang="pt-BR" sz="1600" b="1" dirty="0">
              <a:latin typeface="Century Gothic" panose="020B0502020202020204" pitchFamily="34" charset="0"/>
            </a:rPr>
            <a:t>=</a:t>
          </a:r>
          <a:r>
            <a:rPr lang="pt-BR" sz="1600" dirty="0">
              <a:latin typeface="Century Gothic" panose="020B0502020202020204" pitchFamily="34" charset="0"/>
            </a:rPr>
            <a:t> </a:t>
          </a:r>
        </a:p>
        <a:p>
          <a:r>
            <a:rPr lang="pt-BR" sz="1600" dirty="0">
              <a:latin typeface="Century Gothic" panose="020B0502020202020204" pitchFamily="34" charset="0"/>
            </a:rPr>
            <a:t>Despesa Orçamentária</a:t>
          </a:r>
        </a:p>
        <a:p>
          <a:r>
            <a:rPr lang="pt-BR" sz="1600" dirty="0">
              <a:latin typeface="Century Gothic" panose="020B0502020202020204" pitchFamily="34" charset="0"/>
            </a:rPr>
            <a:t> = </a:t>
          </a:r>
        </a:p>
        <a:p>
          <a:r>
            <a:rPr lang="pt-BR" sz="1600" dirty="0">
              <a:solidFill>
                <a:srgbClr val="FF0000"/>
              </a:solidFill>
              <a:latin typeface="Century Gothic" panose="020B0502020202020204" pitchFamily="34" charset="0"/>
            </a:rPr>
            <a:t>Resultado Nulo</a:t>
          </a:r>
        </a:p>
      </dgm:t>
    </dgm:pt>
    <dgm:pt modelId="{D531873B-DF5C-491D-9BA1-10D4F775515B}" type="parTrans" cxnId="{F0425013-17D1-4A9D-98A5-F6D8D17DBB1A}">
      <dgm:prSet/>
      <dgm:spPr/>
      <dgm:t>
        <a:bodyPr/>
        <a:lstStyle/>
        <a:p>
          <a:endParaRPr lang="pt-BR"/>
        </a:p>
      </dgm:t>
    </dgm:pt>
    <dgm:pt modelId="{A0CB72E7-8420-4B87-81F8-3565609EBC71}" type="sibTrans" cxnId="{F0425013-17D1-4A9D-98A5-F6D8D17DBB1A}">
      <dgm:prSet/>
      <dgm:spPr>
        <a:solidFill>
          <a:schemeClr val="accent1">
            <a:lumMod val="50000"/>
          </a:schemeClr>
        </a:solidFill>
      </dgm:spPr>
      <dgm:t>
        <a:bodyPr/>
        <a:lstStyle/>
        <a:p>
          <a:endParaRPr lang="pt-BR"/>
        </a:p>
      </dgm:t>
    </dgm:pt>
    <dgm:pt modelId="{08DD952B-F81E-4878-995B-A27E34A683E3}">
      <dgm:prSet custT="1"/>
      <dgm:spPr/>
      <dgm:t>
        <a:bodyPr/>
        <a:lstStyle/>
        <a:p>
          <a:r>
            <a:rPr lang="pt-BR" sz="1400" dirty="0">
              <a:latin typeface="Century Gothic" panose="020B0502020202020204" pitchFamily="34" charset="0"/>
            </a:rPr>
            <a:t>Receita Orçamentária</a:t>
          </a:r>
        </a:p>
        <a:p>
          <a:r>
            <a:rPr lang="pt-BR" sz="1400" dirty="0">
              <a:latin typeface="Century Gothic" panose="020B0502020202020204" pitchFamily="34" charset="0"/>
            </a:rPr>
            <a:t> </a:t>
          </a:r>
          <a:r>
            <a:rPr lang="pt-BR" sz="1400" b="1" dirty="0">
              <a:latin typeface="Century Gothic" panose="020B0502020202020204" pitchFamily="34" charset="0"/>
            </a:rPr>
            <a:t>&gt;</a:t>
          </a:r>
          <a:r>
            <a:rPr lang="pt-BR" sz="1400" dirty="0">
              <a:latin typeface="Century Gothic" panose="020B0502020202020204" pitchFamily="34" charset="0"/>
            </a:rPr>
            <a:t> </a:t>
          </a:r>
        </a:p>
        <a:p>
          <a:r>
            <a:rPr lang="pt-BR" sz="1400" dirty="0">
              <a:latin typeface="Century Gothic" panose="020B0502020202020204" pitchFamily="34" charset="0"/>
            </a:rPr>
            <a:t>Despesa Orçamentária</a:t>
          </a:r>
        </a:p>
        <a:p>
          <a:r>
            <a:rPr lang="pt-BR" sz="1400" dirty="0">
              <a:latin typeface="Century Gothic" panose="020B0502020202020204" pitchFamily="34" charset="0"/>
            </a:rPr>
            <a:t> = </a:t>
          </a:r>
        </a:p>
        <a:p>
          <a:r>
            <a:rPr lang="pt-BR" sz="1400" dirty="0">
              <a:latin typeface="Century Gothic" panose="020B0502020202020204" pitchFamily="34" charset="0"/>
            </a:rPr>
            <a:t>Superávit Orçamentário</a:t>
          </a:r>
        </a:p>
      </dgm:t>
    </dgm:pt>
    <dgm:pt modelId="{A508D1A9-86F3-47DF-8D7F-17397E4EB2B1}" type="parTrans" cxnId="{BF7196F8-0C25-4FF2-B1EA-248B36BB2F38}">
      <dgm:prSet/>
      <dgm:spPr/>
      <dgm:t>
        <a:bodyPr/>
        <a:lstStyle/>
        <a:p>
          <a:endParaRPr lang="pt-BR"/>
        </a:p>
      </dgm:t>
    </dgm:pt>
    <dgm:pt modelId="{5E5D1FED-D6B5-40AA-BCAF-0451ECCB02EF}" type="sibTrans" cxnId="{BF7196F8-0C25-4FF2-B1EA-248B36BB2F38}">
      <dgm:prSet/>
      <dgm:spPr>
        <a:solidFill>
          <a:schemeClr val="accent1">
            <a:lumMod val="50000"/>
          </a:schemeClr>
        </a:solidFill>
      </dgm:spPr>
      <dgm:t>
        <a:bodyPr/>
        <a:lstStyle/>
        <a:p>
          <a:endParaRPr lang="pt-BR"/>
        </a:p>
      </dgm:t>
    </dgm:pt>
    <dgm:pt modelId="{D74D0B53-5446-4B31-BF07-5856FAC78FE5}">
      <dgm:prSet custT="1"/>
      <dgm:spPr>
        <a:solidFill>
          <a:schemeClr val="accent3">
            <a:lumMod val="60000"/>
            <a:lumOff val="40000"/>
          </a:schemeClr>
        </a:solidFill>
      </dgm:spPr>
      <dgm:t>
        <a:bodyPr/>
        <a:lstStyle/>
        <a:p>
          <a:r>
            <a:rPr lang="pt-BR" sz="1400" dirty="0">
              <a:solidFill>
                <a:srgbClr val="000000"/>
              </a:solidFill>
              <a:latin typeface="Century Gothic" panose="020B0502020202020204" pitchFamily="34" charset="0"/>
            </a:rPr>
            <a:t>Receita Orçamentária </a:t>
          </a:r>
        </a:p>
        <a:p>
          <a:r>
            <a:rPr lang="pt-BR" sz="1400" b="1" dirty="0">
              <a:solidFill>
                <a:srgbClr val="000000"/>
              </a:solidFill>
              <a:latin typeface="Century Gothic" panose="020B0502020202020204" pitchFamily="34" charset="0"/>
            </a:rPr>
            <a:t>&lt;</a:t>
          </a:r>
          <a:r>
            <a:rPr lang="pt-BR" sz="1400" dirty="0">
              <a:solidFill>
                <a:srgbClr val="000000"/>
              </a:solidFill>
              <a:latin typeface="Century Gothic" panose="020B0502020202020204" pitchFamily="34" charset="0"/>
            </a:rPr>
            <a:t> </a:t>
          </a:r>
        </a:p>
        <a:p>
          <a:r>
            <a:rPr lang="pt-BR" sz="1400" dirty="0">
              <a:solidFill>
                <a:srgbClr val="000000"/>
              </a:solidFill>
              <a:latin typeface="Century Gothic" panose="020B0502020202020204" pitchFamily="34" charset="0"/>
            </a:rPr>
            <a:t>Despesa Orçamentária</a:t>
          </a:r>
        </a:p>
        <a:p>
          <a:r>
            <a:rPr lang="pt-BR" sz="1400" dirty="0">
              <a:solidFill>
                <a:srgbClr val="000000"/>
              </a:solidFill>
              <a:latin typeface="Century Gothic" panose="020B0502020202020204" pitchFamily="34" charset="0"/>
            </a:rPr>
            <a:t> = </a:t>
          </a:r>
        </a:p>
        <a:p>
          <a:r>
            <a:rPr lang="pt-BR" sz="1400" dirty="0">
              <a:solidFill>
                <a:srgbClr val="000000"/>
              </a:solidFill>
              <a:latin typeface="Century Gothic" panose="020B0502020202020204" pitchFamily="34" charset="0"/>
            </a:rPr>
            <a:t>Déficit Orçamentário </a:t>
          </a:r>
        </a:p>
      </dgm:t>
    </dgm:pt>
    <dgm:pt modelId="{969CD96E-77E2-46BA-91A8-A112A3AFEA0D}" type="parTrans" cxnId="{D19563FC-5C47-4AF7-A6C8-29CFF2A0A42D}">
      <dgm:prSet/>
      <dgm:spPr/>
      <dgm:t>
        <a:bodyPr/>
        <a:lstStyle/>
        <a:p>
          <a:endParaRPr lang="pt-BR"/>
        </a:p>
      </dgm:t>
    </dgm:pt>
    <dgm:pt modelId="{046B3CCF-C868-4630-9C22-D4C85E44F50D}" type="sibTrans" cxnId="{D19563FC-5C47-4AF7-A6C8-29CFF2A0A42D}">
      <dgm:prSet/>
      <dgm:spPr>
        <a:solidFill>
          <a:schemeClr val="accent1">
            <a:lumMod val="50000"/>
          </a:schemeClr>
        </a:solidFill>
      </dgm:spPr>
      <dgm:t>
        <a:bodyPr/>
        <a:lstStyle/>
        <a:p>
          <a:endParaRPr lang="pt-BR"/>
        </a:p>
      </dgm:t>
    </dgm:pt>
    <dgm:pt modelId="{F84E43F6-C96E-4009-920D-009F7356DA8C}">
      <dgm:prSet custT="1"/>
      <dgm:spPr>
        <a:solidFill>
          <a:schemeClr val="accent3">
            <a:lumMod val="20000"/>
            <a:lumOff val="80000"/>
          </a:schemeClr>
        </a:solidFill>
      </dgm:spPr>
      <dgm:t>
        <a:bodyPr/>
        <a:lstStyle/>
        <a:p>
          <a:pPr algn="just"/>
          <a:r>
            <a:rPr lang="pt-BR" sz="1300" dirty="0">
              <a:solidFill>
                <a:srgbClr val="000000"/>
              </a:solidFill>
              <a:latin typeface="Century Gothic" panose="020B0502020202020204" pitchFamily="34" charset="0"/>
            </a:rPr>
            <a:t>O superávit orçamentário ou o déficit orçamentário podem estar apontando ou para falhas no planejamento ou para falhas na execução dos projetos de governo, ou ainda pode ser uma estratégia econômica do governo para produzir superávit financeiro no exercício.</a:t>
          </a:r>
        </a:p>
      </dgm:t>
    </dgm:pt>
    <dgm:pt modelId="{BDC2918A-B826-457D-B03D-63E35EF066A7}" type="parTrans" cxnId="{46ECA89E-C186-4E94-AC99-6DC19D7D9504}">
      <dgm:prSet/>
      <dgm:spPr/>
      <dgm:t>
        <a:bodyPr/>
        <a:lstStyle/>
        <a:p>
          <a:endParaRPr lang="pt-BR"/>
        </a:p>
      </dgm:t>
    </dgm:pt>
    <dgm:pt modelId="{A67D4ED4-EDE5-41CE-987D-31C41DBC789A}" type="sibTrans" cxnId="{46ECA89E-C186-4E94-AC99-6DC19D7D9504}">
      <dgm:prSet/>
      <dgm:spPr/>
      <dgm:t>
        <a:bodyPr/>
        <a:lstStyle/>
        <a:p>
          <a:endParaRPr lang="pt-BR"/>
        </a:p>
      </dgm:t>
    </dgm:pt>
    <dgm:pt modelId="{A5A0AF98-BCD3-4447-AA90-1C1617CF669C}" type="pres">
      <dgm:prSet presAssocID="{5362D585-AFFC-4F3F-A98B-642861E98DCE}" presName="Name0" presStyleCnt="0">
        <dgm:presLayoutVars>
          <dgm:dir/>
          <dgm:resizeHandles val="exact"/>
        </dgm:presLayoutVars>
      </dgm:prSet>
      <dgm:spPr/>
      <dgm:t>
        <a:bodyPr/>
        <a:lstStyle/>
        <a:p>
          <a:endParaRPr lang="pt-BR"/>
        </a:p>
      </dgm:t>
    </dgm:pt>
    <dgm:pt modelId="{4CECD4A5-65A0-4C73-891C-5BFF5A1FB30C}" type="pres">
      <dgm:prSet presAssocID="{4B630040-FD6A-45B2-96DD-749508C94D85}" presName="node" presStyleLbl="node1" presStyleIdx="0" presStyleCnt="4" custScaleX="84353">
        <dgm:presLayoutVars>
          <dgm:bulletEnabled val="1"/>
        </dgm:presLayoutVars>
      </dgm:prSet>
      <dgm:spPr/>
      <dgm:t>
        <a:bodyPr/>
        <a:lstStyle/>
        <a:p>
          <a:endParaRPr lang="pt-BR"/>
        </a:p>
      </dgm:t>
    </dgm:pt>
    <dgm:pt modelId="{E5978821-8B6D-4617-A7E3-FB1E783D3733}" type="pres">
      <dgm:prSet presAssocID="{A0CB72E7-8420-4B87-81F8-3565609EBC71}" presName="sibTrans" presStyleLbl="sibTrans2D1" presStyleIdx="0" presStyleCnt="3"/>
      <dgm:spPr/>
      <dgm:t>
        <a:bodyPr/>
        <a:lstStyle/>
        <a:p>
          <a:endParaRPr lang="pt-BR"/>
        </a:p>
      </dgm:t>
    </dgm:pt>
    <dgm:pt modelId="{8FEF3E4B-5A9E-4824-84D1-1B2DFE47FD98}" type="pres">
      <dgm:prSet presAssocID="{A0CB72E7-8420-4B87-81F8-3565609EBC71}" presName="connectorText" presStyleLbl="sibTrans2D1" presStyleIdx="0" presStyleCnt="3"/>
      <dgm:spPr/>
      <dgm:t>
        <a:bodyPr/>
        <a:lstStyle/>
        <a:p>
          <a:endParaRPr lang="pt-BR"/>
        </a:p>
      </dgm:t>
    </dgm:pt>
    <dgm:pt modelId="{81538DB3-E1FE-4B1C-818A-15148CF2B8A2}" type="pres">
      <dgm:prSet presAssocID="{08DD952B-F81E-4878-995B-A27E34A683E3}" presName="node" presStyleLbl="node1" presStyleIdx="1" presStyleCnt="4">
        <dgm:presLayoutVars>
          <dgm:bulletEnabled val="1"/>
        </dgm:presLayoutVars>
      </dgm:prSet>
      <dgm:spPr/>
      <dgm:t>
        <a:bodyPr/>
        <a:lstStyle/>
        <a:p>
          <a:endParaRPr lang="pt-BR"/>
        </a:p>
      </dgm:t>
    </dgm:pt>
    <dgm:pt modelId="{E0EF601D-A629-40A4-9F33-AA65130645A4}" type="pres">
      <dgm:prSet presAssocID="{5E5D1FED-D6B5-40AA-BCAF-0451ECCB02EF}" presName="sibTrans" presStyleLbl="sibTrans2D1" presStyleIdx="1" presStyleCnt="3"/>
      <dgm:spPr/>
      <dgm:t>
        <a:bodyPr/>
        <a:lstStyle/>
        <a:p>
          <a:endParaRPr lang="pt-BR"/>
        </a:p>
      </dgm:t>
    </dgm:pt>
    <dgm:pt modelId="{6F3FDE94-AF20-492C-94E2-3BDF43C4728D}" type="pres">
      <dgm:prSet presAssocID="{5E5D1FED-D6B5-40AA-BCAF-0451ECCB02EF}" presName="connectorText" presStyleLbl="sibTrans2D1" presStyleIdx="1" presStyleCnt="3"/>
      <dgm:spPr/>
      <dgm:t>
        <a:bodyPr/>
        <a:lstStyle/>
        <a:p>
          <a:endParaRPr lang="pt-BR"/>
        </a:p>
      </dgm:t>
    </dgm:pt>
    <dgm:pt modelId="{136B69AA-011F-48A8-9E07-AE3D051AE151}" type="pres">
      <dgm:prSet presAssocID="{D74D0B53-5446-4B31-BF07-5856FAC78FE5}" presName="node" presStyleLbl="node1" presStyleIdx="2" presStyleCnt="4">
        <dgm:presLayoutVars>
          <dgm:bulletEnabled val="1"/>
        </dgm:presLayoutVars>
      </dgm:prSet>
      <dgm:spPr/>
      <dgm:t>
        <a:bodyPr/>
        <a:lstStyle/>
        <a:p>
          <a:endParaRPr lang="pt-BR"/>
        </a:p>
      </dgm:t>
    </dgm:pt>
    <dgm:pt modelId="{F862FA89-A487-45DD-B236-1E8537BB2BF8}" type="pres">
      <dgm:prSet presAssocID="{046B3CCF-C868-4630-9C22-D4C85E44F50D}" presName="sibTrans" presStyleLbl="sibTrans2D1" presStyleIdx="2" presStyleCnt="3"/>
      <dgm:spPr/>
      <dgm:t>
        <a:bodyPr/>
        <a:lstStyle/>
        <a:p>
          <a:endParaRPr lang="pt-BR"/>
        </a:p>
      </dgm:t>
    </dgm:pt>
    <dgm:pt modelId="{F5E877D8-860A-4313-ABCC-0DFB8B7D9BF1}" type="pres">
      <dgm:prSet presAssocID="{046B3CCF-C868-4630-9C22-D4C85E44F50D}" presName="connectorText" presStyleLbl="sibTrans2D1" presStyleIdx="2" presStyleCnt="3"/>
      <dgm:spPr/>
      <dgm:t>
        <a:bodyPr/>
        <a:lstStyle/>
        <a:p>
          <a:endParaRPr lang="pt-BR"/>
        </a:p>
      </dgm:t>
    </dgm:pt>
    <dgm:pt modelId="{FB345452-30C3-48FF-BE79-24B14509C64C}" type="pres">
      <dgm:prSet presAssocID="{F84E43F6-C96E-4009-920D-009F7356DA8C}" presName="node" presStyleLbl="node1" presStyleIdx="3" presStyleCnt="4" custScaleX="127445">
        <dgm:presLayoutVars>
          <dgm:bulletEnabled val="1"/>
        </dgm:presLayoutVars>
      </dgm:prSet>
      <dgm:spPr/>
      <dgm:t>
        <a:bodyPr/>
        <a:lstStyle/>
        <a:p>
          <a:endParaRPr lang="pt-BR"/>
        </a:p>
      </dgm:t>
    </dgm:pt>
  </dgm:ptLst>
  <dgm:cxnLst>
    <dgm:cxn modelId="{78140475-252B-4EB9-AD66-FAC4FA9CCD0A}" type="presOf" srcId="{D74D0B53-5446-4B31-BF07-5856FAC78FE5}" destId="{136B69AA-011F-48A8-9E07-AE3D051AE151}" srcOrd="0" destOrd="0" presId="urn:microsoft.com/office/officeart/2005/8/layout/process1"/>
    <dgm:cxn modelId="{E0007432-971E-4032-9499-760851238EA5}" type="presOf" srcId="{A0CB72E7-8420-4B87-81F8-3565609EBC71}" destId="{E5978821-8B6D-4617-A7E3-FB1E783D3733}" srcOrd="0" destOrd="0" presId="urn:microsoft.com/office/officeart/2005/8/layout/process1"/>
    <dgm:cxn modelId="{F0425013-17D1-4A9D-98A5-F6D8D17DBB1A}" srcId="{5362D585-AFFC-4F3F-A98B-642861E98DCE}" destId="{4B630040-FD6A-45B2-96DD-749508C94D85}" srcOrd="0" destOrd="0" parTransId="{D531873B-DF5C-491D-9BA1-10D4F775515B}" sibTransId="{A0CB72E7-8420-4B87-81F8-3565609EBC71}"/>
    <dgm:cxn modelId="{FC7AB60A-BD30-452E-808A-C845E7CEBD02}" type="presOf" srcId="{5E5D1FED-D6B5-40AA-BCAF-0451ECCB02EF}" destId="{6F3FDE94-AF20-492C-94E2-3BDF43C4728D}" srcOrd="1" destOrd="0" presId="urn:microsoft.com/office/officeart/2005/8/layout/process1"/>
    <dgm:cxn modelId="{D19563FC-5C47-4AF7-A6C8-29CFF2A0A42D}" srcId="{5362D585-AFFC-4F3F-A98B-642861E98DCE}" destId="{D74D0B53-5446-4B31-BF07-5856FAC78FE5}" srcOrd="2" destOrd="0" parTransId="{969CD96E-77E2-46BA-91A8-A112A3AFEA0D}" sibTransId="{046B3CCF-C868-4630-9C22-D4C85E44F50D}"/>
    <dgm:cxn modelId="{8C0DB5CB-DEC4-4DF4-A6D1-C8EC4F857B8E}" type="presOf" srcId="{4B630040-FD6A-45B2-96DD-749508C94D85}" destId="{4CECD4A5-65A0-4C73-891C-5BFF5A1FB30C}" srcOrd="0" destOrd="0" presId="urn:microsoft.com/office/officeart/2005/8/layout/process1"/>
    <dgm:cxn modelId="{1CFD7DDD-19A7-4CD4-88F0-4BE9534F5A28}" type="presOf" srcId="{F84E43F6-C96E-4009-920D-009F7356DA8C}" destId="{FB345452-30C3-48FF-BE79-24B14509C64C}" srcOrd="0" destOrd="0" presId="urn:microsoft.com/office/officeart/2005/8/layout/process1"/>
    <dgm:cxn modelId="{106C28C3-3A46-41B3-AD82-41A4098B9D16}" type="presOf" srcId="{5362D585-AFFC-4F3F-A98B-642861E98DCE}" destId="{A5A0AF98-BCD3-4447-AA90-1C1617CF669C}" srcOrd="0" destOrd="0" presId="urn:microsoft.com/office/officeart/2005/8/layout/process1"/>
    <dgm:cxn modelId="{BF7196F8-0C25-4FF2-B1EA-248B36BB2F38}" srcId="{5362D585-AFFC-4F3F-A98B-642861E98DCE}" destId="{08DD952B-F81E-4878-995B-A27E34A683E3}" srcOrd="1" destOrd="0" parTransId="{A508D1A9-86F3-47DF-8D7F-17397E4EB2B1}" sibTransId="{5E5D1FED-D6B5-40AA-BCAF-0451ECCB02EF}"/>
    <dgm:cxn modelId="{46ECA89E-C186-4E94-AC99-6DC19D7D9504}" srcId="{5362D585-AFFC-4F3F-A98B-642861E98DCE}" destId="{F84E43F6-C96E-4009-920D-009F7356DA8C}" srcOrd="3" destOrd="0" parTransId="{BDC2918A-B826-457D-B03D-63E35EF066A7}" sibTransId="{A67D4ED4-EDE5-41CE-987D-31C41DBC789A}"/>
    <dgm:cxn modelId="{55CC94C2-3F74-462D-B5D4-72324D264950}" type="presOf" srcId="{A0CB72E7-8420-4B87-81F8-3565609EBC71}" destId="{8FEF3E4B-5A9E-4824-84D1-1B2DFE47FD98}" srcOrd="1" destOrd="0" presId="urn:microsoft.com/office/officeart/2005/8/layout/process1"/>
    <dgm:cxn modelId="{29A797AA-74E6-40DC-AF0F-C027E9A52710}" type="presOf" srcId="{046B3CCF-C868-4630-9C22-D4C85E44F50D}" destId="{F5E877D8-860A-4313-ABCC-0DFB8B7D9BF1}" srcOrd="1" destOrd="0" presId="urn:microsoft.com/office/officeart/2005/8/layout/process1"/>
    <dgm:cxn modelId="{CAF51D82-FDEF-4CF1-9ED3-9758589EE731}" type="presOf" srcId="{5E5D1FED-D6B5-40AA-BCAF-0451ECCB02EF}" destId="{E0EF601D-A629-40A4-9F33-AA65130645A4}" srcOrd="0" destOrd="0" presId="urn:microsoft.com/office/officeart/2005/8/layout/process1"/>
    <dgm:cxn modelId="{DEE5B030-23E5-4972-8A13-1654B052554D}" type="presOf" srcId="{046B3CCF-C868-4630-9C22-D4C85E44F50D}" destId="{F862FA89-A487-45DD-B236-1E8537BB2BF8}" srcOrd="0" destOrd="0" presId="urn:microsoft.com/office/officeart/2005/8/layout/process1"/>
    <dgm:cxn modelId="{65990678-816F-4A6C-ABE9-C050EEBD3F4A}" type="presOf" srcId="{08DD952B-F81E-4878-995B-A27E34A683E3}" destId="{81538DB3-E1FE-4B1C-818A-15148CF2B8A2}" srcOrd="0" destOrd="0" presId="urn:microsoft.com/office/officeart/2005/8/layout/process1"/>
    <dgm:cxn modelId="{EDA73B92-A638-4592-A56E-3FC3CF8454DD}" type="presParOf" srcId="{A5A0AF98-BCD3-4447-AA90-1C1617CF669C}" destId="{4CECD4A5-65A0-4C73-891C-5BFF5A1FB30C}" srcOrd="0" destOrd="0" presId="urn:microsoft.com/office/officeart/2005/8/layout/process1"/>
    <dgm:cxn modelId="{6F069E21-A5B9-4742-BA7B-233D53BC921E}" type="presParOf" srcId="{A5A0AF98-BCD3-4447-AA90-1C1617CF669C}" destId="{E5978821-8B6D-4617-A7E3-FB1E783D3733}" srcOrd="1" destOrd="0" presId="urn:microsoft.com/office/officeart/2005/8/layout/process1"/>
    <dgm:cxn modelId="{608E144F-F275-4729-961F-3341CAF6A0D5}" type="presParOf" srcId="{E5978821-8B6D-4617-A7E3-FB1E783D3733}" destId="{8FEF3E4B-5A9E-4824-84D1-1B2DFE47FD98}" srcOrd="0" destOrd="0" presId="urn:microsoft.com/office/officeart/2005/8/layout/process1"/>
    <dgm:cxn modelId="{12BC2C36-221D-4F3C-98D6-AC7173136581}" type="presParOf" srcId="{A5A0AF98-BCD3-4447-AA90-1C1617CF669C}" destId="{81538DB3-E1FE-4B1C-818A-15148CF2B8A2}" srcOrd="2" destOrd="0" presId="urn:microsoft.com/office/officeart/2005/8/layout/process1"/>
    <dgm:cxn modelId="{50A2BABC-C3ED-4273-9EF0-F3EE91F9D6A8}" type="presParOf" srcId="{A5A0AF98-BCD3-4447-AA90-1C1617CF669C}" destId="{E0EF601D-A629-40A4-9F33-AA65130645A4}" srcOrd="3" destOrd="0" presId="urn:microsoft.com/office/officeart/2005/8/layout/process1"/>
    <dgm:cxn modelId="{F5F2150D-6546-4005-918F-228D2CF2EBDB}" type="presParOf" srcId="{E0EF601D-A629-40A4-9F33-AA65130645A4}" destId="{6F3FDE94-AF20-492C-94E2-3BDF43C4728D}" srcOrd="0" destOrd="0" presId="urn:microsoft.com/office/officeart/2005/8/layout/process1"/>
    <dgm:cxn modelId="{F3E2E86B-9F07-4A0D-B440-4ECF96AAD7C3}" type="presParOf" srcId="{A5A0AF98-BCD3-4447-AA90-1C1617CF669C}" destId="{136B69AA-011F-48A8-9E07-AE3D051AE151}" srcOrd="4" destOrd="0" presId="urn:microsoft.com/office/officeart/2005/8/layout/process1"/>
    <dgm:cxn modelId="{79D307CC-691F-4578-AE7A-3BEC1AB8B6DF}" type="presParOf" srcId="{A5A0AF98-BCD3-4447-AA90-1C1617CF669C}" destId="{F862FA89-A487-45DD-B236-1E8537BB2BF8}" srcOrd="5" destOrd="0" presId="urn:microsoft.com/office/officeart/2005/8/layout/process1"/>
    <dgm:cxn modelId="{69623E4A-64B2-4B37-9FA2-121532DBD693}" type="presParOf" srcId="{F862FA89-A487-45DD-B236-1E8537BB2BF8}" destId="{F5E877D8-860A-4313-ABCC-0DFB8B7D9BF1}" srcOrd="0" destOrd="0" presId="urn:microsoft.com/office/officeart/2005/8/layout/process1"/>
    <dgm:cxn modelId="{8D55A9D2-5CF1-4006-8BA2-70060BC420D8}" type="presParOf" srcId="{A5A0AF98-BCD3-4447-AA90-1C1617CF669C}" destId="{FB345452-30C3-48FF-BE79-24B14509C64C}"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51381E6-35D2-4BEF-A674-7234BD86936B}" type="doc">
      <dgm:prSet loTypeId="urn:microsoft.com/office/officeart/2005/8/layout/vList2" loCatId="list" qsTypeId="urn:microsoft.com/office/officeart/2005/8/quickstyle/3d4" qsCatId="3D" csTypeId="urn:microsoft.com/office/officeart/2005/8/colors/accent0_1" csCatId="mainScheme" phldr="1"/>
      <dgm:spPr/>
      <dgm:t>
        <a:bodyPr/>
        <a:lstStyle/>
        <a:p>
          <a:endParaRPr lang="pt-BR"/>
        </a:p>
      </dgm:t>
    </dgm:pt>
    <dgm:pt modelId="{E956B69F-D3E4-4017-9E7B-90EB0010DF41}" type="pres">
      <dgm:prSet presAssocID="{451381E6-35D2-4BEF-A674-7234BD86936B}" presName="linear" presStyleCnt="0">
        <dgm:presLayoutVars>
          <dgm:animLvl val="lvl"/>
          <dgm:resizeHandles val="exact"/>
        </dgm:presLayoutVars>
      </dgm:prSet>
      <dgm:spPr/>
      <dgm:t>
        <a:bodyPr/>
        <a:lstStyle/>
        <a:p>
          <a:endParaRPr lang="pt-BR"/>
        </a:p>
      </dgm:t>
    </dgm:pt>
  </dgm:ptLst>
  <dgm:cxnLst>
    <dgm:cxn modelId="{D696B900-C347-4A8B-996C-CCEEC94431AC}" type="presOf" srcId="{451381E6-35D2-4BEF-A674-7234BD86936B}" destId="{E956B69F-D3E4-4017-9E7B-90EB0010DF4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CAA0959-7179-401C-8569-542BE274A9D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D728DDA8-38AA-4B31-BD25-C4D16E2D3933}">
      <dgm:prSet custT="1"/>
      <dgm:spPr/>
      <dgm:t>
        <a:bodyPr/>
        <a:lstStyle/>
        <a:p>
          <a:pPr algn="just"/>
          <a:r>
            <a:rPr lang="pt-BR" sz="2000" dirty="0">
              <a:latin typeface="Century Gothic" panose="020B0502020202020204" pitchFamily="34" charset="0"/>
            </a:rPr>
            <a:t>O resultado primário é definido pela diferença entre receitas e despesas primárias (despesas não financeiras do governo), exclui-se da conta as receitas e despesas com juros. </a:t>
          </a:r>
          <a:endParaRPr lang="en-US" sz="2000" dirty="0">
            <a:latin typeface="Century Gothic" panose="020B0502020202020204" pitchFamily="34" charset="0"/>
          </a:endParaRPr>
        </a:p>
      </dgm:t>
    </dgm:pt>
    <dgm:pt modelId="{15589EF6-386A-42F8-8C2E-E936C18BBF80}" type="parTrans" cxnId="{522C5F25-44E6-4342-BFE8-76BADE13DE17}">
      <dgm:prSet/>
      <dgm:spPr/>
      <dgm:t>
        <a:bodyPr/>
        <a:lstStyle/>
        <a:p>
          <a:endParaRPr lang="en-US" sz="2000">
            <a:latin typeface="Century Gothic" panose="020B0502020202020204" pitchFamily="34" charset="0"/>
          </a:endParaRPr>
        </a:p>
      </dgm:t>
    </dgm:pt>
    <dgm:pt modelId="{2FF09E94-E699-435B-B7B9-768846690375}" type="sibTrans" cxnId="{522C5F25-44E6-4342-BFE8-76BADE13DE17}">
      <dgm:prSet/>
      <dgm:spPr/>
      <dgm:t>
        <a:bodyPr/>
        <a:lstStyle/>
        <a:p>
          <a:endParaRPr lang="en-US" sz="2000">
            <a:latin typeface="Century Gothic" panose="020B0502020202020204" pitchFamily="34" charset="0"/>
          </a:endParaRPr>
        </a:p>
      </dgm:t>
    </dgm:pt>
    <dgm:pt modelId="{BCF18472-1CB5-41D9-9272-66D6B80AFC8F}">
      <dgm:prSet custT="1"/>
      <dgm:spPr/>
      <dgm:t>
        <a:bodyPr/>
        <a:lstStyle/>
        <a:p>
          <a:pPr algn="just"/>
          <a:r>
            <a:rPr lang="pt-BR" sz="2000" dirty="0">
              <a:latin typeface="Century Gothic" panose="020B0502020202020204" pitchFamily="34" charset="0"/>
            </a:rPr>
            <a:t>Caso essa diferença seja positiva, tem-se um </a:t>
          </a:r>
          <a:r>
            <a:rPr lang="pt-BR" sz="2000" b="1" dirty="0">
              <a:latin typeface="Century Gothic" panose="020B0502020202020204" pitchFamily="34" charset="0"/>
            </a:rPr>
            <a:t>Superávit Primário</a:t>
          </a:r>
          <a:r>
            <a:rPr lang="pt-BR" sz="2000" dirty="0">
              <a:latin typeface="Century Gothic" panose="020B0502020202020204" pitchFamily="34" charset="0"/>
            </a:rPr>
            <a:t>, caso seja negativa, tem-se um </a:t>
          </a:r>
          <a:r>
            <a:rPr lang="pt-BR" sz="2000" b="1" dirty="0">
              <a:latin typeface="Century Gothic" panose="020B0502020202020204" pitchFamily="34" charset="0"/>
            </a:rPr>
            <a:t>Déficit Primário</a:t>
          </a:r>
          <a:r>
            <a:rPr lang="pt-BR" sz="2000" dirty="0">
              <a:latin typeface="Century Gothic" panose="020B0502020202020204" pitchFamily="34" charset="0"/>
            </a:rPr>
            <a:t>.</a:t>
          </a:r>
          <a:endParaRPr lang="en-US" sz="2000" dirty="0">
            <a:latin typeface="Century Gothic" panose="020B0502020202020204" pitchFamily="34" charset="0"/>
          </a:endParaRPr>
        </a:p>
      </dgm:t>
    </dgm:pt>
    <dgm:pt modelId="{06ACDBF9-1B7D-4611-B12F-5338BCE0FB78}" type="parTrans" cxnId="{B20D7D8D-92C1-49EC-AF2D-407E7898041F}">
      <dgm:prSet/>
      <dgm:spPr/>
      <dgm:t>
        <a:bodyPr/>
        <a:lstStyle/>
        <a:p>
          <a:endParaRPr lang="en-US" sz="2000">
            <a:latin typeface="Century Gothic" panose="020B0502020202020204" pitchFamily="34" charset="0"/>
          </a:endParaRPr>
        </a:p>
      </dgm:t>
    </dgm:pt>
    <dgm:pt modelId="{AEA2E608-C5EC-4C04-9C43-7211B16DC500}" type="sibTrans" cxnId="{B20D7D8D-92C1-49EC-AF2D-407E7898041F}">
      <dgm:prSet/>
      <dgm:spPr/>
      <dgm:t>
        <a:bodyPr/>
        <a:lstStyle/>
        <a:p>
          <a:endParaRPr lang="en-US" sz="2000">
            <a:latin typeface="Century Gothic" panose="020B0502020202020204" pitchFamily="34" charset="0"/>
          </a:endParaRPr>
        </a:p>
      </dgm:t>
    </dgm:pt>
    <dgm:pt modelId="{5E431FE1-3EB0-4F9C-B6EE-FF2E7417127A}">
      <dgm:prSet custT="1"/>
      <dgm:spPr/>
      <dgm:t>
        <a:bodyPr/>
        <a:lstStyle/>
        <a:p>
          <a:pPr algn="just"/>
          <a:endParaRPr lang="pt-BR" sz="2000" dirty="0">
            <a:latin typeface="Century Gothic" panose="020B0502020202020204" pitchFamily="34" charset="0"/>
          </a:endParaRPr>
        </a:p>
        <a:p>
          <a:pPr algn="just"/>
          <a:r>
            <a:rPr lang="pt-BR" sz="2000" dirty="0">
              <a:latin typeface="Century Gothic" panose="020B0502020202020204" pitchFamily="34" charset="0"/>
            </a:rPr>
            <a:t>O “Superávit Primário” é uma indicação de quanto o governo economizou ao longo de um período de tempo com vistas ao pagamento de juros sobre a sua dívida, já um “Déficit Primário” indica exatamente o contrário, ou seja indicam a parcela do aumento da dívida do Ente no período.</a:t>
          </a:r>
          <a:endParaRPr lang="en-US" sz="2000" dirty="0">
            <a:latin typeface="Century Gothic" panose="020B0502020202020204" pitchFamily="34" charset="0"/>
          </a:endParaRPr>
        </a:p>
      </dgm:t>
    </dgm:pt>
    <dgm:pt modelId="{D8BF2E0E-AB8C-479A-8B28-46A0146E94F5}" type="parTrans" cxnId="{422DB18B-4F56-4280-9502-BA2D412F31C1}">
      <dgm:prSet/>
      <dgm:spPr/>
      <dgm:t>
        <a:bodyPr/>
        <a:lstStyle/>
        <a:p>
          <a:endParaRPr lang="en-US" sz="2000">
            <a:latin typeface="Century Gothic" panose="020B0502020202020204" pitchFamily="34" charset="0"/>
          </a:endParaRPr>
        </a:p>
      </dgm:t>
    </dgm:pt>
    <dgm:pt modelId="{54512E0F-7BE9-4B5D-BA0D-CB153432FE8A}" type="sibTrans" cxnId="{422DB18B-4F56-4280-9502-BA2D412F31C1}">
      <dgm:prSet/>
      <dgm:spPr/>
      <dgm:t>
        <a:bodyPr/>
        <a:lstStyle/>
        <a:p>
          <a:endParaRPr lang="en-US" sz="2000">
            <a:latin typeface="Century Gothic" panose="020B0502020202020204" pitchFamily="34" charset="0"/>
          </a:endParaRPr>
        </a:p>
      </dgm:t>
    </dgm:pt>
    <dgm:pt modelId="{B9910BC1-21D8-4F14-89D6-9FFE29E40A40}">
      <dgm:prSet custT="1"/>
      <dgm:spPr/>
      <dgm:t>
        <a:bodyPr/>
        <a:lstStyle/>
        <a:p>
          <a:pPr algn="just"/>
          <a:r>
            <a:rPr lang="pt-BR" sz="2000" dirty="0">
              <a:latin typeface="Century Gothic" panose="020B0502020202020204" pitchFamily="34" charset="0"/>
            </a:rPr>
            <a:t>Portanto, obter um resultado primário positivo (Superávit) é um passo fundamental para manter a dinâmica da dívida pública controlada.</a:t>
          </a:r>
          <a:endParaRPr lang="en-US" sz="2000" dirty="0">
            <a:latin typeface="Century Gothic" panose="020B0502020202020204" pitchFamily="34" charset="0"/>
          </a:endParaRPr>
        </a:p>
      </dgm:t>
    </dgm:pt>
    <dgm:pt modelId="{59EDFEB5-8806-47D5-A1CF-F953AE15B332}" type="parTrans" cxnId="{4C1E4350-8729-4D48-9856-648D154F17CB}">
      <dgm:prSet/>
      <dgm:spPr/>
      <dgm:t>
        <a:bodyPr/>
        <a:lstStyle/>
        <a:p>
          <a:endParaRPr lang="en-US" sz="2000">
            <a:latin typeface="Century Gothic" panose="020B0502020202020204" pitchFamily="34" charset="0"/>
          </a:endParaRPr>
        </a:p>
      </dgm:t>
    </dgm:pt>
    <dgm:pt modelId="{6AD7A15E-CDFA-409C-A6D2-3BFD02EBC916}" type="sibTrans" cxnId="{4C1E4350-8729-4D48-9856-648D154F17CB}">
      <dgm:prSet/>
      <dgm:spPr/>
      <dgm:t>
        <a:bodyPr/>
        <a:lstStyle/>
        <a:p>
          <a:endParaRPr lang="en-US" sz="2000">
            <a:latin typeface="Century Gothic" panose="020B0502020202020204" pitchFamily="34" charset="0"/>
          </a:endParaRPr>
        </a:p>
      </dgm:t>
    </dgm:pt>
    <dgm:pt modelId="{6473A44B-0357-4F79-953F-36CD682F130A}" type="pres">
      <dgm:prSet presAssocID="{2CAA0959-7179-401C-8569-542BE274A9DC}" presName="vert0" presStyleCnt="0">
        <dgm:presLayoutVars>
          <dgm:dir/>
          <dgm:animOne val="branch"/>
          <dgm:animLvl val="lvl"/>
        </dgm:presLayoutVars>
      </dgm:prSet>
      <dgm:spPr/>
      <dgm:t>
        <a:bodyPr/>
        <a:lstStyle/>
        <a:p>
          <a:endParaRPr lang="pt-BR"/>
        </a:p>
      </dgm:t>
    </dgm:pt>
    <dgm:pt modelId="{BB6399BE-240C-4244-978A-2D705FC7A825}" type="pres">
      <dgm:prSet presAssocID="{D728DDA8-38AA-4B31-BD25-C4D16E2D3933}" presName="thickLine" presStyleLbl="alignNode1" presStyleIdx="0" presStyleCnt="4"/>
      <dgm:spPr/>
    </dgm:pt>
    <dgm:pt modelId="{0A4263F0-7F2E-4FE2-BD7B-29F9957236A0}" type="pres">
      <dgm:prSet presAssocID="{D728DDA8-38AA-4B31-BD25-C4D16E2D3933}" presName="horz1" presStyleCnt="0"/>
      <dgm:spPr/>
    </dgm:pt>
    <dgm:pt modelId="{A358212E-C2FF-4B8B-8C4E-C833E07CDD6D}" type="pres">
      <dgm:prSet presAssocID="{D728DDA8-38AA-4B31-BD25-C4D16E2D3933}" presName="tx1" presStyleLbl="revTx" presStyleIdx="0" presStyleCnt="4"/>
      <dgm:spPr/>
      <dgm:t>
        <a:bodyPr/>
        <a:lstStyle/>
        <a:p>
          <a:endParaRPr lang="pt-BR"/>
        </a:p>
      </dgm:t>
    </dgm:pt>
    <dgm:pt modelId="{2FDDA026-AC3F-4E8D-8AA1-979577065054}" type="pres">
      <dgm:prSet presAssocID="{D728DDA8-38AA-4B31-BD25-C4D16E2D3933}" presName="vert1" presStyleCnt="0"/>
      <dgm:spPr/>
    </dgm:pt>
    <dgm:pt modelId="{426B8FA1-18F7-4B44-8B77-551DF4259B0D}" type="pres">
      <dgm:prSet presAssocID="{BCF18472-1CB5-41D9-9272-66D6B80AFC8F}" presName="thickLine" presStyleLbl="alignNode1" presStyleIdx="1" presStyleCnt="4"/>
      <dgm:spPr/>
    </dgm:pt>
    <dgm:pt modelId="{2EB51CEC-5D3C-4054-AE59-C7B2AA8424DB}" type="pres">
      <dgm:prSet presAssocID="{BCF18472-1CB5-41D9-9272-66D6B80AFC8F}" presName="horz1" presStyleCnt="0"/>
      <dgm:spPr/>
    </dgm:pt>
    <dgm:pt modelId="{97E8133A-734A-46DD-8EF1-FD7343F746B5}" type="pres">
      <dgm:prSet presAssocID="{BCF18472-1CB5-41D9-9272-66D6B80AFC8F}" presName="tx1" presStyleLbl="revTx" presStyleIdx="1" presStyleCnt="4" custScaleY="78454" custLinFactNeighborX="-290" custLinFactNeighborY="-8838"/>
      <dgm:spPr/>
      <dgm:t>
        <a:bodyPr/>
        <a:lstStyle/>
        <a:p>
          <a:endParaRPr lang="pt-BR"/>
        </a:p>
      </dgm:t>
    </dgm:pt>
    <dgm:pt modelId="{DAADFBFF-441F-4EE6-9803-B796B27D0E4A}" type="pres">
      <dgm:prSet presAssocID="{BCF18472-1CB5-41D9-9272-66D6B80AFC8F}" presName="vert1" presStyleCnt="0"/>
      <dgm:spPr/>
    </dgm:pt>
    <dgm:pt modelId="{3789760D-C268-4798-AE9F-2FCFED583CC5}" type="pres">
      <dgm:prSet presAssocID="{5E431FE1-3EB0-4F9C-B6EE-FF2E7417127A}" presName="thickLine" presStyleLbl="alignNode1" presStyleIdx="2" presStyleCnt="4"/>
      <dgm:spPr/>
    </dgm:pt>
    <dgm:pt modelId="{92D9DFB9-A70D-4F86-945C-C0BF5674EFE8}" type="pres">
      <dgm:prSet presAssocID="{5E431FE1-3EB0-4F9C-B6EE-FF2E7417127A}" presName="horz1" presStyleCnt="0"/>
      <dgm:spPr/>
    </dgm:pt>
    <dgm:pt modelId="{63756D50-1092-45B5-9A5F-62AE19B5A38B}" type="pres">
      <dgm:prSet presAssocID="{5E431FE1-3EB0-4F9C-B6EE-FF2E7417127A}" presName="tx1" presStyleLbl="revTx" presStyleIdx="2" presStyleCnt="4" custScaleY="122267" custLinFactNeighborX="98" custLinFactNeighborY="-14102"/>
      <dgm:spPr/>
      <dgm:t>
        <a:bodyPr/>
        <a:lstStyle/>
        <a:p>
          <a:endParaRPr lang="pt-BR"/>
        </a:p>
      </dgm:t>
    </dgm:pt>
    <dgm:pt modelId="{9A8705DF-A2F8-454E-AFB0-39F8769FE64F}" type="pres">
      <dgm:prSet presAssocID="{5E431FE1-3EB0-4F9C-B6EE-FF2E7417127A}" presName="vert1" presStyleCnt="0"/>
      <dgm:spPr/>
    </dgm:pt>
    <dgm:pt modelId="{AE49F027-E572-4535-B7FC-32531C06A8B2}" type="pres">
      <dgm:prSet presAssocID="{B9910BC1-21D8-4F14-89D6-9FFE29E40A40}" presName="thickLine" presStyleLbl="alignNode1" presStyleIdx="3" presStyleCnt="4"/>
      <dgm:spPr/>
    </dgm:pt>
    <dgm:pt modelId="{D1779CC7-EF87-4AAD-9343-EC0494684EE9}" type="pres">
      <dgm:prSet presAssocID="{B9910BC1-21D8-4F14-89D6-9FFE29E40A40}" presName="horz1" presStyleCnt="0"/>
      <dgm:spPr/>
    </dgm:pt>
    <dgm:pt modelId="{C2DC2991-0DB1-4E18-A0A6-126E560A71E4}" type="pres">
      <dgm:prSet presAssocID="{B9910BC1-21D8-4F14-89D6-9FFE29E40A40}" presName="tx1" presStyleLbl="revTx" presStyleIdx="3" presStyleCnt="4" custLinFactNeighborX="-290" custLinFactNeighborY="31122"/>
      <dgm:spPr/>
      <dgm:t>
        <a:bodyPr/>
        <a:lstStyle/>
        <a:p>
          <a:endParaRPr lang="pt-BR"/>
        </a:p>
      </dgm:t>
    </dgm:pt>
    <dgm:pt modelId="{92930E44-E59C-45B0-BE1B-7350495E96C3}" type="pres">
      <dgm:prSet presAssocID="{B9910BC1-21D8-4F14-89D6-9FFE29E40A40}" presName="vert1" presStyleCnt="0"/>
      <dgm:spPr/>
    </dgm:pt>
  </dgm:ptLst>
  <dgm:cxnLst>
    <dgm:cxn modelId="{43CE2D6B-E2E2-45A3-AB18-5C6F566F6611}" type="presOf" srcId="{5E431FE1-3EB0-4F9C-B6EE-FF2E7417127A}" destId="{63756D50-1092-45B5-9A5F-62AE19B5A38B}" srcOrd="0" destOrd="0" presId="urn:microsoft.com/office/officeart/2008/layout/LinedList"/>
    <dgm:cxn modelId="{4BA42296-EDE8-4597-81B9-79D0B4AEC260}" type="presOf" srcId="{BCF18472-1CB5-41D9-9272-66D6B80AFC8F}" destId="{97E8133A-734A-46DD-8EF1-FD7343F746B5}" srcOrd="0" destOrd="0" presId="urn:microsoft.com/office/officeart/2008/layout/LinedList"/>
    <dgm:cxn modelId="{522C5F25-44E6-4342-BFE8-76BADE13DE17}" srcId="{2CAA0959-7179-401C-8569-542BE274A9DC}" destId="{D728DDA8-38AA-4B31-BD25-C4D16E2D3933}" srcOrd="0" destOrd="0" parTransId="{15589EF6-386A-42F8-8C2E-E936C18BBF80}" sibTransId="{2FF09E94-E699-435B-B7B9-768846690375}"/>
    <dgm:cxn modelId="{DCA493FA-20C8-4B6B-B22B-071FB31A7458}" type="presOf" srcId="{B9910BC1-21D8-4F14-89D6-9FFE29E40A40}" destId="{C2DC2991-0DB1-4E18-A0A6-126E560A71E4}" srcOrd="0" destOrd="0" presId="urn:microsoft.com/office/officeart/2008/layout/LinedList"/>
    <dgm:cxn modelId="{61EE2BB6-ED18-4D14-A326-E912B993729E}" type="presOf" srcId="{2CAA0959-7179-401C-8569-542BE274A9DC}" destId="{6473A44B-0357-4F79-953F-36CD682F130A}" srcOrd="0" destOrd="0" presId="urn:microsoft.com/office/officeart/2008/layout/LinedList"/>
    <dgm:cxn modelId="{4C1E4350-8729-4D48-9856-648D154F17CB}" srcId="{2CAA0959-7179-401C-8569-542BE274A9DC}" destId="{B9910BC1-21D8-4F14-89D6-9FFE29E40A40}" srcOrd="3" destOrd="0" parTransId="{59EDFEB5-8806-47D5-A1CF-F953AE15B332}" sibTransId="{6AD7A15E-CDFA-409C-A6D2-3BFD02EBC916}"/>
    <dgm:cxn modelId="{B20D7D8D-92C1-49EC-AF2D-407E7898041F}" srcId="{2CAA0959-7179-401C-8569-542BE274A9DC}" destId="{BCF18472-1CB5-41D9-9272-66D6B80AFC8F}" srcOrd="1" destOrd="0" parTransId="{06ACDBF9-1B7D-4611-B12F-5338BCE0FB78}" sibTransId="{AEA2E608-C5EC-4C04-9C43-7211B16DC500}"/>
    <dgm:cxn modelId="{2C69E8FE-EC74-41BE-8650-CA53CF66A36B}" type="presOf" srcId="{D728DDA8-38AA-4B31-BD25-C4D16E2D3933}" destId="{A358212E-C2FF-4B8B-8C4E-C833E07CDD6D}" srcOrd="0" destOrd="0" presId="urn:microsoft.com/office/officeart/2008/layout/LinedList"/>
    <dgm:cxn modelId="{422DB18B-4F56-4280-9502-BA2D412F31C1}" srcId="{2CAA0959-7179-401C-8569-542BE274A9DC}" destId="{5E431FE1-3EB0-4F9C-B6EE-FF2E7417127A}" srcOrd="2" destOrd="0" parTransId="{D8BF2E0E-AB8C-479A-8B28-46A0146E94F5}" sibTransId="{54512E0F-7BE9-4B5D-BA0D-CB153432FE8A}"/>
    <dgm:cxn modelId="{43E4D90E-E7F8-4A7E-B62E-1A640064F717}" type="presParOf" srcId="{6473A44B-0357-4F79-953F-36CD682F130A}" destId="{BB6399BE-240C-4244-978A-2D705FC7A825}" srcOrd="0" destOrd="0" presId="urn:microsoft.com/office/officeart/2008/layout/LinedList"/>
    <dgm:cxn modelId="{030C98A0-9674-4718-98B3-412F1BD0F62B}" type="presParOf" srcId="{6473A44B-0357-4F79-953F-36CD682F130A}" destId="{0A4263F0-7F2E-4FE2-BD7B-29F9957236A0}" srcOrd="1" destOrd="0" presId="urn:microsoft.com/office/officeart/2008/layout/LinedList"/>
    <dgm:cxn modelId="{66E9AFA9-1F2A-4662-A9DD-7F85221D0E53}" type="presParOf" srcId="{0A4263F0-7F2E-4FE2-BD7B-29F9957236A0}" destId="{A358212E-C2FF-4B8B-8C4E-C833E07CDD6D}" srcOrd="0" destOrd="0" presId="urn:microsoft.com/office/officeart/2008/layout/LinedList"/>
    <dgm:cxn modelId="{58CB3168-F124-4F0B-AAE5-2CAED98EEDC2}" type="presParOf" srcId="{0A4263F0-7F2E-4FE2-BD7B-29F9957236A0}" destId="{2FDDA026-AC3F-4E8D-8AA1-979577065054}" srcOrd="1" destOrd="0" presId="urn:microsoft.com/office/officeart/2008/layout/LinedList"/>
    <dgm:cxn modelId="{136101FB-7DAC-4C83-B8A6-18C32BD78E03}" type="presParOf" srcId="{6473A44B-0357-4F79-953F-36CD682F130A}" destId="{426B8FA1-18F7-4B44-8B77-551DF4259B0D}" srcOrd="2" destOrd="0" presId="urn:microsoft.com/office/officeart/2008/layout/LinedList"/>
    <dgm:cxn modelId="{94A1CB20-415A-4742-B30A-D622A5A7C137}" type="presParOf" srcId="{6473A44B-0357-4F79-953F-36CD682F130A}" destId="{2EB51CEC-5D3C-4054-AE59-C7B2AA8424DB}" srcOrd="3" destOrd="0" presId="urn:microsoft.com/office/officeart/2008/layout/LinedList"/>
    <dgm:cxn modelId="{A855D4B7-A6DD-4FBB-BB78-BDA07EA87699}" type="presParOf" srcId="{2EB51CEC-5D3C-4054-AE59-C7B2AA8424DB}" destId="{97E8133A-734A-46DD-8EF1-FD7343F746B5}" srcOrd="0" destOrd="0" presId="urn:microsoft.com/office/officeart/2008/layout/LinedList"/>
    <dgm:cxn modelId="{4DD30E4E-09A4-4518-81F4-A2F604BD1589}" type="presParOf" srcId="{2EB51CEC-5D3C-4054-AE59-C7B2AA8424DB}" destId="{DAADFBFF-441F-4EE6-9803-B796B27D0E4A}" srcOrd="1" destOrd="0" presId="urn:microsoft.com/office/officeart/2008/layout/LinedList"/>
    <dgm:cxn modelId="{8AAF8F27-3B4C-4E45-A6F8-582D22109D39}" type="presParOf" srcId="{6473A44B-0357-4F79-953F-36CD682F130A}" destId="{3789760D-C268-4798-AE9F-2FCFED583CC5}" srcOrd="4" destOrd="0" presId="urn:microsoft.com/office/officeart/2008/layout/LinedList"/>
    <dgm:cxn modelId="{9EDF71FE-1D7D-4EFE-9148-0C8E20CEF0A7}" type="presParOf" srcId="{6473A44B-0357-4F79-953F-36CD682F130A}" destId="{92D9DFB9-A70D-4F86-945C-C0BF5674EFE8}" srcOrd="5" destOrd="0" presId="urn:microsoft.com/office/officeart/2008/layout/LinedList"/>
    <dgm:cxn modelId="{B64E9D99-5E14-4FA0-B3E8-60929F6CB1B6}" type="presParOf" srcId="{92D9DFB9-A70D-4F86-945C-C0BF5674EFE8}" destId="{63756D50-1092-45B5-9A5F-62AE19B5A38B}" srcOrd="0" destOrd="0" presId="urn:microsoft.com/office/officeart/2008/layout/LinedList"/>
    <dgm:cxn modelId="{D6A6B836-509E-4E5F-BFCD-1F95C795FE6E}" type="presParOf" srcId="{92D9DFB9-A70D-4F86-945C-C0BF5674EFE8}" destId="{9A8705DF-A2F8-454E-AFB0-39F8769FE64F}" srcOrd="1" destOrd="0" presId="urn:microsoft.com/office/officeart/2008/layout/LinedList"/>
    <dgm:cxn modelId="{2A7E0020-736A-4FFD-BC21-F7507E383DFA}" type="presParOf" srcId="{6473A44B-0357-4F79-953F-36CD682F130A}" destId="{AE49F027-E572-4535-B7FC-32531C06A8B2}" srcOrd="6" destOrd="0" presId="urn:microsoft.com/office/officeart/2008/layout/LinedList"/>
    <dgm:cxn modelId="{F4271BA5-648F-47A5-94E0-B44D373607B3}" type="presParOf" srcId="{6473A44B-0357-4F79-953F-36CD682F130A}" destId="{D1779CC7-EF87-4AAD-9343-EC0494684EE9}" srcOrd="7" destOrd="0" presId="urn:microsoft.com/office/officeart/2008/layout/LinedList"/>
    <dgm:cxn modelId="{3CC35E93-2C63-4FBA-AD88-9C7327F3AE54}" type="presParOf" srcId="{D1779CC7-EF87-4AAD-9343-EC0494684EE9}" destId="{C2DC2991-0DB1-4E18-A0A6-126E560A71E4}" srcOrd="0" destOrd="0" presId="urn:microsoft.com/office/officeart/2008/layout/LinedList"/>
    <dgm:cxn modelId="{9C326DA1-B003-451F-97E2-BB0B99B98770}" type="presParOf" srcId="{D1779CC7-EF87-4AAD-9343-EC0494684EE9}" destId="{92930E44-E59C-45B0-BE1B-7350495E96C3}" srcOrd="1"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51381E6-35D2-4BEF-A674-7234BD86936B}" type="doc">
      <dgm:prSet loTypeId="urn:microsoft.com/office/officeart/2005/8/layout/vList2" loCatId="list" qsTypeId="urn:microsoft.com/office/officeart/2005/8/quickstyle/3d4" qsCatId="3D" csTypeId="urn:microsoft.com/office/officeart/2005/8/colors/accent0_1" csCatId="mainScheme" phldr="1"/>
      <dgm:spPr/>
      <dgm:t>
        <a:bodyPr/>
        <a:lstStyle/>
        <a:p>
          <a:endParaRPr lang="pt-BR"/>
        </a:p>
      </dgm:t>
    </dgm:pt>
    <dgm:pt modelId="{E956B69F-D3E4-4017-9E7B-90EB0010DF41}" type="pres">
      <dgm:prSet presAssocID="{451381E6-35D2-4BEF-A674-7234BD86936B}" presName="linear" presStyleCnt="0">
        <dgm:presLayoutVars>
          <dgm:animLvl val="lvl"/>
          <dgm:resizeHandles val="exact"/>
        </dgm:presLayoutVars>
      </dgm:prSet>
      <dgm:spPr/>
      <dgm:t>
        <a:bodyPr/>
        <a:lstStyle/>
        <a:p>
          <a:endParaRPr lang="pt-BR"/>
        </a:p>
      </dgm:t>
    </dgm:pt>
  </dgm:ptLst>
  <dgm:cxnLst>
    <dgm:cxn modelId="{D696B900-C347-4A8B-996C-CCEEC94431AC}" type="presOf" srcId="{451381E6-35D2-4BEF-A674-7234BD86936B}" destId="{E956B69F-D3E4-4017-9E7B-90EB0010DF41}"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51381E6-35D2-4BEF-A674-7234BD86936B}" type="doc">
      <dgm:prSet loTypeId="urn:microsoft.com/office/officeart/2005/8/layout/vList2" loCatId="list" qsTypeId="urn:microsoft.com/office/officeart/2005/8/quickstyle/3d4" qsCatId="3D" csTypeId="urn:microsoft.com/office/officeart/2005/8/colors/accent0_1" csCatId="mainScheme" phldr="1"/>
      <dgm:spPr/>
      <dgm:t>
        <a:bodyPr/>
        <a:lstStyle/>
        <a:p>
          <a:endParaRPr lang="pt-BR"/>
        </a:p>
      </dgm:t>
    </dgm:pt>
    <dgm:pt modelId="{E956B69F-D3E4-4017-9E7B-90EB0010DF41}" type="pres">
      <dgm:prSet presAssocID="{451381E6-35D2-4BEF-A674-7234BD86936B}" presName="linear" presStyleCnt="0">
        <dgm:presLayoutVars>
          <dgm:animLvl val="lvl"/>
          <dgm:resizeHandles val="exact"/>
        </dgm:presLayoutVars>
      </dgm:prSet>
      <dgm:spPr/>
      <dgm:t>
        <a:bodyPr/>
        <a:lstStyle/>
        <a:p>
          <a:endParaRPr lang="pt-BR"/>
        </a:p>
      </dgm:t>
    </dgm:pt>
  </dgm:ptLst>
  <dgm:cxnLst>
    <dgm:cxn modelId="{D696B900-C347-4A8B-996C-CCEEC94431AC}" type="presOf" srcId="{451381E6-35D2-4BEF-A674-7234BD86936B}" destId="{E956B69F-D3E4-4017-9E7B-90EB0010DF4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dgm1612:lstStyle>
    </a:ext>
  </dgm:extLst>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image" Target="../media/image4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a:extLst>
              <a:ext uri="{FF2B5EF4-FFF2-40B4-BE49-F238E27FC236}">
                <a16:creationId xmlns:a16="http://schemas.microsoft.com/office/drawing/2014/main" xmlns="" id="{8D21D359-DCF6-45C8-B3C9-A7C1E7829457}"/>
              </a:ext>
            </a:extLst>
          </p:cNvPr>
          <p:cNvSpPr>
            <a:spLocks noGrp="1"/>
          </p:cNvSpPr>
          <p:nvPr>
            <p:ph type="hdr" sz="quarter"/>
          </p:nvPr>
        </p:nvSpPr>
        <p:spPr>
          <a:xfrm>
            <a:off x="1" y="0"/>
            <a:ext cx="3037152" cy="466355"/>
          </a:xfrm>
          <a:prstGeom prst="rect">
            <a:avLst/>
          </a:prstGeom>
        </p:spPr>
        <p:txBody>
          <a:bodyPr vert="horz" lIns="95558" tIns="47779" rIns="95558" bIns="47779" rtlCol="0"/>
          <a:lstStyle>
            <a:lvl1pPr algn="l">
              <a:defRPr sz="1300"/>
            </a:lvl1pPr>
          </a:lstStyle>
          <a:p>
            <a:endParaRPr lang="pt-PT"/>
          </a:p>
        </p:txBody>
      </p:sp>
      <p:sp>
        <p:nvSpPr>
          <p:cNvPr id="3" name="Marcador de Posição da Data 2">
            <a:extLst>
              <a:ext uri="{FF2B5EF4-FFF2-40B4-BE49-F238E27FC236}">
                <a16:creationId xmlns:a16="http://schemas.microsoft.com/office/drawing/2014/main" xmlns="" id="{1057195A-CC01-4D9F-BDCC-E675F4FECD43}"/>
              </a:ext>
            </a:extLst>
          </p:cNvPr>
          <p:cNvSpPr>
            <a:spLocks noGrp="1"/>
          </p:cNvSpPr>
          <p:nvPr>
            <p:ph type="dt" sz="quarter" idx="1"/>
          </p:nvPr>
        </p:nvSpPr>
        <p:spPr>
          <a:xfrm>
            <a:off x="3970040" y="0"/>
            <a:ext cx="3037152" cy="466355"/>
          </a:xfrm>
          <a:prstGeom prst="rect">
            <a:avLst/>
          </a:prstGeom>
        </p:spPr>
        <p:txBody>
          <a:bodyPr vert="horz" lIns="95558" tIns="47779" rIns="95558" bIns="47779" rtlCol="0"/>
          <a:lstStyle>
            <a:lvl1pPr algn="r">
              <a:defRPr sz="1300"/>
            </a:lvl1pPr>
          </a:lstStyle>
          <a:p>
            <a:fld id="{9455E5B5-601B-44C2-9781-07C988585EF5}" type="datetime1">
              <a:rPr lang="pt-PT" smtClean="0"/>
              <a:t>30/05/2023</a:t>
            </a:fld>
            <a:endParaRPr lang="pt-PT" dirty="0"/>
          </a:p>
        </p:txBody>
      </p:sp>
      <p:sp>
        <p:nvSpPr>
          <p:cNvPr id="4" name="Marcador de Posição do Rodapé 3">
            <a:extLst>
              <a:ext uri="{FF2B5EF4-FFF2-40B4-BE49-F238E27FC236}">
                <a16:creationId xmlns:a16="http://schemas.microsoft.com/office/drawing/2014/main" xmlns="" id="{238380CE-E146-4014-91D6-0CB9146DBA3B}"/>
              </a:ext>
            </a:extLst>
          </p:cNvPr>
          <p:cNvSpPr>
            <a:spLocks noGrp="1"/>
          </p:cNvSpPr>
          <p:nvPr>
            <p:ph type="ftr" sz="quarter" idx="2"/>
          </p:nvPr>
        </p:nvSpPr>
        <p:spPr>
          <a:xfrm>
            <a:off x="1" y="8828461"/>
            <a:ext cx="3037152" cy="466354"/>
          </a:xfrm>
          <a:prstGeom prst="rect">
            <a:avLst/>
          </a:prstGeom>
        </p:spPr>
        <p:txBody>
          <a:bodyPr vert="horz" lIns="95558" tIns="47779" rIns="95558" bIns="47779" rtlCol="0" anchor="b"/>
          <a:lstStyle>
            <a:lvl1pPr algn="l">
              <a:defRPr sz="1300"/>
            </a:lvl1pPr>
          </a:lstStyle>
          <a:p>
            <a:endParaRPr lang="pt-PT"/>
          </a:p>
        </p:txBody>
      </p:sp>
      <p:sp>
        <p:nvSpPr>
          <p:cNvPr id="5" name="Marcador de Posição do Número do Diapositivo 4">
            <a:extLst>
              <a:ext uri="{FF2B5EF4-FFF2-40B4-BE49-F238E27FC236}">
                <a16:creationId xmlns:a16="http://schemas.microsoft.com/office/drawing/2014/main" xmlns="" id="{0CB71B73-F55E-4433-B244-F460267294F0}"/>
              </a:ext>
            </a:extLst>
          </p:cNvPr>
          <p:cNvSpPr>
            <a:spLocks noGrp="1"/>
          </p:cNvSpPr>
          <p:nvPr>
            <p:ph type="sldNum" sz="quarter" idx="3"/>
          </p:nvPr>
        </p:nvSpPr>
        <p:spPr>
          <a:xfrm>
            <a:off x="3970040" y="8828461"/>
            <a:ext cx="3037152" cy="466354"/>
          </a:xfrm>
          <a:prstGeom prst="rect">
            <a:avLst/>
          </a:prstGeom>
        </p:spPr>
        <p:txBody>
          <a:bodyPr vert="horz" lIns="95558" tIns="47779" rIns="95558" bIns="47779" rtlCol="0" anchor="b"/>
          <a:lstStyle>
            <a:lvl1pPr algn="r">
              <a:defRPr sz="1300"/>
            </a:lvl1pPr>
          </a:lstStyle>
          <a:p>
            <a:fld id="{728BAC35-3A7C-417F-85C6-047D5F97BEF3}" type="slidenum">
              <a:rPr lang="pt-PT" smtClean="0"/>
              <a:t>‹nº›</a:t>
            </a:fld>
            <a:endParaRPr lang="pt-PT"/>
          </a:p>
        </p:txBody>
      </p:sp>
    </p:spTree>
    <p:extLst>
      <p:ext uri="{BB962C8B-B14F-4D97-AF65-F5344CB8AC3E}">
        <p14:creationId xmlns:p14="http://schemas.microsoft.com/office/powerpoint/2010/main" val="27688044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1" y="0"/>
            <a:ext cx="3037152" cy="466355"/>
          </a:xfrm>
          <a:prstGeom prst="rect">
            <a:avLst/>
          </a:prstGeom>
        </p:spPr>
        <p:txBody>
          <a:bodyPr vert="horz" lIns="95558" tIns="47779" rIns="95558" bIns="47779" rtlCol="0"/>
          <a:lstStyle>
            <a:lvl1pPr algn="l">
              <a:defRPr sz="1300"/>
            </a:lvl1pPr>
          </a:lstStyle>
          <a:p>
            <a:endParaRPr lang="pt-PT" noProof="0"/>
          </a:p>
        </p:txBody>
      </p:sp>
      <p:sp>
        <p:nvSpPr>
          <p:cNvPr id="3" name="Marcador de Posição da Data 2"/>
          <p:cNvSpPr>
            <a:spLocks noGrp="1"/>
          </p:cNvSpPr>
          <p:nvPr>
            <p:ph type="dt" idx="1"/>
          </p:nvPr>
        </p:nvSpPr>
        <p:spPr>
          <a:xfrm>
            <a:off x="3970040" y="0"/>
            <a:ext cx="3037152" cy="466355"/>
          </a:xfrm>
          <a:prstGeom prst="rect">
            <a:avLst/>
          </a:prstGeom>
        </p:spPr>
        <p:txBody>
          <a:bodyPr vert="horz" lIns="95558" tIns="47779" rIns="95558" bIns="47779" rtlCol="0"/>
          <a:lstStyle>
            <a:lvl1pPr algn="r">
              <a:defRPr sz="1300"/>
            </a:lvl1pPr>
          </a:lstStyle>
          <a:p>
            <a:fld id="{5393A70D-93E5-41E4-B505-8A4D5F4AE011}" type="datetime1">
              <a:rPr lang="pt-PT" smtClean="0"/>
              <a:pPr/>
              <a:t>30/05/2023</a:t>
            </a:fld>
            <a:endParaRPr lang="pt-PT" dirty="0"/>
          </a:p>
        </p:txBody>
      </p:sp>
      <p:sp>
        <p:nvSpPr>
          <p:cNvPr id="4" name="Marcador de Posição da Imagem do Diapositivo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5558" tIns="47779" rIns="95558" bIns="47779" rtlCol="0" anchor="ctr"/>
          <a:lstStyle/>
          <a:p>
            <a:endParaRPr lang="pt-PT" noProof="0"/>
          </a:p>
        </p:txBody>
      </p:sp>
      <p:sp>
        <p:nvSpPr>
          <p:cNvPr id="5" name="Marcador de Posição de Notas 4"/>
          <p:cNvSpPr>
            <a:spLocks noGrp="1"/>
          </p:cNvSpPr>
          <p:nvPr>
            <p:ph type="body" sz="quarter" idx="3"/>
          </p:nvPr>
        </p:nvSpPr>
        <p:spPr>
          <a:xfrm>
            <a:off x="700882" y="4473128"/>
            <a:ext cx="5607050" cy="3659833"/>
          </a:xfrm>
          <a:prstGeom prst="rect">
            <a:avLst/>
          </a:prstGeom>
        </p:spPr>
        <p:txBody>
          <a:bodyPr vert="horz" lIns="95558" tIns="47779" rIns="95558" bIns="47779" rtlCol="0"/>
          <a:lstStyle/>
          <a:p>
            <a:pPr lvl="0"/>
            <a:r>
              <a:rPr lang="pt-PT" noProof="0"/>
              <a:t>Clique para editar os estilos do texto de Modelo Global</a:t>
            </a:r>
          </a:p>
          <a:p>
            <a:pPr lvl="1"/>
            <a:r>
              <a:rPr lang="pt-PT" noProof="0"/>
              <a:t>Segundo nível</a:t>
            </a:r>
          </a:p>
          <a:p>
            <a:pPr lvl="2"/>
            <a:r>
              <a:rPr lang="pt-PT" noProof="0"/>
              <a:t>Terceiro nível</a:t>
            </a:r>
          </a:p>
          <a:p>
            <a:pPr lvl="3"/>
            <a:r>
              <a:rPr lang="pt-PT" noProof="0"/>
              <a:t>Quarto nível</a:t>
            </a:r>
          </a:p>
          <a:p>
            <a:pPr lvl="4"/>
            <a:r>
              <a:rPr lang="pt-PT" noProof="0"/>
              <a:t>Quinto nível</a:t>
            </a:r>
          </a:p>
        </p:txBody>
      </p:sp>
      <p:sp>
        <p:nvSpPr>
          <p:cNvPr id="6" name="Marcador de Posição do Rodapé 5"/>
          <p:cNvSpPr>
            <a:spLocks noGrp="1"/>
          </p:cNvSpPr>
          <p:nvPr>
            <p:ph type="ftr" sz="quarter" idx="4"/>
          </p:nvPr>
        </p:nvSpPr>
        <p:spPr>
          <a:xfrm>
            <a:off x="1" y="8828461"/>
            <a:ext cx="3037152" cy="466354"/>
          </a:xfrm>
          <a:prstGeom prst="rect">
            <a:avLst/>
          </a:prstGeom>
        </p:spPr>
        <p:txBody>
          <a:bodyPr vert="horz" lIns="95558" tIns="47779" rIns="95558" bIns="47779" rtlCol="0" anchor="b"/>
          <a:lstStyle>
            <a:lvl1pPr algn="l">
              <a:defRPr sz="1300"/>
            </a:lvl1pPr>
          </a:lstStyle>
          <a:p>
            <a:endParaRPr lang="pt-PT" noProof="0"/>
          </a:p>
        </p:txBody>
      </p:sp>
      <p:sp>
        <p:nvSpPr>
          <p:cNvPr id="7" name="Marcador de Posição do Número do Diapositivo 6"/>
          <p:cNvSpPr>
            <a:spLocks noGrp="1"/>
          </p:cNvSpPr>
          <p:nvPr>
            <p:ph type="sldNum" sz="quarter" idx="5"/>
          </p:nvPr>
        </p:nvSpPr>
        <p:spPr>
          <a:xfrm>
            <a:off x="3970040" y="8828461"/>
            <a:ext cx="3037152" cy="466354"/>
          </a:xfrm>
          <a:prstGeom prst="rect">
            <a:avLst/>
          </a:prstGeom>
        </p:spPr>
        <p:txBody>
          <a:bodyPr vert="horz" lIns="95558" tIns="47779" rIns="95558" bIns="47779" rtlCol="0" anchor="b"/>
          <a:lstStyle>
            <a:lvl1pPr algn="r">
              <a:defRPr sz="1300"/>
            </a:lvl1pPr>
          </a:lstStyle>
          <a:p>
            <a:fld id="{FEA5E166-B301-44E0-8882-4CB57F7DF9F0}" type="slidenum">
              <a:rPr lang="pt-PT" noProof="0" smtClean="0"/>
              <a:t>‹nº›</a:t>
            </a:fld>
            <a:endParaRPr lang="pt-PT" noProof="0"/>
          </a:p>
        </p:txBody>
      </p:sp>
    </p:spTree>
    <p:extLst>
      <p:ext uri="{BB962C8B-B14F-4D97-AF65-F5344CB8AC3E}">
        <p14:creationId xmlns:p14="http://schemas.microsoft.com/office/powerpoint/2010/main" val="2913528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pPr rtl="0"/>
            <a:fld id="{5FB91549-43BF-425A-AF25-75262019208C}" type="slidenum">
              <a:rPr lang="pt-BR" noProof="0" smtClean="0"/>
              <a:t>1</a:t>
            </a:fld>
            <a:endParaRPr lang="pt-BR" noProof="0"/>
          </a:p>
        </p:txBody>
      </p:sp>
    </p:spTree>
    <p:extLst>
      <p:ext uri="{BB962C8B-B14F-4D97-AF65-F5344CB8AC3E}">
        <p14:creationId xmlns:p14="http://schemas.microsoft.com/office/powerpoint/2010/main" val="2024975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a:p>
        </p:txBody>
      </p:sp>
      <p:sp>
        <p:nvSpPr>
          <p:cNvPr id="4" name="Marcador de Posição do Número do Diapositivo 3"/>
          <p:cNvSpPr>
            <a:spLocks noGrp="1"/>
          </p:cNvSpPr>
          <p:nvPr>
            <p:ph type="sldNum" sz="quarter" idx="5"/>
          </p:nvPr>
        </p:nvSpPr>
        <p:spPr/>
        <p:txBody>
          <a:bodyPr/>
          <a:lstStyle/>
          <a:p>
            <a:fld id="{FEA5E166-B301-44E0-8882-4CB57F7DF9F0}" type="slidenum">
              <a:rPr lang="pt-PT" smtClean="0"/>
              <a:t>2</a:t>
            </a:fld>
            <a:endParaRPr lang="pt-PT"/>
          </a:p>
        </p:txBody>
      </p:sp>
    </p:spTree>
    <p:extLst>
      <p:ext uri="{BB962C8B-B14F-4D97-AF65-F5344CB8AC3E}">
        <p14:creationId xmlns:p14="http://schemas.microsoft.com/office/powerpoint/2010/main" val="3869911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a:p>
        </p:txBody>
      </p:sp>
      <p:sp>
        <p:nvSpPr>
          <p:cNvPr id="4" name="Marcador de Posição do Número do Diapositivo 3"/>
          <p:cNvSpPr>
            <a:spLocks noGrp="1"/>
          </p:cNvSpPr>
          <p:nvPr>
            <p:ph type="sldNum" sz="quarter" idx="5"/>
          </p:nvPr>
        </p:nvSpPr>
        <p:spPr/>
        <p:txBody>
          <a:bodyPr/>
          <a:lstStyle/>
          <a:p>
            <a:fld id="{FEA5E166-B301-44E0-8882-4CB57F7DF9F0}" type="slidenum">
              <a:rPr lang="pt-PT" smtClean="0"/>
              <a:t>3</a:t>
            </a:fld>
            <a:endParaRPr lang="pt-PT"/>
          </a:p>
        </p:txBody>
      </p:sp>
    </p:spTree>
    <p:extLst>
      <p:ext uri="{BB962C8B-B14F-4D97-AF65-F5344CB8AC3E}">
        <p14:creationId xmlns:p14="http://schemas.microsoft.com/office/powerpoint/2010/main" val="642436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a:p>
        </p:txBody>
      </p:sp>
      <p:sp>
        <p:nvSpPr>
          <p:cNvPr id="4" name="Marcador de Posição do Número do Diapositivo 3"/>
          <p:cNvSpPr>
            <a:spLocks noGrp="1"/>
          </p:cNvSpPr>
          <p:nvPr>
            <p:ph type="sldNum" sz="quarter" idx="5"/>
          </p:nvPr>
        </p:nvSpPr>
        <p:spPr/>
        <p:txBody>
          <a:bodyPr/>
          <a:lstStyle/>
          <a:p>
            <a:fld id="{FEA5E166-B301-44E0-8882-4CB57F7DF9F0}" type="slidenum">
              <a:rPr lang="pt-PT" smtClean="0"/>
              <a:t>4</a:t>
            </a:fld>
            <a:endParaRPr lang="pt-PT"/>
          </a:p>
        </p:txBody>
      </p:sp>
    </p:spTree>
    <p:extLst>
      <p:ext uri="{BB962C8B-B14F-4D97-AF65-F5344CB8AC3E}">
        <p14:creationId xmlns:p14="http://schemas.microsoft.com/office/powerpoint/2010/main" val="1405983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a:p>
        </p:txBody>
      </p:sp>
      <p:sp>
        <p:nvSpPr>
          <p:cNvPr id="4" name="Marcador de Posição do Número do Diapositivo 3"/>
          <p:cNvSpPr>
            <a:spLocks noGrp="1"/>
          </p:cNvSpPr>
          <p:nvPr>
            <p:ph type="sldNum" sz="quarter" idx="5"/>
          </p:nvPr>
        </p:nvSpPr>
        <p:spPr/>
        <p:txBody>
          <a:bodyPr/>
          <a:lstStyle/>
          <a:p>
            <a:fld id="{FEA5E166-B301-44E0-8882-4CB57F7DF9F0}" type="slidenum">
              <a:rPr lang="pt-PT" smtClean="0"/>
              <a:t>5</a:t>
            </a:fld>
            <a:endParaRPr lang="pt-PT"/>
          </a:p>
        </p:txBody>
      </p:sp>
    </p:spTree>
    <p:extLst>
      <p:ext uri="{BB962C8B-B14F-4D97-AF65-F5344CB8AC3E}">
        <p14:creationId xmlns:p14="http://schemas.microsoft.com/office/powerpoint/2010/main" val="615866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pPr rtl="0"/>
            <a:fld id="{5FB91549-43BF-425A-AF25-75262019208C}" type="slidenum">
              <a:rPr lang="pt-BR" smtClean="0"/>
              <a:t>38</a:t>
            </a:fld>
            <a:endParaRPr lang="pt-BR"/>
          </a:p>
        </p:txBody>
      </p:sp>
    </p:spTree>
    <p:extLst>
      <p:ext uri="{BB962C8B-B14F-4D97-AF65-F5344CB8AC3E}">
        <p14:creationId xmlns:p14="http://schemas.microsoft.com/office/powerpoint/2010/main" val="506664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3CD6DAD-2CA0-C654-8CAA-8A8608FF186A}"/>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xmlns="" id="{1E01764E-934D-1DD9-29EF-2A9A5A0B31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xmlns="" id="{5FD572F4-2164-4393-879E-CC740C28C723}"/>
              </a:ext>
            </a:extLst>
          </p:cNvPr>
          <p:cNvSpPr>
            <a:spLocks noGrp="1"/>
          </p:cNvSpPr>
          <p:nvPr>
            <p:ph type="dt" sz="half" idx="10"/>
          </p:nvPr>
        </p:nvSpPr>
        <p:spPr/>
        <p:txBody>
          <a:bodyPr/>
          <a:lstStyle/>
          <a:p>
            <a:pPr rtl="0"/>
            <a:fld id="{49C90CBB-30B0-4C15-AA0E-6228A3A5507C}" type="datetime1">
              <a:rPr lang="pt-PT" noProof="0" smtClean="0"/>
              <a:t>30/05/2023</a:t>
            </a:fld>
            <a:endParaRPr lang="pt-PT" noProof="0"/>
          </a:p>
        </p:txBody>
      </p:sp>
      <p:sp>
        <p:nvSpPr>
          <p:cNvPr id="5" name="Espaço Reservado para Rodapé 4">
            <a:extLst>
              <a:ext uri="{FF2B5EF4-FFF2-40B4-BE49-F238E27FC236}">
                <a16:creationId xmlns:a16="http://schemas.microsoft.com/office/drawing/2014/main" xmlns="" id="{C015A073-5493-C839-3334-9E787538F053}"/>
              </a:ext>
            </a:extLst>
          </p:cNvPr>
          <p:cNvSpPr>
            <a:spLocks noGrp="1"/>
          </p:cNvSpPr>
          <p:nvPr>
            <p:ph type="ftr" sz="quarter" idx="11"/>
          </p:nvPr>
        </p:nvSpPr>
        <p:spPr/>
        <p:txBody>
          <a:bodyPr/>
          <a:lstStyle/>
          <a:p>
            <a:pPr rtl="0"/>
            <a:r>
              <a:rPr lang="pt-PT" noProof="0"/>
              <a:t>
              </a:t>
            </a:r>
          </a:p>
        </p:txBody>
      </p:sp>
      <p:sp>
        <p:nvSpPr>
          <p:cNvPr id="6" name="Espaço Reservado para Número de Slide 5">
            <a:extLst>
              <a:ext uri="{FF2B5EF4-FFF2-40B4-BE49-F238E27FC236}">
                <a16:creationId xmlns:a16="http://schemas.microsoft.com/office/drawing/2014/main" xmlns="" id="{4CD61594-635C-7E0B-EF77-5121AC59391C}"/>
              </a:ext>
            </a:extLst>
          </p:cNvPr>
          <p:cNvSpPr>
            <a:spLocks noGrp="1"/>
          </p:cNvSpPr>
          <p:nvPr>
            <p:ph type="sldNum" sz="quarter" idx="12"/>
          </p:nvPr>
        </p:nvSpPr>
        <p:spPr/>
        <p:txBody>
          <a:bodyPr/>
          <a:lstStyle/>
          <a:p>
            <a:pPr rtl="0"/>
            <a:fld id="{6D22F896-40B5-4ADD-8801-0D06FADFA095}" type="slidenum">
              <a:rPr lang="pt-PT" noProof="0" smtClean="0"/>
              <a:pPr rtl="0"/>
              <a:t>‹nº›</a:t>
            </a:fld>
            <a:endParaRPr lang="pt-PT" noProof="0"/>
          </a:p>
        </p:txBody>
      </p:sp>
    </p:spTree>
    <p:extLst>
      <p:ext uri="{BB962C8B-B14F-4D97-AF65-F5344CB8AC3E}">
        <p14:creationId xmlns:p14="http://schemas.microsoft.com/office/powerpoint/2010/main" val="276924484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35B3395-662A-7F53-EF7C-8D04D93B76E1}"/>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xmlns="" id="{5373E0C5-41B6-CF32-D1A8-02E056E3B4C9}"/>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xmlns="" id="{7A69070A-846A-D1A1-A996-06E307C5D3CE}"/>
              </a:ext>
            </a:extLst>
          </p:cNvPr>
          <p:cNvSpPr>
            <a:spLocks noGrp="1"/>
          </p:cNvSpPr>
          <p:nvPr>
            <p:ph type="dt" sz="half" idx="10"/>
          </p:nvPr>
        </p:nvSpPr>
        <p:spPr/>
        <p:txBody>
          <a:bodyPr/>
          <a:lstStyle/>
          <a:p>
            <a:pPr rtl="0"/>
            <a:fld id="{738623BE-8EC5-4AB3-B70D-6CE9D3FADDC1}" type="datetime1">
              <a:rPr lang="pt-PT" noProof="0" smtClean="0"/>
              <a:t>30/05/2023</a:t>
            </a:fld>
            <a:endParaRPr lang="pt-PT" noProof="0"/>
          </a:p>
        </p:txBody>
      </p:sp>
      <p:sp>
        <p:nvSpPr>
          <p:cNvPr id="5" name="Espaço Reservado para Rodapé 4">
            <a:extLst>
              <a:ext uri="{FF2B5EF4-FFF2-40B4-BE49-F238E27FC236}">
                <a16:creationId xmlns:a16="http://schemas.microsoft.com/office/drawing/2014/main" xmlns="" id="{E967FCA9-A3F0-1082-B727-BCD1D19F7ACB}"/>
              </a:ext>
            </a:extLst>
          </p:cNvPr>
          <p:cNvSpPr>
            <a:spLocks noGrp="1"/>
          </p:cNvSpPr>
          <p:nvPr>
            <p:ph type="ftr" sz="quarter" idx="11"/>
          </p:nvPr>
        </p:nvSpPr>
        <p:spPr/>
        <p:txBody>
          <a:bodyPr/>
          <a:lstStyle/>
          <a:p>
            <a:pPr rtl="0"/>
            <a:r>
              <a:rPr lang="pt-PT" noProof="0"/>
              <a:t>
              </a:t>
            </a:r>
          </a:p>
        </p:txBody>
      </p:sp>
      <p:sp>
        <p:nvSpPr>
          <p:cNvPr id="6" name="Espaço Reservado para Número de Slide 5">
            <a:extLst>
              <a:ext uri="{FF2B5EF4-FFF2-40B4-BE49-F238E27FC236}">
                <a16:creationId xmlns:a16="http://schemas.microsoft.com/office/drawing/2014/main" xmlns="" id="{89F99636-61A5-3292-F63B-86A0B6A38936}"/>
              </a:ext>
            </a:extLst>
          </p:cNvPr>
          <p:cNvSpPr>
            <a:spLocks noGrp="1"/>
          </p:cNvSpPr>
          <p:nvPr>
            <p:ph type="sldNum" sz="quarter" idx="12"/>
          </p:nvPr>
        </p:nvSpPr>
        <p:spPr/>
        <p:txBody>
          <a:bodyPr/>
          <a:lstStyle/>
          <a:p>
            <a:pPr rtl="0"/>
            <a:fld id="{6D22F896-40B5-4ADD-8801-0D06FADFA095}" type="slidenum">
              <a:rPr lang="pt-PT" noProof="0" smtClean="0"/>
              <a:t>‹nº›</a:t>
            </a:fld>
            <a:endParaRPr lang="pt-PT" noProof="0"/>
          </a:p>
        </p:txBody>
      </p:sp>
    </p:spTree>
    <p:extLst>
      <p:ext uri="{BB962C8B-B14F-4D97-AF65-F5344CB8AC3E}">
        <p14:creationId xmlns:p14="http://schemas.microsoft.com/office/powerpoint/2010/main" val="3226412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17114077-B982-E684-1B36-F4F3E6AE8BDA}"/>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xmlns="" id="{CD10EF34-6010-B2E3-5B82-9F439E8726FB}"/>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xmlns="" id="{1F05E853-1EA2-B176-C299-012B63A4C878}"/>
              </a:ext>
            </a:extLst>
          </p:cNvPr>
          <p:cNvSpPr>
            <a:spLocks noGrp="1"/>
          </p:cNvSpPr>
          <p:nvPr>
            <p:ph type="dt" sz="half" idx="10"/>
          </p:nvPr>
        </p:nvSpPr>
        <p:spPr/>
        <p:txBody>
          <a:bodyPr/>
          <a:lstStyle/>
          <a:p>
            <a:pPr rtl="0"/>
            <a:fld id="{49C90CBB-30B0-4C15-AA0E-6228A3A5507C}" type="datetime1">
              <a:rPr lang="pt-PT" noProof="0" smtClean="0"/>
              <a:t>30/05/2023</a:t>
            </a:fld>
            <a:endParaRPr lang="pt-PT" noProof="0"/>
          </a:p>
        </p:txBody>
      </p:sp>
      <p:sp>
        <p:nvSpPr>
          <p:cNvPr id="5" name="Espaço Reservado para Rodapé 4">
            <a:extLst>
              <a:ext uri="{FF2B5EF4-FFF2-40B4-BE49-F238E27FC236}">
                <a16:creationId xmlns:a16="http://schemas.microsoft.com/office/drawing/2014/main" xmlns="" id="{0F1FF38F-80DE-9288-73FD-827F5B864371}"/>
              </a:ext>
            </a:extLst>
          </p:cNvPr>
          <p:cNvSpPr>
            <a:spLocks noGrp="1"/>
          </p:cNvSpPr>
          <p:nvPr>
            <p:ph type="ftr" sz="quarter" idx="11"/>
          </p:nvPr>
        </p:nvSpPr>
        <p:spPr/>
        <p:txBody>
          <a:bodyPr/>
          <a:lstStyle/>
          <a:p>
            <a:pPr rtl="0"/>
            <a:r>
              <a:rPr lang="pt-PT" noProof="0"/>
              <a:t>
              </a:t>
            </a:r>
          </a:p>
        </p:txBody>
      </p:sp>
      <p:sp>
        <p:nvSpPr>
          <p:cNvPr id="6" name="Espaço Reservado para Número de Slide 5">
            <a:extLst>
              <a:ext uri="{FF2B5EF4-FFF2-40B4-BE49-F238E27FC236}">
                <a16:creationId xmlns:a16="http://schemas.microsoft.com/office/drawing/2014/main" xmlns="" id="{E52431B0-D01B-1959-9270-96A99566CC57}"/>
              </a:ext>
            </a:extLst>
          </p:cNvPr>
          <p:cNvSpPr>
            <a:spLocks noGrp="1"/>
          </p:cNvSpPr>
          <p:nvPr>
            <p:ph type="sldNum" sz="quarter" idx="12"/>
          </p:nvPr>
        </p:nvSpPr>
        <p:spPr/>
        <p:txBody>
          <a:bodyPr/>
          <a:lstStyle/>
          <a:p>
            <a:pPr rtl="0"/>
            <a:fld id="{6D22F896-40B5-4ADD-8801-0D06FADFA095}" type="slidenum">
              <a:rPr lang="pt-PT" noProof="0" smtClean="0"/>
              <a:pPr rtl="0"/>
              <a:t>‹nº›</a:t>
            </a:fld>
            <a:endParaRPr lang="pt-PT" noProof="0"/>
          </a:p>
        </p:txBody>
      </p:sp>
    </p:spTree>
    <p:extLst>
      <p:ext uri="{BB962C8B-B14F-4D97-AF65-F5344CB8AC3E}">
        <p14:creationId xmlns:p14="http://schemas.microsoft.com/office/powerpoint/2010/main" val="755753625"/>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BA694C5-DECF-C894-9D8F-4CBF30CF20AE}"/>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xmlns="" id="{08873047-7909-1C15-7584-8509F4EA5D2A}"/>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xmlns="" id="{98E9CF86-B402-5D7D-109B-D5499602D529}"/>
              </a:ext>
            </a:extLst>
          </p:cNvPr>
          <p:cNvSpPr>
            <a:spLocks noGrp="1"/>
          </p:cNvSpPr>
          <p:nvPr>
            <p:ph type="dt" sz="half" idx="10"/>
          </p:nvPr>
        </p:nvSpPr>
        <p:spPr/>
        <p:txBody>
          <a:bodyPr/>
          <a:lstStyle/>
          <a:p>
            <a:pPr rtl="0"/>
            <a:fld id="{E11199D2-4A7A-4D22-ADB5-1EC71FBF2364}" type="datetime1">
              <a:rPr lang="pt-PT" noProof="0" smtClean="0"/>
              <a:t>30/05/2023</a:t>
            </a:fld>
            <a:endParaRPr lang="pt-PT" noProof="0"/>
          </a:p>
        </p:txBody>
      </p:sp>
      <p:sp>
        <p:nvSpPr>
          <p:cNvPr id="5" name="Espaço Reservado para Rodapé 4">
            <a:extLst>
              <a:ext uri="{FF2B5EF4-FFF2-40B4-BE49-F238E27FC236}">
                <a16:creationId xmlns:a16="http://schemas.microsoft.com/office/drawing/2014/main" xmlns="" id="{611713C8-4BA8-44DE-4881-313251A732EF}"/>
              </a:ext>
            </a:extLst>
          </p:cNvPr>
          <p:cNvSpPr>
            <a:spLocks noGrp="1"/>
          </p:cNvSpPr>
          <p:nvPr>
            <p:ph type="ftr" sz="quarter" idx="11"/>
          </p:nvPr>
        </p:nvSpPr>
        <p:spPr/>
        <p:txBody>
          <a:bodyPr/>
          <a:lstStyle/>
          <a:p>
            <a:pPr rtl="0"/>
            <a:r>
              <a:rPr lang="pt-PT" noProof="0"/>
              <a:t>
              </a:t>
            </a:r>
          </a:p>
        </p:txBody>
      </p:sp>
      <p:sp>
        <p:nvSpPr>
          <p:cNvPr id="6" name="Espaço Reservado para Número de Slide 5">
            <a:extLst>
              <a:ext uri="{FF2B5EF4-FFF2-40B4-BE49-F238E27FC236}">
                <a16:creationId xmlns:a16="http://schemas.microsoft.com/office/drawing/2014/main" xmlns="" id="{4C04D922-EEDD-838B-6C3F-76B136A81D95}"/>
              </a:ext>
            </a:extLst>
          </p:cNvPr>
          <p:cNvSpPr>
            <a:spLocks noGrp="1"/>
          </p:cNvSpPr>
          <p:nvPr>
            <p:ph type="sldNum" sz="quarter" idx="12"/>
          </p:nvPr>
        </p:nvSpPr>
        <p:spPr/>
        <p:txBody>
          <a:bodyPr/>
          <a:lstStyle/>
          <a:p>
            <a:pPr rtl="0"/>
            <a:fld id="{6D22F896-40B5-4ADD-8801-0D06FADFA095}" type="slidenum">
              <a:rPr lang="pt-PT" noProof="0" smtClean="0"/>
              <a:t>‹nº›</a:t>
            </a:fld>
            <a:endParaRPr lang="pt-PT" noProof="0"/>
          </a:p>
        </p:txBody>
      </p:sp>
    </p:spTree>
    <p:extLst>
      <p:ext uri="{BB962C8B-B14F-4D97-AF65-F5344CB8AC3E}">
        <p14:creationId xmlns:p14="http://schemas.microsoft.com/office/powerpoint/2010/main" val="4252626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78A3CFE-3F38-07F0-A718-74027B273D21}"/>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xmlns="" id="{65AA5E62-A1CC-D00C-3919-A5D50FE4F4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xmlns="" id="{B3597C7F-5CE5-85EA-1B20-F2622F3D4F56}"/>
              </a:ext>
            </a:extLst>
          </p:cNvPr>
          <p:cNvSpPr>
            <a:spLocks noGrp="1"/>
          </p:cNvSpPr>
          <p:nvPr>
            <p:ph type="dt" sz="half" idx="10"/>
          </p:nvPr>
        </p:nvSpPr>
        <p:spPr/>
        <p:txBody>
          <a:bodyPr/>
          <a:lstStyle/>
          <a:p>
            <a:pPr rtl="0"/>
            <a:fld id="{49C90CBB-30B0-4C15-AA0E-6228A3A5507C}" type="datetime1">
              <a:rPr lang="pt-PT" noProof="0" smtClean="0"/>
              <a:t>30/05/2023</a:t>
            </a:fld>
            <a:endParaRPr lang="pt-PT" noProof="0"/>
          </a:p>
        </p:txBody>
      </p:sp>
      <p:sp>
        <p:nvSpPr>
          <p:cNvPr id="5" name="Espaço Reservado para Rodapé 4">
            <a:extLst>
              <a:ext uri="{FF2B5EF4-FFF2-40B4-BE49-F238E27FC236}">
                <a16:creationId xmlns:a16="http://schemas.microsoft.com/office/drawing/2014/main" xmlns="" id="{57203455-F385-0D18-C904-0F85860FBEBB}"/>
              </a:ext>
            </a:extLst>
          </p:cNvPr>
          <p:cNvSpPr>
            <a:spLocks noGrp="1"/>
          </p:cNvSpPr>
          <p:nvPr>
            <p:ph type="ftr" sz="quarter" idx="11"/>
          </p:nvPr>
        </p:nvSpPr>
        <p:spPr/>
        <p:txBody>
          <a:bodyPr/>
          <a:lstStyle/>
          <a:p>
            <a:pPr rtl="0"/>
            <a:r>
              <a:rPr lang="pt-PT" noProof="0"/>
              <a:t>
              </a:t>
            </a:r>
          </a:p>
        </p:txBody>
      </p:sp>
      <p:sp>
        <p:nvSpPr>
          <p:cNvPr id="6" name="Espaço Reservado para Número de Slide 5">
            <a:extLst>
              <a:ext uri="{FF2B5EF4-FFF2-40B4-BE49-F238E27FC236}">
                <a16:creationId xmlns:a16="http://schemas.microsoft.com/office/drawing/2014/main" xmlns="" id="{EB5B791F-6C29-834C-7E97-A6D5B1878D2D}"/>
              </a:ext>
            </a:extLst>
          </p:cNvPr>
          <p:cNvSpPr>
            <a:spLocks noGrp="1"/>
          </p:cNvSpPr>
          <p:nvPr>
            <p:ph type="sldNum" sz="quarter" idx="12"/>
          </p:nvPr>
        </p:nvSpPr>
        <p:spPr/>
        <p:txBody>
          <a:bodyPr/>
          <a:lstStyle/>
          <a:p>
            <a:pPr rtl="0"/>
            <a:fld id="{6D22F896-40B5-4ADD-8801-0D06FADFA095}" type="slidenum">
              <a:rPr lang="pt-PT" noProof="0" smtClean="0"/>
              <a:pPr rtl="0"/>
              <a:t>‹nº›</a:t>
            </a:fld>
            <a:endParaRPr lang="pt-PT" noProof="0"/>
          </a:p>
        </p:txBody>
      </p:sp>
    </p:spTree>
    <p:extLst>
      <p:ext uri="{BB962C8B-B14F-4D97-AF65-F5344CB8AC3E}">
        <p14:creationId xmlns:p14="http://schemas.microsoft.com/office/powerpoint/2010/main" val="307974187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210B687-31BF-3B24-F5B0-E67C269B8CCE}"/>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xmlns="" id="{2BA38543-8F47-5487-ABE0-F66115EC2590}"/>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xmlns="" id="{B840F28F-DD33-EB60-7BE8-7D7996D4812A}"/>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xmlns="" id="{5049F408-019A-BD2D-A632-71C2C544F8C9}"/>
              </a:ext>
            </a:extLst>
          </p:cNvPr>
          <p:cNvSpPr>
            <a:spLocks noGrp="1"/>
          </p:cNvSpPr>
          <p:nvPr>
            <p:ph type="dt" sz="half" idx="10"/>
          </p:nvPr>
        </p:nvSpPr>
        <p:spPr/>
        <p:txBody>
          <a:bodyPr/>
          <a:lstStyle/>
          <a:p>
            <a:pPr rtl="0"/>
            <a:fld id="{49C90CBB-30B0-4C15-AA0E-6228A3A5507C}" type="datetime1">
              <a:rPr lang="pt-PT" noProof="0" smtClean="0"/>
              <a:t>30/05/2023</a:t>
            </a:fld>
            <a:endParaRPr lang="pt-PT" noProof="0"/>
          </a:p>
        </p:txBody>
      </p:sp>
      <p:sp>
        <p:nvSpPr>
          <p:cNvPr id="6" name="Espaço Reservado para Rodapé 5">
            <a:extLst>
              <a:ext uri="{FF2B5EF4-FFF2-40B4-BE49-F238E27FC236}">
                <a16:creationId xmlns:a16="http://schemas.microsoft.com/office/drawing/2014/main" xmlns="" id="{FD156136-888F-06BA-1FEE-86D6131D2F86}"/>
              </a:ext>
            </a:extLst>
          </p:cNvPr>
          <p:cNvSpPr>
            <a:spLocks noGrp="1"/>
          </p:cNvSpPr>
          <p:nvPr>
            <p:ph type="ftr" sz="quarter" idx="11"/>
          </p:nvPr>
        </p:nvSpPr>
        <p:spPr/>
        <p:txBody>
          <a:bodyPr/>
          <a:lstStyle/>
          <a:p>
            <a:pPr rtl="0"/>
            <a:r>
              <a:rPr lang="pt-PT" noProof="0"/>
              <a:t>
              </a:t>
            </a:r>
          </a:p>
        </p:txBody>
      </p:sp>
      <p:sp>
        <p:nvSpPr>
          <p:cNvPr id="7" name="Espaço Reservado para Número de Slide 6">
            <a:extLst>
              <a:ext uri="{FF2B5EF4-FFF2-40B4-BE49-F238E27FC236}">
                <a16:creationId xmlns:a16="http://schemas.microsoft.com/office/drawing/2014/main" xmlns="" id="{435AA4D1-4502-9D04-161C-95427B9907DD}"/>
              </a:ext>
            </a:extLst>
          </p:cNvPr>
          <p:cNvSpPr>
            <a:spLocks noGrp="1"/>
          </p:cNvSpPr>
          <p:nvPr>
            <p:ph type="sldNum" sz="quarter" idx="12"/>
          </p:nvPr>
        </p:nvSpPr>
        <p:spPr/>
        <p:txBody>
          <a:bodyPr/>
          <a:lstStyle/>
          <a:p>
            <a:pPr rtl="0"/>
            <a:fld id="{6D22F896-40B5-4ADD-8801-0D06FADFA095}" type="slidenum">
              <a:rPr lang="pt-PT" noProof="0" smtClean="0"/>
              <a:pPr rtl="0"/>
              <a:t>‹nº›</a:t>
            </a:fld>
            <a:endParaRPr lang="pt-PT" noProof="0"/>
          </a:p>
        </p:txBody>
      </p:sp>
    </p:spTree>
    <p:extLst>
      <p:ext uri="{BB962C8B-B14F-4D97-AF65-F5344CB8AC3E}">
        <p14:creationId xmlns:p14="http://schemas.microsoft.com/office/powerpoint/2010/main" val="35262616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4949D5F-2339-6AC9-4855-6FF59D8C53D5}"/>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xmlns="" id="{788E74D4-C71C-5E93-1F54-90D9C62EF3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xmlns="" id="{0A40781F-EAD2-44E9-0616-15BFEC7B5543}"/>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xmlns="" id="{BDD4EF9E-D7FC-52DB-4B29-3C4A13AFF8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xmlns="" id="{069591F9-3B69-D557-AB79-8379C025ED9B}"/>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xmlns="" id="{D759FC87-C08E-71F1-77A8-CE54B78666B1}"/>
              </a:ext>
            </a:extLst>
          </p:cNvPr>
          <p:cNvSpPr>
            <a:spLocks noGrp="1"/>
          </p:cNvSpPr>
          <p:nvPr>
            <p:ph type="dt" sz="half" idx="10"/>
          </p:nvPr>
        </p:nvSpPr>
        <p:spPr/>
        <p:txBody>
          <a:bodyPr/>
          <a:lstStyle/>
          <a:p>
            <a:pPr rtl="0"/>
            <a:fld id="{49C90CBB-30B0-4C15-AA0E-6228A3A5507C}" type="datetime1">
              <a:rPr lang="pt-PT" noProof="0" smtClean="0"/>
              <a:t>30/05/2023</a:t>
            </a:fld>
            <a:endParaRPr lang="pt-PT" noProof="0"/>
          </a:p>
        </p:txBody>
      </p:sp>
      <p:sp>
        <p:nvSpPr>
          <p:cNvPr id="8" name="Espaço Reservado para Rodapé 7">
            <a:extLst>
              <a:ext uri="{FF2B5EF4-FFF2-40B4-BE49-F238E27FC236}">
                <a16:creationId xmlns:a16="http://schemas.microsoft.com/office/drawing/2014/main" xmlns="" id="{FCE7FC02-287A-937C-5BCF-BCBDF03548CE}"/>
              </a:ext>
            </a:extLst>
          </p:cNvPr>
          <p:cNvSpPr>
            <a:spLocks noGrp="1"/>
          </p:cNvSpPr>
          <p:nvPr>
            <p:ph type="ftr" sz="quarter" idx="11"/>
          </p:nvPr>
        </p:nvSpPr>
        <p:spPr/>
        <p:txBody>
          <a:bodyPr/>
          <a:lstStyle/>
          <a:p>
            <a:pPr rtl="0"/>
            <a:r>
              <a:rPr lang="pt-PT" noProof="0"/>
              <a:t>
              </a:t>
            </a:r>
          </a:p>
        </p:txBody>
      </p:sp>
      <p:sp>
        <p:nvSpPr>
          <p:cNvPr id="9" name="Espaço Reservado para Número de Slide 8">
            <a:extLst>
              <a:ext uri="{FF2B5EF4-FFF2-40B4-BE49-F238E27FC236}">
                <a16:creationId xmlns:a16="http://schemas.microsoft.com/office/drawing/2014/main" xmlns="" id="{F2F16F79-C886-E007-4CA4-A1E639ADA9C9}"/>
              </a:ext>
            </a:extLst>
          </p:cNvPr>
          <p:cNvSpPr>
            <a:spLocks noGrp="1"/>
          </p:cNvSpPr>
          <p:nvPr>
            <p:ph type="sldNum" sz="quarter" idx="12"/>
          </p:nvPr>
        </p:nvSpPr>
        <p:spPr/>
        <p:txBody>
          <a:bodyPr/>
          <a:lstStyle/>
          <a:p>
            <a:pPr rtl="0"/>
            <a:fld id="{6D22F896-40B5-4ADD-8801-0D06FADFA095}" type="slidenum">
              <a:rPr lang="pt-PT" noProof="0" smtClean="0"/>
              <a:pPr rtl="0"/>
              <a:t>‹nº›</a:t>
            </a:fld>
            <a:endParaRPr lang="pt-PT" noProof="0"/>
          </a:p>
        </p:txBody>
      </p:sp>
    </p:spTree>
    <p:extLst>
      <p:ext uri="{BB962C8B-B14F-4D97-AF65-F5344CB8AC3E}">
        <p14:creationId xmlns:p14="http://schemas.microsoft.com/office/powerpoint/2010/main" val="20458764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F03AB73-6E0A-0570-A762-DF619865D5EA}"/>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xmlns="" id="{A734D6D6-5A29-F415-CEC6-C4633C9E5F34}"/>
              </a:ext>
            </a:extLst>
          </p:cNvPr>
          <p:cNvSpPr>
            <a:spLocks noGrp="1"/>
          </p:cNvSpPr>
          <p:nvPr>
            <p:ph type="dt" sz="half" idx="10"/>
          </p:nvPr>
        </p:nvSpPr>
        <p:spPr/>
        <p:txBody>
          <a:bodyPr/>
          <a:lstStyle/>
          <a:p>
            <a:pPr rtl="0"/>
            <a:fld id="{49C90CBB-30B0-4C15-AA0E-6228A3A5507C}" type="datetime1">
              <a:rPr lang="pt-PT" noProof="0" smtClean="0"/>
              <a:t>30/05/2023</a:t>
            </a:fld>
            <a:endParaRPr lang="pt-PT" noProof="0"/>
          </a:p>
        </p:txBody>
      </p:sp>
      <p:sp>
        <p:nvSpPr>
          <p:cNvPr id="4" name="Espaço Reservado para Rodapé 3">
            <a:extLst>
              <a:ext uri="{FF2B5EF4-FFF2-40B4-BE49-F238E27FC236}">
                <a16:creationId xmlns:a16="http://schemas.microsoft.com/office/drawing/2014/main" xmlns="" id="{72B9E61E-C526-81F8-CB1A-37AEFE38ACB4}"/>
              </a:ext>
            </a:extLst>
          </p:cNvPr>
          <p:cNvSpPr>
            <a:spLocks noGrp="1"/>
          </p:cNvSpPr>
          <p:nvPr>
            <p:ph type="ftr" sz="quarter" idx="11"/>
          </p:nvPr>
        </p:nvSpPr>
        <p:spPr/>
        <p:txBody>
          <a:bodyPr/>
          <a:lstStyle/>
          <a:p>
            <a:pPr rtl="0"/>
            <a:r>
              <a:rPr lang="pt-PT" noProof="0"/>
              <a:t>
              </a:t>
            </a:r>
          </a:p>
        </p:txBody>
      </p:sp>
      <p:sp>
        <p:nvSpPr>
          <p:cNvPr id="5" name="Espaço Reservado para Número de Slide 4">
            <a:extLst>
              <a:ext uri="{FF2B5EF4-FFF2-40B4-BE49-F238E27FC236}">
                <a16:creationId xmlns:a16="http://schemas.microsoft.com/office/drawing/2014/main" xmlns="" id="{EE165D75-2CCE-B3DD-8F0E-EBC1D7BA3D71}"/>
              </a:ext>
            </a:extLst>
          </p:cNvPr>
          <p:cNvSpPr>
            <a:spLocks noGrp="1"/>
          </p:cNvSpPr>
          <p:nvPr>
            <p:ph type="sldNum" sz="quarter" idx="12"/>
          </p:nvPr>
        </p:nvSpPr>
        <p:spPr/>
        <p:txBody>
          <a:bodyPr/>
          <a:lstStyle/>
          <a:p>
            <a:pPr rtl="0"/>
            <a:fld id="{6D22F896-40B5-4ADD-8801-0D06FADFA095}" type="slidenum">
              <a:rPr lang="pt-PT" noProof="0" smtClean="0"/>
              <a:pPr rtl="0"/>
              <a:t>‹nº›</a:t>
            </a:fld>
            <a:endParaRPr lang="pt-PT" noProof="0"/>
          </a:p>
        </p:txBody>
      </p:sp>
    </p:spTree>
    <p:extLst>
      <p:ext uri="{BB962C8B-B14F-4D97-AF65-F5344CB8AC3E}">
        <p14:creationId xmlns:p14="http://schemas.microsoft.com/office/powerpoint/2010/main" val="1435172363"/>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xmlns="" id="{58A13D5E-C732-0DB4-87F9-BED4147E6D35}"/>
              </a:ext>
            </a:extLst>
          </p:cNvPr>
          <p:cNvSpPr>
            <a:spLocks noGrp="1"/>
          </p:cNvSpPr>
          <p:nvPr>
            <p:ph type="dt" sz="half" idx="10"/>
          </p:nvPr>
        </p:nvSpPr>
        <p:spPr/>
        <p:txBody>
          <a:bodyPr/>
          <a:lstStyle/>
          <a:p>
            <a:pPr rtl="0"/>
            <a:fld id="{49C90CBB-30B0-4C15-AA0E-6228A3A5507C}" type="datetime1">
              <a:rPr lang="pt-PT" noProof="0" smtClean="0"/>
              <a:t>30/05/2023</a:t>
            </a:fld>
            <a:endParaRPr lang="pt-PT" noProof="0"/>
          </a:p>
        </p:txBody>
      </p:sp>
      <p:sp>
        <p:nvSpPr>
          <p:cNvPr id="3" name="Espaço Reservado para Rodapé 2">
            <a:extLst>
              <a:ext uri="{FF2B5EF4-FFF2-40B4-BE49-F238E27FC236}">
                <a16:creationId xmlns:a16="http://schemas.microsoft.com/office/drawing/2014/main" xmlns="" id="{F50687C6-05F0-7B50-4F44-806D5496B5F9}"/>
              </a:ext>
            </a:extLst>
          </p:cNvPr>
          <p:cNvSpPr>
            <a:spLocks noGrp="1"/>
          </p:cNvSpPr>
          <p:nvPr>
            <p:ph type="ftr" sz="quarter" idx="11"/>
          </p:nvPr>
        </p:nvSpPr>
        <p:spPr/>
        <p:txBody>
          <a:bodyPr/>
          <a:lstStyle/>
          <a:p>
            <a:pPr rtl="0"/>
            <a:r>
              <a:rPr lang="pt-PT" noProof="0"/>
              <a:t>
              </a:t>
            </a:r>
          </a:p>
        </p:txBody>
      </p:sp>
      <p:sp>
        <p:nvSpPr>
          <p:cNvPr id="4" name="Espaço Reservado para Número de Slide 3">
            <a:extLst>
              <a:ext uri="{FF2B5EF4-FFF2-40B4-BE49-F238E27FC236}">
                <a16:creationId xmlns:a16="http://schemas.microsoft.com/office/drawing/2014/main" xmlns="" id="{EC0CB6F5-711F-D9D8-9C84-CA4ADB8DA4F1}"/>
              </a:ext>
            </a:extLst>
          </p:cNvPr>
          <p:cNvSpPr>
            <a:spLocks noGrp="1"/>
          </p:cNvSpPr>
          <p:nvPr>
            <p:ph type="sldNum" sz="quarter" idx="12"/>
          </p:nvPr>
        </p:nvSpPr>
        <p:spPr/>
        <p:txBody>
          <a:bodyPr/>
          <a:lstStyle/>
          <a:p>
            <a:pPr rtl="0"/>
            <a:fld id="{6D22F896-40B5-4ADD-8801-0D06FADFA095}" type="slidenum">
              <a:rPr lang="pt-PT" noProof="0" smtClean="0"/>
              <a:pPr rtl="0"/>
              <a:t>‹nº›</a:t>
            </a:fld>
            <a:endParaRPr lang="pt-PT" noProof="0"/>
          </a:p>
        </p:txBody>
      </p:sp>
    </p:spTree>
    <p:extLst>
      <p:ext uri="{BB962C8B-B14F-4D97-AF65-F5344CB8AC3E}">
        <p14:creationId xmlns:p14="http://schemas.microsoft.com/office/powerpoint/2010/main" val="23230403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F003B62-3C2B-6248-6DBC-DFDCF12CA2E4}"/>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xmlns="" id="{538D4292-ECE8-5FCF-A135-282CDE7C28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xmlns="" id="{A86FB23C-A23F-CC86-0B9C-93E0EACDE3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xmlns="" id="{287DD755-C165-25F1-4F0F-15200BF1C481}"/>
              </a:ext>
            </a:extLst>
          </p:cNvPr>
          <p:cNvSpPr>
            <a:spLocks noGrp="1"/>
          </p:cNvSpPr>
          <p:nvPr>
            <p:ph type="dt" sz="half" idx="10"/>
          </p:nvPr>
        </p:nvSpPr>
        <p:spPr/>
        <p:txBody>
          <a:bodyPr/>
          <a:lstStyle/>
          <a:p>
            <a:pPr rtl="0"/>
            <a:fld id="{F216E672-64DC-4B31-AA56-C638B3801604}" type="datetime1">
              <a:rPr lang="pt-PT" noProof="0" smtClean="0"/>
              <a:t>30/05/2023</a:t>
            </a:fld>
            <a:endParaRPr lang="pt-PT" noProof="0"/>
          </a:p>
        </p:txBody>
      </p:sp>
      <p:sp>
        <p:nvSpPr>
          <p:cNvPr id="6" name="Espaço Reservado para Rodapé 5">
            <a:extLst>
              <a:ext uri="{FF2B5EF4-FFF2-40B4-BE49-F238E27FC236}">
                <a16:creationId xmlns:a16="http://schemas.microsoft.com/office/drawing/2014/main" xmlns="" id="{C0A483DC-259F-843C-5047-40BC2B811E95}"/>
              </a:ext>
            </a:extLst>
          </p:cNvPr>
          <p:cNvSpPr>
            <a:spLocks noGrp="1"/>
          </p:cNvSpPr>
          <p:nvPr>
            <p:ph type="ftr" sz="quarter" idx="11"/>
          </p:nvPr>
        </p:nvSpPr>
        <p:spPr/>
        <p:txBody>
          <a:bodyPr/>
          <a:lstStyle/>
          <a:p>
            <a:pPr rtl="0"/>
            <a:r>
              <a:rPr lang="pt-PT" noProof="0"/>
              <a:t>
              </a:t>
            </a:r>
          </a:p>
        </p:txBody>
      </p:sp>
      <p:sp>
        <p:nvSpPr>
          <p:cNvPr id="7" name="Espaço Reservado para Número de Slide 6">
            <a:extLst>
              <a:ext uri="{FF2B5EF4-FFF2-40B4-BE49-F238E27FC236}">
                <a16:creationId xmlns:a16="http://schemas.microsoft.com/office/drawing/2014/main" xmlns="" id="{E175ABCF-BD33-2CB7-77DD-2619764A9B7F}"/>
              </a:ext>
            </a:extLst>
          </p:cNvPr>
          <p:cNvSpPr>
            <a:spLocks noGrp="1"/>
          </p:cNvSpPr>
          <p:nvPr>
            <p:ph type="sldNum" sz="quarter" idx="12"/>
          </p:nvPr>
        </p:nvSpPr>
        <p:spPr/>
        <p:txBody>
          <a:bodyPr/>
          <a:lstStyle/>
          <a:p>
            <a:pPr rtl="0"/>
            <a:fld id="{6D22F896-40B5-4ADD-8801-0D06FADFA095}" type="slidenum">
              <a:rPr lang="pt-PT" noProof="0" smtClean="0"/>
              <a:t>‹nº›</a:t>
            </a:fld>
            <a:endParaRPr lang="pt-PT" noProof="0"/>
          </a:p>
        </p:txBody>
      </p:sp>
    </p:spTree>
    <p:extLst>
      <p:ext uri="{BB962C8B-B14F-4D97-AF65-F5344CB8AC3E}">
        <p14:creationId xmlns:p14="http://schemas.microsoft.com/office/powerpoint/2010/main" val="418263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2013696-BFFA-260A-075D-1D707CE0EBCD}"/>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xmlns="" id="{88E6D13B-9F55-B803-07B8-03CCC28B57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xmlns="" id="{98F74C10-B3E2-F294-5448-D31F18A359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xmlns="" id="{0DB18810-5F73-C2E4-FBF7-D4047E1CA4F2}"/>
              </a:ext>
            </a:extLst>
          </p:cNvPr>
          <p:cNvSpPr>
            <a:spLocks noGrp="1"/>
          </p:cNvSpPr>
          <p:nvPr>
            <p:ph type="dt" sz="half" idx="10"/>
          </p:nvPr>
        </p:nvSpPr>
        <p:spPr/>
        <p:txBody>
          <a:bodyPr/>
          <a:lstStyle/>
          <a:p>
            <a:pPr rtl="0"/>
            <a:fld id="{9B5EE44F-495F-4F12-A1E8-80094450BA51}" type="datetime1">
              <a:rPr lang="pt-PT" noProof="0" smtClean="0"/>
              <a:t>30/05/2023</a:t>
            </a:fld>
            <a:endParaRPr lang="pt-PT" noProof="0"/>
          </a:p>
        </p:txBody>
      </p:sp>
      <p:sp>
        <p:nvSpPr>
          <p:cNvPr id="6" name="Espaço Reservado para Rodapé 5">
            <a:extLst>
              <a:ext uri="{FF2B5EF4-FFF2-40B4-BE49-F238E27FC236}">
                <a16:creationId xmlns:a16="http://schemas.microsoft.com/office/drawing/2014/main" xmlns="" id="{757FC297-D034-D24F-59C6-F82BBDE0B3A0}"/>
              </a:ext>
            </a:extLst>
          </p:cNvPr>
          <p:cNvSpPr>
            <a:spLocks noGrp="1"/>
          </p:cNvSpPr>
          <p:nvPr>
            <p:ph type="ftr" sz="quarter" idx="11"/>
          </p:nvPr>
        </p:nvSpPr>
        <p:spPr/>
        <p:txBody>
          <a:bodyPr/>
          <a:lstStyle/>
          <a:p>
            <a:pPr rtl="0"/>
            <a:r>
              <a:rPr lang="pt-PT" noProof="0"/>
              <a:t>
              </a:t>
            </a:r>
          </a:p>
        </p:txBody>
      </p:sp>
      <p:sp>
        <p:nvSpPr>
          <p:cNvPr id="7" name="Espaço Reservado para Número de Slide 6">
            <a:extLst>
              <a:ext uri="{FF2B5EF4-FFF2-40B4-BE49-F238E27FC236}">
                <a16:creationId xmlns:a16="http://schemas.microsoft.com/office/drawing/2014/main" xmlns="" id="{02213071-56B9-511B-AA4D-E30D13BDB822}"/>
              </a:ext>
            </a:extLst>
          </p:cNvPr>
          <p:cNvSpPr>
            <a:spLocks noGrp="1"/>
          </p:cNvSpPr>
          <p:nvPr>
            <p:ph type="sldNum" sz="quarter" idx="12"/>
          </p:nvPr>
        </p:nvSpPr>
        <p:spPr/>
        <p:txBody>
          <a:bodyPr/>
          <a:lstStyle/>
          <a:p>
            <a:pPr rtl="0"/>
            <a:fld id="{6D22F896-40B5-4ADD-8801-0D06FADFA095}" type="slidenum">
              <a:rPr lang="pt-PT" noProof="0" smtClean="0"/>
              <a:t>‹nº›</a:t>
            </a:fld>
            <a:endParaRPr lang="pt-PT" noProof="0"/>
          </a:p>
        </p:txBody>
      </p:sp>
    </p:spTree>
    <p:extLst>
      <p:ext uri="{BB962C8B-B14F-4D97-AF65-F5344CB8AC3E}">
        <p14:creationId xmlns:p14="http://schemas.microsoft.com/office/powerpoint/2010/main" val="4141320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xmlns="" id="{31937174-0801-4581-6C2D-BCA8D9F139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xmlns="" id="{993283A0-7B30-D83E-9D82-3141D86D81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xmlns="" id="{E06EED69-3FC7-48E2-AEB7-C7DBA373A3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49C90CBB-30B0-4C15-AA0E-6228A3A5507C}" type="datetime1">
              <a:rPr lang="pt-PT" noProof="0" smtClean="0"/>
              <a:t>30/05/2023</a:t>
            </a:fld>
            <a:endParaRPr lang="pt-PT" noProof="0"/>
          </a:p>
        </p:txBody>
      </p:sp>
      <p:sp>
        <p:nvSpPr>
          <p:cNvPr id="5" name="Espaço Reservado para Rodapé 4">
            <a:extLst>
              <a:ext uri="{FF2B5EF4-FFF2-40B4-BE49-F238E27FC236}">
                <a16:creationId xmlns:a16="http://schemas.microsoft.com/office/drawing/2014/main" xmlns="" id="{57DEA42E-8A49-53FE-5B98-85EC9D373C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r>
              <a:rPr lang="pt-PT" noProof="0"/>
              <a:t>
              </a:t>
            </a:r>
          </a:p>
        </p:txBody>
      </p:sp>
      <p:sp>
        <p:nvSpPr>
          <p:cNvPr id="6" name="Espaço Reservado para Número de Slide 5">
            <a:extLst>
              <a:ext uri="{FF2B5EF4-FFF2-40B4-BE49-F238E27FC236}">
                <a16:creationId xmlns:a16="http://schemas.microsoft.com/office/drawing/2014/main" xmlns="" id="{DAE1CB29-1405-8217-7C45-7B0921E072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6D22F896-40B5-4ADD-8801-0D06FADFA095}" type="slidenum">
              <a:rPr lang="pt-PT" noProof="0" smtClean="0"/>
              <a:pPr rtl="0"/>
              <a:t>‹nº›</a:t>
            </a:fld>
            <a:endParaRPr lang="pt-PT" noProof="0"/>
          </a:p>
        </p:txBody>
      </p:sp>
    </p:spTree>
    <p:extLst>
      <p:ext uri="{BB962C8B-B14F-4D97-AF65-F5344CB8AC3E}">
        <p14:creationId xmlns:p14="http://schemas.microsoft.com/office/powerpoint/2010/main" val="2823470004"/>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jpg"/><Relationship Id="rId9" Type="http://schemas.openxmlformats.org/officeDocument/2006/relationships/image" Target="../media/image7.jp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png"/><Relationship Id="rId5" Type="http://schemas.openxmlformats.org/officeDocument/2006/relationships/image" Target="../media/image18.emf"/><Relationship Id="rId4" Type="http://schemas.openxmlformats.org/officeDocument/2006/relationships/package" Target="../embeddings/Planilha_do_Microsoft_Excel2.xlsx"/></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image" Target="../media/image19.jp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diagramColors" Target="../diagrams/colors4.xml"/><Relationship Id="rId11" Type="http://schemas.openxmlformats.org/officeDocument/2006/relationships/image" Target="../media/image19.jpg"/><Relationship Id="rId5" Type="http://schemas.openxmlformats.org/officeDocument/2006/relationships/diagramQuickStyle" Target="../diagrams/quickStyle4.xml"/><Relationship Id="rId10" Type="http://schemas.openxmlformats.org/officeDocument/2006/relationships/image" Target="../media/image20.emf"/><Relationship Id="rId4" Type="http://schemas.openxmlformats.org/officeDocument/2006/relationships/diagramLayout" Target="../diagrams/layout4.xml"/><Relationship Id="rId9" Type="http://schemas.openxmlformats.org/officeDocument/2006/relationships/package" Target="../embeddings/Planilha_do_Microsoft_Excel3.xlsx"/></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9.jp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12" Type="http://schemas.openxmlformats.org/officeDocument/2006/relationships/image" Target="../media/image1.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diagramColors" Target="../diagrams/colors8.xml"/><Relationship Id="rId11" Type="http://schemas.openxmlformats.org/officeDocument/2006/relationships/image" Target="../media/image19.jpg"/><Relationship Id="rId5" Type="http://schemas.openxmlformats.org/officeDocument/2006/relationships/diagramQuickStyle" Target="../diagrams/quickStyle8.xml"/><Relationship Id="rId10" Type="http://schemas.openxmlformats.org/officeDocument/2006/relationships/image" Target="../media/image21.emf"/><Relationship Id="rId4" Type="http://schemas.openxmlformats.org/officeDocument/2006/relationships/diagramLayout" Target="../diagrams/layout8.xml"/><Relationship Id="rId9" Type="http://schemas.openxmlformats.org/officeDocument/2006/relationships/package" Target="../embeddings/Planilha_do_Microsoft_Excel4.xlsx"/></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12" Type="http://schemas.openxmlformats.org/officeDocument/2006/relationships/image" Target="../media/image19.jp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diagramLayout" Target="../diagrams/layout11.xml"/><Relationship Id="rId7" Type="http://schemas.openxmlformats.org/officeDocument/2006/relationships/diagramData" Target="../diagrams/data12.xml"/><Relationship Id="rId12" Type="http://schemas.openxmlformats.org/officeDocument/2006/relationships/image" Target="../media/image19.jp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19.jp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diagramLayout" Target="../diagrams/layout14.xml"/><Relationship Id="rId7" Type="http://schemas.openxmlformats.org/officeDocument/2006/relationships/image" Target="../media/image32.jpe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19.jpg"/><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35.jpg"/></Relationships>
</file>

<file path=ppt/slides/_rels/slide2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9.jpg"/><Relationship Id="rId5" Type="http://schemas.openxmlformats.org/officeDocument/2006/relationships/image" Target="../media/image37.emf"/><Relationship Id="rId4" Type="http://schemas.openxmlformats.org/officeDocument/2006/relationships/oleObject" Target="../embeddings/Planilha_do_Microsoft_Excel_97-20031.xls"/></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3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diagramData" Target="../diagrams/data17.xml"/><Relationship Id="rId7" Type="http://schemas.microsoft.com/office/2007/relationships/diagramDrawing" Target="../diagrams/drawing17.xml"/><Relationship Id="rId12" Type="http://schemas.openxmlformats.org/officeDocument/2006/relationships/image" Target="../media/image19.jp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diagramColors" Target="../diagrams/colors17.xml"/><Relationship Id="rId11" Type="http://schemas.openxmlformats.org/officeDocument/2006/relationships/image" Target="../media/image39.png"/><Relationship Id="rId5" Type="http://schemas.openxmlformats.org/officeDocument/2006/relationships/diagramQuickStyle" Target="../diagrams/quickStyle17.xml"/><Relationship Id="rId10" Type="http://schemas.openxmlformats.org/officeDocument/2006/relationships/image" Target="../media/image40.emf"/><Relationship Id="rId4" Type="http://schemas.openxmlformats.org/officeDocument/2006/relationships/diagramLayout" Target="../diagrams/layout17.xml"/><Relationship Id="rId9" Type="http://schemas.openxmlformats.org/officeDocument/2006/relationships/oleObject" Target="../embeddings/Planilha_do_Microsoft_Excel_97-20032.xls"/></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7.bin"/><Relationship Id="rId7" Type="http://schemas.openxmlformats.org/officeDocument/2006/relationships/image" Target="../media/image19.jpg"/><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39.png"/><Relationship Id="rId5" Type="http://schemas.openxmlformats.org/officeDocument/2006/relationships/image" Target="../media/image41.emf"/><Relationship Id="rId4" Type="http://schemas.openxmlformats.org/officeDocument/2006/relationships/oleObject" Target="../embeddings/Planilha_do_Microsoft_Excel_97-20033.xls"/></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36.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diagramLayout" Target="../diagrams/layout18.xml"/><Relationship Id="rId7" Type="http://schemas.openxmlformats.org/officeDocument/2006/relationships/image" Target="../media/image39.png"/><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7.xml.rels><?xml version="1.0" encoding="UTF-8" standalone="yes"?>
<Relationships xmlns="http://schemas.openxmlformats.org/package/2006/relationships"><Relationship Id="rId8" Type="http://schemas.openxmlformats.org/officeDocument/2006/relationships/image" Target="../media/image44.emf"/><Relationship Id="rId3" Type="http://schemas.openxmlformats.org/officeDocument/2006/relationships/oleObject" Target="../embeddings/oleObject8.bin"/><Relationship Id="rId7" Type="http://schemas.openxmlformats.org/officeDocument/2006/relationships/oleObject" Target="../embeddings/Planilha_do_Microsoft_Excel_97-20035.xls"/><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9.bin"/><Relationship Id="rId5" Type="http://schemas.openxmlformats.org/officeDocument/2006/relationships/image" Target="../media/image43.emf"/><Relationship Id="rId10" Type="http://schemas.openxmlformats.org/officeDocument/2006/relationships/image" Target="../media/image19.jpg"/><Relationship Id="rId4" Type="http://schemas.openxmlformats.org/officeDocument/2006/relationships/oleObject" Target="../embeddings/Planilha_do_Microsoft_Excel_97-20034.xls"/><Relationship Id="rId9" Type="http://schemas.openxmlformats.org/officeDocument/2006/relationships/image" Target="../media/image39.png"/></Relationships>
</file>

<file path=ppt/slides/_rels/slide3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46.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6.sv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diagramColors" Target="../diagrams/colors1.xml"/><Relationship Id="rId11" Type="http://schemas.openxmlformats.org/officeDocument/2006/relationships/image" Target="../media/image1.png"/><Relationship Id="rId5" Type="http://schemas.openxmlformats.org/officeDocument/2006/relationships/diagramQuickStyle" Target="../diagrams/quickStyle1.xml"/><Relationship Id="rId10" Type="http://schemas.openxmlformats.org/officeDocument/2006/relationships/image" Target="../media/image17.emf"/><Relationship Id="rId4" Type="http://schemas.openxmlformats.org/officeDocument/2006/relationships/diagramLayout" Target="../diagrams/layout1.xml"/><Relationship Id="rId9" Type="http://schemas.openxmlformats.org/officeDocument/2006/relationships/package" Target="../embeddings/Planilha_do_Microsoft_Excel1.xls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tângulo 23">
            <a:extLst>
              <a:ext uri="{FF2B5EF4-FFF2-40B4-BE49-F238E27FC236}">
                <a16:creationId xmlns:a16="http://schemas.microsoft.com/office/drawing/2014/main" xmlns="" id="{030DF81D-A4C0-CA69-8815-F67F8707676B}"/>
              </a:ext>
            </a:extLst>
          </p:cNvPr>
          <p:cNvSpPr/>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0" name="Retângulo 29">
            <a:extLst>
              <a:ext uri="{FF2B5EF4-FFF2-40B4-BE49-F238E27FC236}">
                <a16:creationId xmlns:a16="http://schemas.microsoft.com/office/drawing/2014/main" xmlns="" id="{EB966094-ED71-BDB1-C31B-2D823D220A83}"/>
              </a:ext>
            </a:extLst>
          </p:cNvPr>
          <p:cNvSpPr/>
          <p:nvPr/>
        </p:nvSpPr>
        <p:spPr>
          <a:xfrm>
            <a:off x="325010" y="5000441"/>
            <a:ext cx="6418112" cy="160164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9" name="Imagem 18">
            <a:extLst>
              <a:ext uri="{FF2B5EF4-FFF2-40B4-BE49-F238E27FC236}">
                <a16:creationId xmlns:a16="http://schemas.microsoft.com/office/drawing/2014/main" xmlns="" id="{7D415366-4BB2-17EC-CE83-D3D35AD866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378" y="385810"/>
            <a:ext cx="2951913" cy="728139"/>
          </a:xfrm>
          <a:prstGeom prst="rect">
            <a:avLst/>
          </a:prstGeom>
        </p:spPr>
      </p:pic>
      <p:pic>
        <p:nvPicPr>
          <p:cNvPr id="5" name="Image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15872" y="4951859"/>
            <a:ext cx="1574268" cy="1657635"/>
          </a:xfrm>
          <a:prstGeom prst="rect">
            <a:avLst/>
          </a:prstGeom>
        </p:spPr>
      </p:pic>
      <p:pic>
        <p:nvPicPr>
          <p:cNvPr id="4" name="Imagem 3"/>
          <p:cNvPicPr>
            <a:picLocks noChangeAspect="1"/>
          </p:cNvPicPr>
          <p:nvPr/>
        </p:nvPicPr>
        <p:blipFill rotWithShape="1">
          <a:blip r:embed="rId5" cstate="print">
            <a:extLst>
              <a:ext uri="{28A0092B-C50C-407E-A947-70E740481C1C}">
                <a14:useLocalDpi xmlns:a14="http://schemas.microsoft.com/office/drawing/2010/main" val="0"/>
              </a:ext>
            </a:extLst>
          </a:blip>
          <a:srcRect b="6365"/>
          <a:stretch/>
        </p:blipFill>
        <p:spPr>
          <a:xfrm>
            <a:off x="10173566" y="313564"/>
            <a:ext cx="1585742" cy="1655113"/>
          </a:xfrm>
          <a:prstGeom prst="rect">
            <a:avLst/>
          </a:prstGeom>
        </p:spPr>
      </p:pic>
      <p:pic>
        <p:nvPicPr>
          <p:cNvPr id="9220" name="Picture 4" descr="Algodão de alta qualidade cresce no Oeste Baiano - Guia JeansWear">
            <a:extLst>
              <a:ext uri="{FF2B5EF4-FFF2-40B4-BE49-F238E27FC236}">
                <a16:creationId xmlns:a16="http://schemas.microsoft.com/office/drawing/2014/main" xmlns="" id="{979A8A7C-FAE1-5369-4BA9-A3A09F0E36A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08018" y="313564"/>
            <a:ext cx="1589560" cy="1657635"/>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Agronegócio: Barreiras à frente da produção de soja - Fala Barreiras">
            <a:extLst>
              <a:ext uri="{FF2B5EF4-FFF2-40B4-BE49-F238E27FC236}">
                <a16:creationId xmlns:a16="http://schemas.microsoft.com/office/drawing/2014/main" xmlns="" id="{71B84289-02FA-AC5D-9B42-7212AB987C9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03649" y="4970909"/>
            <a:ext cx="1574268" cy="1641688"/>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Barreiras se destaca entre as maiores economias da Bahia, em taxa de  expansão - Prefeitura de Barreiras - BAPrefeitura de Barreiras – BA">
            <a:extLst>
              <a:ext uri="{FF2B5EF4-FFF2-40B4-BE49-F238E27FC236}">
                <a16:creationId xmlns:a16="http://schemas.microsoft.com/office/drawing/2014/main" xmlns="" id="{1A7C831A-EC40-61CF-5EB4-2E7453BB3CA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48843" y="4973432"/>
            <a:ext cx="1574269" cy="1655112"/>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m 13">
            <a:extLst>
              <a:ext uri="{FF2B5EF4-FFF2-40B4-BE49-F238E27FC236}">
                <a16:creationId xmlns:a16="http://schemas.microsoft.com/office/drawing/2014/main" xmlns="" id="{2B835997-5296-5FEA-9D70-9D095B0E57BB}"/>
              </a:ext>
            </a:extLst>
          </p:cNvPr>
          <p:cNvPicPr>
            <a:picLocks noChangeAspect="1"/>
          </p:cNvPicPr>
          <p:nvPr/>
        </p:nvPicPr>
        <p:blipFill>
          <a:blip r:embed="rId9"/>
          <a:stretch>
            <a:fillRect/>
          </a:stretch>
        </p:blipFill>
        <p:spPr>
          <a:xfrm>
            <a:off x="6867316" y="2067127"/>
            <a:ext cx="4886254" cy="2782461"/>
          </a:xfrm>
          <a:prstGeom prst="rect">
            <a:avLst/>
          </a:prstGeom>
        </p:spPr>
      </p:pic>
      <p:pic>
        <p:nvPicPr>
          <p:cNvPr id="18" name="Imagem 17">
            <a:extLst>
              <a:ext uri="{FF2B5EF4-FFF2-40B4-BE49-F238E27FC236}">
                <a16:creationId xmlns:a16="http://schemas.microsoft.com/office/drawing/2014/main" xmlns="" id="{52EC3662-CCDF-928A-D5C1-5955A19C59C8}"/>
              </a:ext>
            </a:extLst>
          </p:cNvPr>
          <p:cNvPicPr>
            <a:picLocks noChangeAspect="1"/>
          </p:cNvPicPr>
          <p:nvPr/>
        </p:nvPicPr>
        <p:blipFill rotWithShape="1">
          <a:blip r:embed="rId10"/>
          <a:srcRect l="42922"/>
          <a:stretch/>
        </p:blipFill>
        <p:spPr>
          <a:xfrm>
            <a:off x="6857761" y="313564"/>
            <a:ext cx="1574269" cy="1655112"/>
          </a:xfrm>
          <a:prstGeom prst="rect">
            <a:avLst/>
          </a:prstGeom>
        </p:spPr>
      </p:pic>
      <p:sp>
        <p:nvSpPr>
          <p:cNvPr id="25" name="Espaço Reservado para Conteúdo 2">
            <a:extLst>
              <a:ext uri="{FF2B5EF4-FFF2-40B4-BE49-F238E27FC236}">
                <a16:creationId xmlns:a16="http://schemas.microsoft.com/office/drawing/2014/main" xmlns="" id="{779C2FDC-EAD1-4631-AE5F-6D2792DDDB19}"/>
              </a:ext>
            </a:extLst>
          </p:cNvPr>
          <p:cNvSpPr txBox="1">
            <a:spLocks/>
          </p:cNvSpPr>
          <p:nvPr/>
        </p:nvSpPr>
        <p:spPr>
          <a:xfrm>
            <a:off x="438429" y="5088268"/>
            <a:ext cx="5896066" cy="963650"/>
          </a:xfrm>
          <a:prstGeom prst="rect">
            <a:avLst/>
          </a:prstGeom>
        </p:spPr>
        <p:txBody>
          <a:bodyPr vert="horz" lIns="91440" tIns="45720" rIns="91440" bIns="45720" rtlCol="0">
            <a:no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indent="0">
              <a:buNone/>
            </a:pPr>
            <a:r>
              <a:rPr lang="pt-BR" sz="3400" dirty="0">
                <a:solidFill>
                  <a:schemeClr val="bg1"/>
                </a:solidFill>
                <a:latin typeface="Century Gothic" panose="020B0502020202020204" pitchFamily="34" charset="0"/>
              </a:rPr>
              <a:t>GESTÃO FISCAL E TRANSPARENTE</a:t>
            </a:r>
          </a:p>
          <a:p>
            <a:endParaRPr lang="pt-BR" sz="3400" dirty="0">
              <a:solidFill>
                <a:schemeClr val="bg1"/>
              </a:solidFill>
              <a:latin typeface="Century Gothic" panose="020B0502020202020204" pitchFamily="34" charset="0"/>
            </a:endParaRPr>
          </a:p>
        </p:txBody>
      </p:sp>
      <p:sp>
        <p:nvSpPr>
          <p:cNvPr id="27" name="Título 1">
            <a:extLst>
              <a:ext uri="{FF2B5EF4-FFF2-40B4-BE49-F238E27FC236}">
                <a16:creationId xmlns:a16="http://schemas.microsoft.com/office/drawing/2014/main" xmlns="" id="{02AD8257-A4DF-179A-F613-F10953E948D3}"/>
              </a:ext>
            </a:extLst>
          </p:cNvPr>
          <p:cNvSpPr>
            <a:spLocks noGrp="1"/>
          </p:cNvSpPr>
          <p:nvPr>
            <p:ph type="title"/>
          </p:nvPr>
        </p:nvSpPr>
        <p:spPr>
          <a:xfrm>
            <a:off x="325010" y="2096421"/>
            <a:ext cx="6852941" cy="768623"/>
          </a:xfrm>
          <a:noFill/>
          <a:ln>
            <a:noFill/>
          </a:ln>
        </p:spPr>
        <p:txBody>
          <a:bodyPr>
            <a:noAutofit/>
          </a:bodyPr>
          <a:lstStyle/>
          <a:p>
            <a:r>
              <a:rPr lang="pt-BR" sz="5700" dirty="0">
                <a:solidFill>
                  <a:srgbClr val="002060"/>
                </a:solidFill>
                <a:latin typeface="Impact" panose="020B0806030902050204" pitchFamily="34" charset="0"/>
              </a:rPr>
              <a:t>AUDIÊNCIA PÚBLICA</a:t>
            </a:r>
          </a:p>
        </p:txBody>
      </p:sp>
      <p:sp>
        <p:nvSpPr>
          <p:cNvPr id="31" name="Espaço Reservado para Conteúdo 2">
            <a:extLst>
              <a:ext uri="{FF2B5EF4-FFF2-40B4-BE49-F238E27FC236}">
                <a16:creationId xmlns:a16="http://schemas.microsoft.com/office/drawing/2014/main" xmlns="" id="{75B86F22-CB28-CF7E-CA71-7EB9DFF152D0}"/>
              </a:ext>
            </a:extLst>
          </p:cNvPr>
          <p:cNvSpPr>
            <a:spLocks noGrp="1"/>
          </p:cNvSpPr>
          <p:nvPr>
            <p:ph idx="1"/>
          </p:nvPr>
        </p:nvSpPr>
        <p:spPr>
          <a:xfrm>
            <a:off x="501860" y="6203090"/>
            <a:ext cx="5581206" cy="269100"/>
          </a:xfrm>
        </p:spPr>
        <p:txBody>
          <a:bodyPr>
            <a:noAutofit/>
          </a:bodyPr>
          <a:lstStyle/>
          <a:p>
            <a:pPr marL="0" indent="0">
              <a:buNone/>
            </a:pPr>
            <a:r>
              <a:rPr lang="pt-BR" sz="2000" dirty="0">
                <a:solidFill>
                  <a:schemeClr val="bg1"/>
                </a:solidFill>
                <a:latin typeface="Century Gothic" panose="020B0502020202020204" pitchFamily="34" charset="0"/>
              </a:rPr>
              <a:t>Gestor: João Barbosa de Souza Sobrinho</a:t>
            </a:r>
          </a:p>
          <a:p>
            <a:endParaRPr lang="pt-BR" sz="2000" dirty="0">
              <a:solidFill>
                <a:schemeClr val="bg1"/>
              </a:solidFill>
              <a:latin typeface="Century Gothic" panose="020B0502020202020204" pitchFamily="34" charset="0"/>
            </a:endParaRPr>
          </a:p>
        </p:txBody>
      </p:sp>
      <p:sp>
        <p:nvSpPr>
          <p:cNvPr id="28" name="Título 1">
            <a:extLst>
              <a:ext uri="{FF2B5EF4-FFF2-40B4-BE49-F238E27FC236}">
                <a16:creationId xmlns:a16="http://schemas.microsoft.com/office/drawing/2014/main" xmlns="" id="{C2586BF7-F36B-6408-EA46-D5844A2187D0}"/>
              </a:ext>
            </a:extLst>
          </p:cNvPr>
          <p:cNvSpPr txBox="1">
            <a:spLocks/>
          </p:cNvSpPr>
          <p:nvPr/>
        </p:nvSpPr>
        <p:spPr>
          <a:xfrm>
            <a:off x="325010" y="2914270"/>
            <a:ext cx="5693855" cy="597451"/>
          </a:xfrm>
          <a:prstGeom prst="rect">
            <a:avLst/>
          </a:prstGeom>
        </p:spPr>
        <p:txBody>
          <a:bodyPr vert="horz" lIns="91440" tIns="45720" rIns="91440" bIns="45720" rtlCol="0" anchor="ctr">
            <a:noAutofit/>
          </a:bodyPr>
          <a:lstStyle>
            <a:lvl1pPr algn="l" defTabSz="914126" rtl="0" eaLnBrk="1" latinLnBrk="0" hangingPunct="1">
              <a:lnSpc>
                <a:spcPct val="90000"/>
              </a:lnSpc>
              <a:spcBef>
                <a:spcPct val="0"/>
              </a:spcBef>
              <a:buNone/>
              <a:defRPr sz="4399" kern="1200">
                <a:solidFill>
                  <a:schemeClr val="tx1"/>
                </a:solidFill>
                <a:latin typeface="+mj-lt"/>
                <a:ea typeface="+mj-ea"/>
                <a:cs typeface="+mj-cs"/>
              </a:defRPr>
            </a:lvl1pPr>
          </a:lstStyle>
          <a:p>
            <a:r>
              <a:rPr lang="pt-BR" sz="2800" dirty="0" smtClean="0">
                <a:solidFill>
                  <a:srgbClr val="091225"/>
                </a:solidFill>
                <a:latin typeface="Century Gothic" panose="020B0502020202020204" pitchFamily="34" charset="0"/>
              </a:rPr>
              <a:t>I </a:t>
            </a:r>
            <a:r>
              <a:rPr lang="pt-BR" sz="2800" dirty="0">
                <a:solidFill>
                  <a:srgbClr val="091225"/>
                </a:solidFill>
                <a:latin typeface="Century Gothic" panose="020B0502020202020204" pitchFamily="34" charset="0"/>
              </a:rPr>
              <a:t>QUADRIMESTRE </a:t>
            </a:r>
            <a:r>
              <a:rPr lang="pt-BR" sz="2800" dirty="0" smtClean="0">
                <a:solidFill>
                  <a:srgbClr val="091225"/>
                </a:solidFill>
                <a:latin typeface="Century Gothic" panose="020B0502020202020204" pitchFamily="34" charset="0"/>
              </a:rPr>
              <a:t>2023</a:t>
            </a:r>
            <a:endParaRPr lang="pt-BR" sz="2800" dirty="0">
              <a:solidFill>
                <a:srgbClr val="091225"/>
              </a:solidFill>
              <a:latin typeface="Century Gothic" panose="020B0502020202020204" pitchFamily="34" charset="0"/>
            </a:endParaRPr>
          </a:p>
        </p:txBody>
      </p:sp>
      <p:sp>
        <p:nvSpPr>
          <p:cNvPr id="29" name="Retângulo 28">
            <a:extLst>
              <a:ext uri="{FF2B5EF4-FFF2-40B4-BE49-F238E27FC236}">
                <a16:creationId xmlns:a16="http://schemas.microsoft.com/office/drawing/2014/main" xmlns="" id="{27267949-4189-FE9E-0CB3-0CCDB28DC3FB}"/>
              </a:ext>
            </a:extLst>
          </p:cNvPr>
          <p:cNvSpPr/>
          <p:nvPr/>
        </p:nvSpPr>
        <p:spPr>
          <a:xfrm>
            <a:off x="11979492" y="4967807"/>
            <a:ext cx="212508" cy="164168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552999714"/>
      </p:ext>
    </p:extLst>
  </p:cSld>
  <p:clrMapOvr>
    <a:masterClrMapping/>
  </p:clrMapOvr>
  <mc:AlternateContent xmlns:mc="http://schemas.openxmlformats.org/markup-compatibility/2006" xmlns:p14="http://schemas.microsoft.com/office/powerpoint/2010/main">
    <mc:Choice Requires="p14">
      <p:transition spd="med" p14:dur="700" advTm="8160">
        <p:fade/>
      </p:transition>
    </mc:Choice>
    <mc:Fallback xmlns="">
      <p:transition spd="med" advTm="816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o 5"/>
          <p:cNvGraphicFramePr>
            <a:graphicFrameLocks noChangeAspect="1"/>
          </p:cNvGraphicFramePr>
          <p:nvPr>
            <p:extLst>
              <p:ext uri="{D42A27DB-BD31-4B8C-83A1-F6EECF244321}">
                <p14:modId xmlns:p14="http://schemas.microsoft.com/office/powerpoint/2010/main" val="2316765466"/>
              </p:ext>
            </p:extLst>
          </p:nvPr>
        </p:nvGraphicFramePr>
        <p:xfrm>
          <a:off x="911220" y="1379538"/>
          <a:ext cx="9840912" cy="5675312"/>
        </p:xfrm>
        <a:graphic>
          <a:graphicData uri="http://schemas.openxmlformats.org/presentationml/2006/ole">
            <mc:AlternateContent xmlns:mc="http://schemas.openxmlformats.org/markup-compatibility/2006">
              <mc:Choice xmlns:v="urn:schemas-microsoft-com:vml" Requires="v">
                <p:oleObj spid="_x0000_s2050" name="Worksheet" r:id="rId4" imgW="5496076" imgH="2848026" progId="Excel.Sheet.12">
                  <p:embed/>
                </p:oleObj>
              </mc:Choice>
              <mc:Fallback>
                <p:oleObj name="Worksheet" r:id="rId4" imgW="5496076" imgH="2848026" progId="Excel.Sheet.12">
                  <p:embed/>
                  <p:pic>
                    <p:nvPicPr>
                      <p:cNvPr id="6" name="Objeto 5"/>
                      <p:cNvPicPr/>
                      <p:nvPr/>
                    </p:nvPicPr>
                    <p:blipFill>
                      <a:blip r:embed="rId5"/>
                      <a:stretch>
                        <a:fillRect/>
                      </a:stretch>
                    </p:blipFill>
                    <p:spPr>
                      <a:xfrm>
                        <a:off x="911220" y="1379538"/>
                        <a:ext cx="9840912" cy="5675312"/>
                      </a:xfrm>
                      <a:prstGeom prst="rect">
                        <a:avLst/>
                      </a:prstGeom>
                      <a:noFill/>
                    </p:spPr>
                  </p:pic>
                </p:oleObj>
              </mc:Fallback>
            </mc:AlternateContent>
          </a:graphicData>
        </a:graphic>
      </p:graphicFrame>
      <p:grpSp>
        <p:nvGrpSpPr>
          <p:cNvPr id="2" name="Agrupar 1">
            <a:extLst>
              <a:ext uri="{FF2B5EF4-FFF2-40B4-BE49-F238E27FC236}">
                <a16:creationId xmlns:a16="http://schemas.microsoft.com/office/drawing/2014/main" xmlns="" id="{8065F2D0-47C7-1B33-8FCE-1CD4A73A9D58}"/>
              </a:ext>
            </a:extLst>
          </p:cNvPr>
          <p:cNvGrpSpPr/>
          <p:nvPr/>
        </p:nvGrpSpPr>
        <p:grpSpPr>
          <a:xfrm>
            <a:off x="-585793" y="552774"/>
            <a:ext cx="7194177" cy="484377"/>
            <a:chOff x="3679991" y="2490712"/>
            <a:chExt cx="2794609" cy="752138"/>
          </a:xfrm>
          <a:solidFill>
            <a:schemeClr val="bg2">
              <a:lumMod val="90000"/>
            </a:schemeClr>
          </a:solidFill>
        </p:grpSpPr>
        <p:sp>
          <p:nvSpPr>
            <p:cNvPr id="3" name="Seta: Divisa 2">
              <a:extLst>
                <a:ext uri="{FF2B5EF4-FFF2-40B4-BE49-F238E27FC236}">
                  <a16:creationId xmlns:a16="http://schemas.microsoft.com/office/drawing/2014/main" xmlns="" id="{190A8011-B329-FCA6-8B9E-42910586FA50}"/>
                </a:ext>
              </a:extLst>
            </p:cNvPr>
            <p:cNvSpPr/>
            <p:nvPr/>
          </p:nvSpPr>
          <p:spPr>
            <a:xfrm>
              <a:off x="3679991" y="2490712"/>
              <a:ext cx="2595571" cy="75213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4" name="CaixaDeTexto 3">
              <a:extLst>
                <a:ext uri="{FF2B5EF4-FFF2-40B4-BE49-F238E27FC236}">
                  <a16:creationId xmlns:a16="http://schemas.microsoft.com/office/drawing/2014/main" xmlns="" id="{636AA360-1ED3-3A39-977C-0E7ADCF7274A}"/>
                </a:ext>
              </a:extLst>
            </p:cNvPr>
            <p:cNvSpPr txBox="1"/>
            <p:nvPr/>
          </p:nvSpPr>
          <p:spPr>
            <a:xfrm>
              <a:off x="4261512" y="2509521"/>
              <a:ext cx="2213088" cy="716871"/>
            </a:xfrm>
            <a:prstGeom prst="rect">
              <a:avLst/>
            </a:prstGeom>
            <a:noFill/>
            <a:ln>
              <a:noFill/>
            </a:ln>
          </p:spPr>
          <p:txBody>
            <a:bodyPr wrap="square">
              <a:spAutoFit/>
            </a:bodyPr>
            <a:lstStyle/>
            <a:p>
              <a:pPr lvl="0" algn="just" rtl="0"/>
              <a:r>
                <a:rPr lang="pt-BR" sz="2400" b="1" dirty="0">
                  <a:solidFill>
                    <a:srgbClr val="002060"/>
                  </a:solidFill>
                  <a:latin typeface="Century Gothic" panose="020B0502020202020204" pitchFamily="34" charset="0"/>
                </a:rPr>
                <a:t>II - DESPESAS ORÇAMENTÁRIAS</a:t>
              </a:r>
            </a:p>
          </p:txBody>
        </p:sp>
      </p:grpSp>
      <p:pic>
        <p:nvPicPr>
          <p:cNvPr id="7" name="Imagem 6">
            <a:extLst>
              <a:ext uri="{FF2B5EF4-FFF2-40B4-BE49-F238E27FC236}">
                <a16:creationId xmlns:a16="http://schemas.microsoft.com/office/drawing/2014/main" xmlns="" id="{05171A41-843A-365C-F035-13AA188F0C36}"/>
              </a:ext>
            </a:extLst>
          </p:cNvPr>
          <p:cNvPicPr>
            <a:picLocks noChangeAspect="1"/>
          </p:cNvPicPr>
          <p:nvPr/>
        </p:nvPicPr>
        <p:blipFill>
          <a:blip r:embed="rId6"/>
          <a:stretch>
            <a:fillRect/>
          </a:stretch>
        </p:blipFill>
        <p:spPr>
          <a:xfrm>
            <a:off x="8293459" y="564887"/>
            <a:ext cx="2458673" cy="606472"/>
          </a:xfrm>
          <a:prstGeom prst="rect">
            <a:avLst/>
          </a:prstGeom>
        </p:spPr>
      </p:pic>
    </p:spTree>
    <p:extLst>
      <p:ext uri="{BB962C8B-B14F-4D97-AF65-F5344CB8AC3E}">
        <p14:creationId xmlns:p14="http://schemas.microsoft.com/office/powerpoint/2010/main" val="2510345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2041024720"/>
              </p:ext>
            </p:extLst>
          </p:nvPr>
        </p:nvGraphicFramePr>
        <p:xfrm>
          <a:off x="1712273" y="1221610"/>
          <a:ext cx="8767453" cy="5488366"/>
        </p:xfrm>
        <a:graphic>
          <a:graphicData uri="http://schemas.openxmlformats.org/drawingml/2006/table">
            <a:tbl>
              <a:tblPr>
                <a:tableStyleId>{3B4B98B0-60AC-42C2-AFA5-B58CD77FA1E5}</a:tableStyleId>
              </a:tblPr>
              <a:tblGrid>
                <a:gridCol w="1217099">
                  <a:extLst>
                    <a:ext uri="{9D8B030D-6E8A-4147-A177-3AD203B41FA5}">
                      <a16:colId xmlns:a16="http://schemas.microsoft.com/office/drawing/2014/main" xmlns="" val="20000"/>
                    </a:ext>
                  </a:extLst>
                </a:gridCol>
                <a:gridCol w="5739015">
                  <a:extLst>
                    <a:ext uri="{9D8B030D-6E8A-4147-A177-3AD203B41FA5}">
                      <a16:colId xmlns:a16="http://schemas.microsoft.com/office/drawing/2014/main" xmlns="" val="20001"/>
                    </a:ext>
                  </a:extLst>
                </a:gridCol>
                <a:gridCol w="1811339">
                  <a:extLst>
                    <a:ext uri="{9D8B030D-6E8A-4147-A177-3AD203B41FA5}">
                      <a16:colId xmlns:a16="http://schemas.microsoft.com/office/drawing/2014/main" xmlns="" val="20002"/>
                    </a:ext>
                  </a:extLst>
                </a:gridCol>
              </a:tblGrid>
              <a:tr h="730789">
                <a:tc>
                  <a:txBody>
                    <a:bodyPr/>
                    <a:lstStyle/>
                    <a:p>
                      <a:pPr algn="ctr" fontAlgn="b"/>
                      <a:r>
                        <a:rPr lang="pt-BR" sz="1800" b="1" u="none" strike="noStrike" dirty="0">
                          <a:solidFill>
                            <a:schemeClr val="bg1"/>
                          </a:solidFill>
                          <a:effectLst/>
                          <a:latin typeface="Century Gothic" panose="020B0502020202020204" pitchFamily="34" charset="0"/>
                        </a:rPr>
                        <a:t>UNIDADE</a:t>
                      </a:r>
                      <a:endParaRPr lang="pt-BR" sz="1800" b="1" i="0" u="none" strike="noStrike" dirty="0">
                        <a:solidFill>
                          <a:schemeClr val="bg1"/>
                        </a:solidFill>
                        <a:effectLst/>
                        <a:latin typeface="Century Gothic" panose="020B0502020202020204" pitchFamily="34" charset="0"/>
                      </a:endParaRPr>
                    </a:p>
                  </a:txBody>
                  <a:tcPr marL="9525" marR="9525" marT="9525" marB="0" anchor="ctr">
                    <a:solidFill>
                      <a:srgbClr val="002060"/>
                    </a:solidFill>
                  </a:tcPr>
                </a:tc>
                <a:tc>
                  <a:txBody>
                    <a:bodyPr/>
                    <a:lstStyle/>
                    <a:p>
                      <a:pPr algn="ctr" fontAlgn="b"/>
                      <a:r>
                        <a:rPr lang="pt-BR" sz="1800" b="1" u="none" strike="noStrike" dirty="0">
                          <a:solidFill>
                            <a:schemeClr val="bg1"/>
                          </a:solidFill>
                          <a:effectLst/>
                          <a:latin typeface="Century Gothic" panose="020B0502020202020204" pitchFamily="34" charset="0"/>
                        </a:rPr>
                        <a:t>DESPESA LIQUIDADA POR UNIDADE</a:t>
                      </a:r>
                      <a:r>
                        <a:rPr lang="pt-BR" sz="1800" b="1" u="none" strike="noStrike" baseline="0" dirty="0">
                          <a:solidFill>
                            <a:schemeClr val="bg1"/>
                          </a:solidFill>
                          <a:effectLst/>
                          <a:latin typeface="Century Gothic" panose="020B0502020202020204" pitchFamily="34" charset="0"/>
                        </a:rPr>
                        <a:t> ORÇAMENTÁRIA</a:t>
                      </a:r>
                      <a:endParaRPr lang="pt-BR" sz="1800" b="1" i="0" u="none" strike="noStrike" dirty="0">
                        <a:solidFill>
                          <a:schemeClr val="bg1"/>
                        </a:solidFill>
                        <a:effectLst/>
                        <a:latin typeface="Century Gothic" panose="020B0502020202020204" pitchFamily="34" charset="0"/>
                      </a:endParaRPr>
                    </a:p>
                  </a:txBody>
                  <a:tcPr marL="9525" marR="9525" marT="9525" marB="0" anchor="ctr">
                    <a:solidFill>
                      <a:srgbClr val="002060"/>
                    </a:solidFill>
                  </a:tcPr>
                </a:tc>
                <a:tc>
                  <a:txBody>
                    <a:bodyPr/>
                    <a:lstStyle/>
                    <a:p>
                      <a:pPr algn="r" fontAlgn="b"/>
                      <a:r>
                        <a:rPr lang="pt-BR" sz="1800" b="1" u="none" strike="noStrike" dirty="0">
                          <a:solidFill>
                            <a:schemeClr val="bg1"/>
                          </a:solidFill>
                          <a:effectLst/>
                          <a:latin typeface="Century Gothic" panose="020B0502020202020204" pitchFamily="34" charset="0"/>
                        </a:rPr>
                        <a:t>VALOR (R$)</a:t>
                      </a:r>
                      <a:endParaRPr lang="pt-BR" sz="1800" b="1" i="0" u="none" strike="noStrike" dirty="0">
                        <a:solidFill>
                          <a:schemeClr val="bg1"/>
                        </a:solidFill>
                        <a:effectLst/>
                        <a:latin typeface="Century Gothic" panose="020B0502020202020204" pitchFamily="34" charset="0"/>
                      </a:endParaRPr>
                    </a:p>
                  </a:txBody>
                  <a:tcPr marL="9525" marR="9525" marT="9525" marB="0" anchor="ctr">
                    <a:solidFill>
                      <a:srgbClr val="002060"/>
                    </a:solidFill>
                  </a:tcPr>
                </a:tc>
                <a:extLst>
                  <a:ext uri="{0D108BD9-81ED-4DB2-BD59-A6C34878D82A}">
                    <a16:rowId xmlns:a16="http://schemas.microsoft.com/office/drawing/2014/main" xmlns="" val="10000"/>
                  </a:ext>
                </a:extLst>
              </a:tr>
              <a:tr h="404583">
                <a:tc>
                  <a:txBody>
                    <a:bodyPr/>
                    <a:lstStyle/>
                    <a:p>
                      <a:pPr algn="ctr" fontAlgn="b"/>
                      <a:r>
                        <a:rPr lang="pt-BR" sz="1800" u="none" strike="noStrike" dirty="0">
                          <a:solidFill>
                            <a:schemeClr val="tx1"/>
                          </a:solidFill>
                          <a:effectLst/>
                          <a:latin typeface="Century Gothic" panose="020B0502020202020204" pitchFamily="34" charset="0"/>
                        </a:rPr>
                        <a:t>010101</a:t>
                      </a:r>
                      <a:endParaRPr lang="pt-BR" sz="1800" b="0" i="0" u="none" strike="noStrike" dirty="0">
                        <a:solidFill>
                          <a:schemeClr val="tx1"/>
                        </a:solidFill>
                        <a:effectLst/>
                        <a:latin typeface="Century Gothic" panose="020B0502020202020204" pitchFamily="34" charset="0"/>
                      </a:endParaRPr>
                    </a:p>
                  </a:txBody>
                  <a:tcPr marL="9525" marR="9525" marT="9525" marB="0" anchor="ctr"/>
                </a:tc>
                <a:tc>
                  <a:txBody>
                    <a:bodyPr/>
                    <a:lstStyle/>
                    <a:p>
                      <a:pPr algn="l" fontAlgn="b"/>
                      <a:r>
                        <a:rPr lang="pt-BR" sz="1800" u="none" strike="noStrike" dirty="0">
                          <a:solidFill>
                            <a:schemeClr val="tx1"/>
                          </a:solidFill>
                          <a:effectLst/>
                          <a:latin typeface="Century Gothic" panose="020B0502020202020204" pitchFamily="34" charset="0"/>
                        </a:rPr>
                        <a:t>CAMARA MUNICIPAL DE BARREIRAS</a:t>
                      </a:r>
                      <a:endParaRPr lang="pt-BR" sz="1800" b="0" i="0" u="none" strike="noStrike" dirty="0">
                        <a:solidFill>
                          <a:schemeClr val="tx1"/>
                        </a:solidFill>
                        <a:effectLst/>
                        <a:latin typeface="Century Gothic" panose="020B0502020202020204" pitchFamily="34" charset="0"/>
                      </a:endParaRPr>
                    </a:p>
                  </a:txBody>
                  <a:tcPr marL="9525" marR="9525" marT="9525" marB="0" anchor="ctr"/>
                </a:tc>
                <a:tc>
                  <a:txBody>
                    <a:bodyPr/>
                    <a:lstStyle/>
                    <a:p>
                      <a:pPr algn="r" fontAlgn="b"/>
                      <a:r>
                        <a:rPr lang="pt-BR" sz="1800" dirty="0">
                          <a:latin typeface="Century Gothic" panose="020B0502020202020204" pitchFamily="34" charset="0"/>
                        </a:rPr>
                        <a:t>6.723.780,23</a:t>
                      </a:r>
                    </a:p>
                  </a:txBody>
                  <a:tcPr marL="9525" marR="9525" marT="9525" marB="0" anchor="ctr"/>
                </a:tc>
                <a:extLst>
                  <a:ext uri="{0D108BD9-81ED-4DB2-BD59-A6C34878D82A}">
                    <a16:rowId xmlns:a16="http://schemas.microsoft.com/office/drawing/2014/main" xmlns="" val="10001"/>
                  </a:ext>
                </a:extLst>
              </a:tr>
              <a:tr h="522741">
                <a:tc>
                  <a:txBody>
                    <a:bodyPr/>
                    <a:lstStyle/>
                    <a:p>
                      <a:pPr algn="ctr" fontAlgn="b"/>
                      <a:r>
                        <a:rPr lang="pt-BR" sz="1800" u="none" strike="noStrike" dirty="0">
                          <a:solidFill>
                            <a:schemeClr val="tx1"/>
                          </a:solidFill>
                          <a:effectLst/>
                          <a:latin typeface="Century Gothic" panose="020B0502020202020204" pitchFamily="34" charset="0"/>
                        </a:rPr>
                        <a:t>030202</a:t>
                      </a:r>
                    </a:p>
                    <a:p>
                      <a:pPr algn="ctr" fontAlgn="b"/>
                      <a:r>
                        <a:rPr lang="pt-BR" sz="1800" u="none" strike="noStrike" dirty="0">
                          <a:solidFill>
                            <a:schemeClr val="tx1"/>
                          </a:solidFill>
                          <a:effectLst/>
                          <a:latin typeface="Century Gothic" panose="020B0502020202020204" pitchFamily="34" charset="0"/>
                        </a:rPr>
                        <a:t>030210</a:t>
                      </a:r>
                      <a:r>
                        <a:rPr lang="pt-BR" sz="1800" u="none" strike="noStrike" baseline="0" dirty="0">
                          <a:solidFill>
                            <a:schemeClr val="tx1"/>
                          </a:solidFill>
                          <a:effectLst/>
                          <a:latin typeface="Century Gothic" panose="020B0502020202020204" pitchFamily="34" charset="0"/>
                        </a:rPr>
                        <a:t>       </a:t>
                      </a:r>
                      <a:r>
                        <a:rPr lang="pt-BR" sz="1800" u="none" strike="noStrike" dirty="0">
                          <a:solidFill>
                            <a:schemeClr val="tx1"/>
                          </a:solidFill>
                          <a:effectLst/>
                          <a:latin typeface="Century Gothic" panose="020B0502020202020204" pitchFamily="34" charset="0"/>
                        </a:rPr>
                        <a:t> </a:t>
                      </a:r>
                      <a:endParaRPr lang="pt-BR" sz="1800" b="0" i="0" u="none" strike="noStrike" dirty="0">
                        <a:solidFill>
                          <a:schemeClr val="tx1"/>
                        </a:solidFill>
                        <a:effectLst/>
                        <a:latin typeface="Century Gothic" panose="020B0502020202020204" pitchFamily="34" charset="0"/>
                      </a:endParaRPr>
                    </a:p>
                  </a:txBody>
                  <a:tcPr marL="9525" marR="9525" marT="9525" marB="0" anchor="ctr"/>
                </a:tc>
                <a:tc>
                  <a:txBody>
                    <a:bodyPr/>
                    <a:lstStyle/>
                    <a:p>
                      <a:pPr algn="l" fontAlgn="b"/>
                      <a:r>
                        <a:rPr lang="pt-BR" sz="1800" u="none" strike="noStrike" dirty="0">
                          <a:solidFill>
                            <a:schemeClr val="tx1"/>
                          </a:solidFill>
                          <a:effectLst/>
                          <a:latin typeface="Century Gothic" panose="020B0502020202020204" pitchFamily="34" charset="0"/>
                        </a:rPr>
                        <a:t>GABINETE DO PREFEITO</a:t>
                      </a:r>
                    </a:p>
                    <a:p>
                      <a:pPr algn="l" fontAlgn="b"/>
                      <a:r>
                        <a:rPr lang="pt-BR" sz="1800" u="none" strike="noStrike" dirty="0">
                          <a:solidFill>
                            <a:schemeClr val="tx1"/>
                          </a:solidFill>
                          <a:effectLst/>
                          <a:latin typeface="Century Gothic" panose="020B0502020202020204" pitchFamily="34" charset="0"/>
                        </a:rPr>
                        <a:t>FUNDO</a:t>
                      </a:r>
                      <a:r>
                        <a:rPr lang="pt-BR" sz="1800" u="none" strike="noStrike" baseline="0" dirty="0">
                          <a:solidFill>
                            <a:schemeClr val="tx1"/>
                          </a:solidFill>
                          <a:effectLst/>
                          <a:latin typeface="Century Gothic" panose="020B0502020202020204" pitchFamily="34" charset="0"/>
                        </a:rPr>
                        <a:t> MUN. DE PROT. E DEF. DOS DIR. DO CONS.</a:t>
                      </a:r>
                      <a:endParaRPr lang="pt-BR" sz="1800" u="none" strike="noStrike" dirty="0">
                        <a:solidFill>
                          <a:schemeClr val="tx1"/>
                        </a:solidFill>
                        <a:effectLst/>
                        <a:latin typeface="Century Gothic" panose="020B0502020202020204" pitchFamily="34" charset="0"/>
                      </a:endParaRPr>
                    </a:p>
                  </a:txBody>
                  <a:tcPr marL="9525" marR="9525" marT="9525" marB="0" anchor="ctr"/>
                </a:tc>
                <a:tc>
                  <a:txBody>
                    <a:bodyPr/>
                    <a:lstStyle/>
                    <a:p>
                      <a:pPr algn="r" fontAlgn="b"/>
                      <a:r>
                        <a:rPr lang="pt-BR" sz="1800" b="0" i="0" u="none" strike="noStrike" dirty="0">
                          <a:solidFill>
                            <a:schemeClr val="tx1"/>
                          </a:solidFill>
                          <a:effectLst/>
                          <a:latin typeface="Century Gothic" panose="020B0502020202020204" pitchFamily="34" charset="0"/>
                        </a:rPr>
                        <a:t>5.161.811,91</a:t>
                      </a:r>
                    </a:p>
                    <a:p>
                      <a:pPr algn="r" fontAlgn="b"/>
                      <a:r>
                        <a:rPr lang="pt-BR" sz="1800" b="0" i="0" u="none" strike="noStrike" dirty="0">
                          <a:solidFill>
                            <a:schemeClr val="tx1"/>
                          </a:solidFill>
                          <a:effectLst/>
                          <a:latin typeface="Century Gothic" panose="020B0502020202020204" pitchFamily="34" charset="0"/>
                        </a:rPr>
                        <a:t>14.455,03</a:t>
                      </a:r>
                    </a:p>
                  </a:txBody>
                  <a:tcPr marL="9525" marR="9525" marT="9525" marB="0" anchor="ctr"/>
                </a:tc>
                <a:extLst>
                  <a:ext uri="{0D108BD9-81ED-4DB2-BD59-A6C34878D82A}">
                    <a16:rowId xmlns:a16="http://schemas.microsoft.com/office/drawing/2014/main" xmlns="" val="10002"/>
                  </a:ext>
                </a:extLst>
              </a:tr>
              <a:tr h="404583">
                <a:tc>
                  <a:txBody>
                    <a:bodyPr/>
                    <a:lstStyle/>
                    <a:p>
                      <a:pPr algn="ctr" fontAlgn="b"/>
                      <a:r>
                        <a:rPr lang="pt-BR" sz="1800" u="none" strike="noStrike" dirty="0">
                          <a:solidFill>
                            <a:schemeClr val="tx1"/>
                          </a:solidFill>
                          <a:effectLst/>
                          <a:latin typeface="Century Gothic" panose="020B0502020202020204" pitchFamily="34" charset="0"/>
                        </a:rPr>
                        <a:t>030303</a:t>
                      </a:r>
                      <a:endParaRPr lang="pt-BR" sz="1800" b="0" i="0" u="none" strike="noStrike" dirty="0">
                        <a:solidFill>
                          <a:schemeClr val="tx1"/>
                        </a:solidFill>
                        <a:effectLst/>
                        <a:latin typeface="Century Gothic" panose="020B0502020202020204" pitchFamily="34" charset="0"/>
                      </a:endParaRPr>
                    </a:p>
                  </a:txBody>
                  <a:tcPr marL="9525" marR="9525" marT="9525" marB="0" anchor="ctr"/>
                </a:tc>
                <a:tc>
                  <a:txBody>
                    <a:bodyPr/>
                    <a:lstStyle/>
                    <a:p>
                      <a:pPr algn="l" fontAlgn="b"/>
                      <a:r>
                        <a:rPr lang="pt-BR" sz="1800" u="none" strike="noStrike" dirty="0">
                          <a:solidFill>
                            <a:schemeClr val="tx1"/>
                          </a:solidFill>
                          <a:effectLst/>
                          <a:latin typeface="Century Gothic" panose="020B0502020202020204" pitchFamily="34" charset="0"/>
                        </a:rPr>
                        <a:t>GABINETE DO VICE-PREFEITO</a:t>
                      </a:r>
                      <a:endParaRPr lang="pt-BR" sz="1800" b="0" i="0" u="none" strike="noStrike" dirty="0">
                        <a:solidFill>
                          <a:schemeClr val="tx1"/>
                        </a:solidFill>
                        <a:effectLst/>
                        <a:latin typeface="Century Gothic" panose="020B0502020202020204" pitchFamily="34" charset="0"/>
                      </a:endParaRPr>
                    </a:p>
                  </a:txBody>
                  <a:tcPr marL="9525" marR="9525" marT="9525" marB="0" anchor="ctr"/>
                </a:tc>
                <a:tc>
                  <a:txBody>
                    <a:bodyPr/>
                    <a:lstStyle/>
                    <a:p>
                      <a:pPr algn="r" fontAlgn="b"/>
                      <a:r>
                        <a:rPr lang="pt-BR" sz="1800" b="0" i="0" u="none" strike="noStrike" dirty="0">
                          <a:solidFill>
                            <a:schemeClr val="tx1"/>
                          </a:solidFill>
                          <a:effectLst/>
                          <a:latin typeface="Century Gothic" panose="020B0502020202020204" pitchFamily="34" charset="0"/>
                        </a:rPr>
                        <a:t>155.993,35</a:t>
                      </a:r>
                    </a:p>
                  </a:txBody>
                  <a:tcPr marL="9525" marR="9525" marT="9525" marB="0" anchor="ctr"/>
                </a:tc>
                <a:extLst>
                  <a:ext uri="{0D108BD9-81ED-4DB2-BD59-A6C34878D82A}">
                    <a16:rowId xmlns:a16="http://schemas.microsoft.com/office/drawing/2014/main" xmlns="" val="10003"/>
                  </a:ext>
                </a:extLst>
              </a:tr>
              <a:tr h="404583">
                <a:tc>
                  <a:txBody>
                    <a:bodyPr/>
                    <a:lstStyle/>
                    <a:p>
                      <a:pPr algn="ctr" fontAlgn="b"/>
                      <a:r>
                        <a:rPr lang="pt-BR" sz="1800" u="none" strike="noStrike" dirty="0">
                          <a:solidFill>
                            <a:schemeClr val="tx1"/>
                          </a:solidFill>
                          <a:effectLst/>
                          <a:latin typeface="Century Gothic" panose="020B0502020202020204" pitchFamily="34" charset="0"/>
                        </a:rPr>
                        <a:t>030404</a:t>
                      </a:r>
                      <a:endParaRPr lang="pt-BR" sz="1800" b="0" i="0" u="none" strike="noStrike" dirty="0">
                        <a:solidFill>
                          <a:schemeClr val="tx1"/>
                        </a:solidFill>
                        <a:effectLst/>
                        <a:latin typeface="Century Gothic" panose="020B0502020202020204" pitchFamily="34" charset="0"/>
                      </a:endParaRPr>
                    </a:p>
                  </a:txBody>
                  <a:tcPr marL="9525" marR="9525" marT="9525" marB="0" anchor="ctr"/>
                </a:tc>
                <a:tc>
                  <a:txBody>
                    <a:bodyPr/>
                    <a:lstStyle/>
                    <a:p>
                      <a:pPr algn="l" fontAlgn="b"/>
                      <a:r>
                        <a:rPr lang="pt-BR" sz="1800" u="none" strike="noStrike" dirty="0">
                          <a:solidFill>
                            <a:schemeClr val="tx1"/>
                          </a:solidFill>
                          <a:effectLst/>
                          <a:latin typeface="Century Gothic" panose="020B0502020202020204" pitchFamily="34" charset="0"/>
                        </a:rPr>
                        <a:t>PROCURADORIA GERAL DO MUNICIPIO</a:t>
                      </a:r>
                      <a:endParaRPr lang="pt-BR" sz="1800" b="0" i="0" u="none" strike="noStrike" dirty="0">
                        <a:solidFill>
                          <a:schemeClr val="tx1"/>
                        </a:solidFill>
                        <a:effectLst/>
                        <a:latin typeface="Century Gothic" panose="020B0502020202020204" pitchFamily="34" charset="0"/>
                      </a:endParaRPr>
                    </a:p>
                  </a:txBody>
                  <a:tcPr marL="9525" marR="9525" marT="9525" marB="0" anchor="ctr"/>
                </a:tc>
                <a:tc>
                  <a:txBody>
                    <a:bodyPr/>
                    <a:lstStyle/>
                    <a:p>
                      <a:pPr algn="r" fontAlgn="b"/>
                      <a:r>
                        <a:rPr lang="pt-BR" sz="1800" b="0" i="0" u="none" strike="noStrike" dirty="0">
                          <a:solidFill>
                            <a:schemeClr val="tx1"/>
                          </a:solidFill>
                          <a:effectLst/>
                          <a:latin typeface="Century Gothic" panose="020B0502020202020204" pitchFamily="34" charset="0"/>
                        </a:rPr>
                        <a:t>1.524.870,79</a:t>
                      </a:r>
                    </a:p>
                  </a:txBody>
                  <a:tcPr marL="9525" marR="9525" marT="9525" marB="0" anchor="ctr"/>
                </a:tc>
                <a:extLst>
                  <a:ext uri="{0D108BD9-81ED-4DB2-BD59-A6C34878D82A}">
                    <a16:rowId xmlns:a16="http://schemas.microsoft.com/office/drawing/2014/main" xmlns="" val="10004"/>
                  </a:ext>
                </a:extLst>
              </a:tr>
              <a:tr h="404583">
                <a:tc>
                  <a:txBody>
                    <a:bodyPr/>
                    <a:lstStyle/>
                    <a:p>
                      <a:pPr algn="ctr" fontAlgn="b"/>
                      <a:r>
                        <a:rPr lang="pt-BR" sz="1800" u="none" strike="noStrike" dirty="0">
                          <a:solidFill>
                            <a:schemeClr val="tx1"/>
                          </a:solidFill>
                          <a:effectLst/>
                          <a:latin typeface="Century Gothic" panose="020B0502020202020204" pitchFamily="34" charset="0"/>
                        </a:rPr>
                        <a:t>030505</a:t>
                      </a:r>
                      <a:endParaRPr lang="pt-BR" sz="1800" b="0" i="0" u="none" strike="noStrike" dirty="0">
                        <a:solidFill>
                          <a:schemeClr val="tx1"/>
                        </a:solidFill>
                        <a:effectLst/>
                        <a:latin typeface="Century Gothic" panose="020B0502020202020204" pitchFamily="34" charset="0"/>
                      </a:endParaRPr>
                    </a:p>
                  </a:txBody>
                  <a:tcPr marL="9525" marR="9525" marT="9525" marB="0" anchor="ctr"/>
                </a:tc>
                <a:tc>
                  <a:txBody>
                    <a:bodyPr/>
                    <a:lstStyle/>
                    <a:p>
                      <a:pPr algn="l" fontAlgn="b"/>
                      <a:r>
                        <a:rPr lang="pt-BR" sz="1800" u="none" strike="noStrike" dirty="0">
                          <a:solidFill>
                            <a:schemeClr val="tx1"/>
                          </a:solidFill>
                          <a:effectLst/>
                          <a:latin typeface="Century Gothic" panose="020B0502020202020204" pitchFamily="34" charset="0"/>
                        </a:rPr>
                        <a:t>CONTROLADORIA DO MUNICIPIO</a:t>
                      </a:r>
                      <a:endParaRPr lang="pt-BR" sz="1800" b="0" i="0" u="none" strike="noStrike" dirty="0">
                        <a:solidFill>
                          <a:schemeClr val="tx1"/>
                        </a:solidFill>
                        <a:effectLst/>
                        <a:latin typeface="Century Gothic" panose="020B0502020202020204" pitchFamily="34" charset="0"/>
                      </a:endParaRPr>
                    </a:p>
                  </a:txBody>
                  <a:tcPr marL="9525" marR="9525" marT="9525" marB="0" anchor="ctr"/>
                </a:tc>
                <a:tc>
                  <a:txBody>
                    <a:bodyPr/>
                    <a:lstStyle/>
                    <a:p>
                      <a:pPr algn="r" fontAlgn="b"/>
                      <a:r>
                        <a:rPr lang="pt-BR" sz="1800" b="0" i="0" u="none" strike="noStrike" dirty="0">
                          <a:solidFill>
                            <a:schemeClr val="tx1"/>
                          </a:solidFill>
                          <a:effectLst/>
                          <a:latin typeface="Century Gothic" panose="020B0502020202020204" pitchFamily="34" charset="0"/>
                        </a:rPr>
                        <a:t>342.523,47</a:t>
                      </a:r>
                    </a:p>
                  </a:txBody>
                  <a:tcPr marL="9525" marR="9525" marT="9525" marB="0" anchor="ctr"/>
                </a:tc>
                <a:extLst>
                  <a:ext uri="{0D108BD9-81ED-4DB2-BD59-A6C34878D82A}">
                    <a16:rowId xmlns:a16="http://schemas.microsoft.com/office/drawing/2014/main" xmlns="" val="10005"/>
                  </a:ext>
                </a:extLst>
              </a:tr>
              <a:tr h="522741">
                <a:tc>
                  <a:txBody>
                    <a:bodyPr/>
                    <a:lstStyle/>
                    <a:p>
                      <a:pPr algn="ctr" fontAlgn="b"/>
                      <a:r>
                        <a:rPr lang="pt-BR" sz="1800" u="none" strike="noStrike" dirty="0">
                          <a:solidFill>
                            <a:schemeClr val="tx1"/>
                          </a:solidFill>
                          <a:effectLst/>
                          <a:latin typeface="Century Gothic" panose="020B0502020202020204" pitchFamily="34" charset="0"/>
                        </a:rPr>
                        <a:t>030606</a:t>
                      </a:r>
                    </a:p>
                    <a:p>
                      <a:pPr algn="ctr" fontAlgn="b"/>
                      <a:r>
                        <a:rPr lang="pt-BR" sz="1800" u="none" strike="noStrike" dirty="0">
                          <a:solidFill>
                            <a:schemeClr val="tx1"/>
                          </a:solidFill>
                          <a:effectLst/>
                          <a:latin typeface="Century Gothic" panose="020B0502020202020204" pitchFamily="34" charset="0"/>
                        </a:rPr>
                        <a:t>030650</a:t>
                      </a:r>
                    </a:p>
                  </a:txBody>
                  <a:tcPr marL="9525" marR="9525" marT="9525" marB="0" anchor="ctr"/>
                </a:tc>
                <a:tc>
                  <a:txBody>
                    <a:bodyPr/>
                    <a:lstStyle/>
                    <a:p>
                      <a:pPr algn="l" fontAlgn="b"/>
                      <a:r>
                        <a:rPr lang="pt-BR" sz="1800" u="none" strike="noStrike" dirty="0">
                          <a:solidFill>
                            <a:schemeClr val="tx1"/>
                          </a:solidFill>
                          <a:effectLst/>
                          <a:latin typeface="Century Gothic" panose="020B0502020202020204" pitchFamily="34" charset="0"/>
                        </a:rPr>
                        <a:t>SEC.</a:t>
                      </a:r>
                      <a:r>
                        <a:rPr lang="pt-BR" sz="1800" u="none" strike="noStrike" baseline="0" dirty="0">
                          <a:solidFill>
                            <a:schemeClr val="tx1"/>
                          </a:solidFill>
                          <a:effectLst/>
                          <a:latin typeface="Century Gothic" panose="020B0502020202020204" pitchFamily="34" charset="0"/>
                        </a:rPr>
                        <a:t> MUN. DE </a:t>
                      </a:r>
                      <a:r>
                        <a:rPr lang="pt-BR" sz="1800" u="none" strike="noStrike" dirty="0">
                          <a:solidFill>
                            <a:schemeClr val="tx1"/>
                          </a:solidFill>
                          <a:effectLst/>
                          <a:latin typeface="Century Gothic" panose="020B0502020202020204" pitchFamily="34" charset="0"/>
                        </a:rPr>
                        <a:t>ADMINISTRAÇÃO</a:t>
                      </a:r>
                    </a:p>
                    <a:p>
                      <a:pPr algn="l" fontAlgn="b"/>
                      <a:r>
                        <a:rPr lang="pt-BR" sz="1800" u="none" strike="noStrike" dirty="0">
                          <a:solidFill>
                            <a:schemeClr val="tx1"/>
                          </a:solidFill>
                          <a:effectLst/>
                          <a:latin typeface="Century Gothic" panose="020B0502020202020204" pitchFamily="34" charset="0"/>
                        </a:rPr>
                        <a:t>SEC. MUN. DE PLANEJAMENTO </a:t>
                      </a:r>
                      <a:endParaRPr lang="pt-BR" sz="1800" b="0" i="0" u="none" strike="noStrike" dirty="0">
                        <a:solidFill>
                          <a:schemeClr val="tx1"/>
                        </a:solidFill>
                        <a:effectLst/>
                        <a:latin typeface="Century Gothic" panose="020B0502020202020204" pitchFamily="34" charset="0"/>
                      </a:endParaRPr>
                    </a:p>
                  </a:txBody>
                  <a:tcPr marL="9525" marR="9525" marT="9525" marB="0" anchor="ctr"/>
                </a:tc>
                <a:tc>
                  <a:txBody>
                    <a:bodyPr/>
                    <a:lstStyle/>
                    <a:p>
                      <a:pPr algn="r" fontAlgn="b"/>
                      <a:r>
                        <a:rPr lang="pt-BR" sz="1800" b="0" i="0" u="none" strike="noStrike" dirty="0">
                          <a:solidFill>
                            <a:schemeClr val="tx1"/>
                          </a:solidFill>
                          <a:effectLst/>
                          <a:latin typeface="Century Gothic" panose="020B0502020202020204" pitchFamily="34" charset="0"/>
                        </a:rPr>
                        <a:t>2.837.184,81</a:t>
                      </a:r>
                    </a:p>
                    <a:p>
                      <a:pPr algn="r" fontAlgn="b"/>
                      <a:r>
                        <a:rPr lang="pt-BR" sz="1800" b="0" i="0" u="none" strike="noStrike" dirty="0">
                          <a:solidFill>
                            <a:schemeClr val="tx1"/>
                          </a:solidFill>
                          <a:effectLst/>
                          <a:latin typeface="Century Gothic" panose="020B0502020202020204" pitchFamily="34" charset="0"/>
                        </a:rPr>
                        <a:t>433.641,40</a:t>
                      </a:r>
                    </a:p>
                  </a:txBody>
                  <a:tcPr marL="9525" marR="9525" marT="9525" marB="0" anchor="ctr"/>
                </a:tc>
                <a:extLst>
                  <a:ext uri="{0D108BD9-81ED-4DB2-BD59-A6C34878D82A}">
                    <a16:rowId xmlns:a16="http://schemas.microsoft.com/office/drawing/2014/main" xmlns="" val="10006"/>
                  </a:ext>
                </a:extLst>
              </a:tr>
              <a:tr h="404583">
                <a:tc>
                  <a:txBody>
                    <a:bodyPr/>
                    <a:lstStyle/>
                    <a:p>
                      <a:pPr algn="ctr" fontAlgn="b"/>
                      <a:r>
                        <a:rPr lang="pt-BR" sz="1800" u="none" strike="noStrike" dirty="0">
                          <a:solidFill>
                            <a:schemeClr val="tx1"/>
                          </a:solidFill>
                          <a:effectLst/>
                          <a:latin typeface="Century Gothic" panose="020B0502020202020204" pitchFamily="34" charset="0"/>
                        </a:rPr>
                        <a:t>030707</a:t>
                      </a:r>
                      <a:endParaRPr lang="pt-BR" sz="1800" b="0" i="0" u="none" strike="noStrike" dirty="0">
                        <a:solidFill>
                          <a:schemeClr val="tx1"/>
                        </a:solidFill>
                        <a:effectLst/>
                        <a:latin typeface="Century Gothic" panose="020B0502020202020204" pitchFamily="34" charset="0"/>
                      </a:endParaRPr>
                    </a:p>
                  </a:txBody>
                  <a:tcPr marL="9525" marR="9525" marT="9525" marB="0" anchor="ctr"/>
                </a:tc>
                <a:tc>
                  <a:txBody>
                    <a:bodyPr/>
                    <a:lstStyle/>
                    <a:p>
                      <a:pPr algn="l" fontAlgn="b"/>
                      <a:r>
                        <a:rPr lang="pt-BR" sz="1800" u="none" strike="noStrike" dirty="0">
                          <a:solidFill>
                            <a:schemeClr val="tx1"/>
                          </a:solidFill>
                          <a:effectLst/>
                          <a:latin typeface="Century Gothic" panose="020B0502020202020204" pitchFamily="34" charset="0"/>
                        </a:rPr>
                        <a:t>SEC. MUN. DA FAZENDA</a:t>
                      </a:r>
                      <a:endParaRPr lang="pt-BR" sz="1800" b="0" i="0" u="none" strike="noStrike" dirty="0">
                        <a:solidFill>
                          <a:schemeClr val="tx1"/>
                        </a:solidFill>
                        <a:effectLst/>
                        <a:latin typeface="Century Gothic" panose="020B0502020202020204" pitchFamily="34" charset="0"/>
                      </a:endParaRPr>
                    </a:p>
                  </a:txBody>
                  <a:tcPr marL="9525" marR="9525" marT="9525" marB="0" anchor="ctr"/>
                </a:tc>
                <a:tc>
                  <a:txBody>
                    <a:bodyPr/>
                    <a:lstStyle/>
                    <a:p>
                      <a:pPr algn="r" fontAlgn="b"/>
                      <a:r>
                        <a:rPr lang="pt-BR" sz="1800" b="0" i="0" u="none" strike="noStrike" dirty="0">
                          <a:solidFill>
                            <a:schemeClr val="tx1"/>
                          </a:solidFill>
                          <a:effectLst/>
                          <a:latin typeface="Century Gothic" panose="020B0502020202020204" pitchFamily="34" charset="0"/>
                        </a:rPr>
                        <a:t>5.361.291,54</a:t>
                      </a:r>
                    </a:p>
                  </a:txBody>
                  <a:tcPr marL="9525" marR="9525" marT="9525" marB="0" anchor="ctr"/>
                </a:tc>
                <a:extLst>
                  <a:ext uri="{0D108BD9-81ED-4DB2-BD59-A6C34878D82A}">
                    <a16:rowId xmlns:a16="http://schemas.microsoft.com/office/drawing/2014/main" xmlns="" val="10007"/>
                  </a:ext>
                </a:extLst>
              </a:tr>
              <a:tr h="404583">
                <a:tc>
                  <a:txBody>
                    <a:bodyPr/>
                    <a:lstStyle/>
                    <a:p>
                      <a:pPr algn="ctr" fontAlgn="b"/>
                      <a:r>
                        <a:rPr lang="pt-BR" sz="1800" u="none" strike="noStrike" dirty="0">
                          <a:solidFill>
                            <a:schemeClr val="tx1"/>
                          </a:solidFill>
                          <a:effectLst/>
                          <a:latin typeface="Century Gothic" panose="020B0502020202020204" pitchFamily="34" charset="0"/>
                        </a:rPr>
                        <a:t>030808</a:t>
                      </a:r>
                      <a:endParaRPr lang="pt-BR" sz="1800" b="0" i="0" u="none" strike="noStrike" dirty="0">
                        <a:solidFill>
                          <a:schemeClr val="tx1"/>
                        </a:solidFill>
                        <a:effectLst/>
                        <a:latin typeface="Century Gothic" panose="020B0502020202020204" pitchFamily="34" charset="0"/>
                      </a:endParaRPr>
                    </a:p>
                  </a:txBody>
                  <a:tcPr marL="9525" marR="9525" marT="9525" marB="0" anchor="ctr"/>
                </a:tc>
                <a:tc>
                  <a:txBody>
                    <a:bodyPr/>
                    <a:lstStyle/>
                    <a:p>
                      <a:pPr algn="l" fontAlgn="b"/>
                      <a:r>
                        <a:rPr lang="pt-BR" sz="1800" u="none" strike="noStrike" dirty="0">
                          <a:solidFill>
                            <a:schemeClr val="tx1"/>
                          </a:solidFill>
                          <a:effectLst/>
                          <a:latin typeface="Century Gothic" panose="020B0502020202020204" pitchFamily="34" charset="0"/>
                        </a:rPr>
                        <a:t>EDUCAÇÃO, CULTURA, ESPORTE E LAZER</a:t>
                      </a:r>
                      <a:endParaRPr lang="pt-BR" sz="1800" b="0" i="0" u="none" strike="noStrike" dirty="0">
                        <a:solidFill>
                          <a:schemeClr val="tx1"/>
                        </a:solidFill>
                        <a:effectLst/>
                        <a:latin typeface="Century Gothic" panose="020B0502020202020204" pitchFamily="34" charset="0"/>
                      </a:endParaRPr>
                    </a:p>
                  </a:txBody>
                  <a:tcPr marL="9525" marR="9525" marT="9525" marB="0" anchor="ctr"/>
                </a:tc>
                <a:tc>
                  <a:txBody>
                    <a:bodyPr/>
                    <a:lstStyle/>
                    <a:p>
                      <a:pPr algn="r" fontAlgn="b"/>
                      <a:r>
                        <a:rPr lang="pt-BR" sz="1800" dirty="0">
                          <a:latin typeface="Century Gothic" panose="020B0502020202020204" pitchFamily="34" charset="0"/>
                        </a:rPr>
                        <a:t>8.350.380,76</a:t>
                      </a:r>
                    </a:p>
                  </a:txBody>
                  <a:tcPr marL="9525" marR="9525" marT="9525" marB="0" anchor="ctr"/>
                </a:tc>
                <a:extLst>
                  <a:ext uri="{0D108BD9-81ED-4DB2-BD59-A6C34878D82A}">
                    <a16:rowId xmlns:a16="http://schemas.microsoft.com/office/drawing/2014/main" xmlns="" val="10008"/>
                  </a:ext>
                </a:extLst>
              </a:tr>
              <a:tr h="404583">
                <a:tc>
                  <a:txBody>
                    <a:bodyPr/>
                    <a:lstStyle/>
                    <a:p>
                      <a:pPr algn="ctr" fontAlgn="b"/>
                      <a:r>
                        <a:rPr lang="pt-BR" sz="1800" u="none" strike="noStrike" dirty="0">
                          <a:solidFill>
                            <a:schemeClr val="tx1"/>
                          </a:solidFill>
                          <a:effectLst/>
                          <a:latin typeface="Century Gothic" panose="020B0502020202020204" pitchFamily="34" charset="0"/>
                        </a:rPr>
                        <a:t>030850</a:t>
                      </a:r>
                      <a:endParaRPr lang="pt-BR" sz="1800" b="0" i="0" u="none" strike="noStrike" dirty="0">
                        <a:solidFill>
                          <a:schemeClr val="tx1"/>
                        </a:solidFill>
                        <a:effectLst/>
                        <a:latin typeface="Century Gothic" panose="020B0502020202020204" pitchFamily="34" charset="0"/>
                      </a:endParaRPr>
                    </a:p>
                  </a:txBody>
                  <a:tcPr marL="9525" marR="9525" marT="9525" marB="0" anchor="ctr"/>
                </a:tc>
                <a:tc>
                  <a:txBody>
                    <a:bodyPr/>
                    <a:lstStyle/>
                    <a:p>
                      <a:pPr algn="l" fontAlgn="b"/>
                      <a:r>
                        <a:rPr lang="pt-BR" sz="1800" u="none" strike="noStrike" dirty="0">
                          <a:solidFill>
                            <a:schemeClr val="tx1"/>
                          </a:solidFill>
                          <a:effectLst/>
                          <a:latin typeface="Century Gothic" panose="020B0502020202020204" pitchFamily="34" charset="0"/>
                        </a:rPr>
                        <a:t>FUNDO MUNICIPAL</a:t>
                      </a:r>
                      <a:r>
                        <a:rPr lang="pt-BR" sz="1800" u="none" strike="noStrike" baseline="0" dirty="0">
                          <a:solidFill>
                            <a:schemeClr val="tx1"/>
                          </a:solidFill>
                          <a:effectLst/>
                          <a:latin typeface="Century Gothic" panose="020B0502020202020204" pitchFamily="34" charset="0"/>
                        </a:rPr>
                        <a:t> DE EDUCAÇÃO - FME</a:t>
                      </a:r>
                      <a:endParaRPr lang="pt-BR" sz="1800" b="0" i="0" u="none" strike="noStrike" dirty="0">
                        <a:solidFill>
                          <a:schemeClr val="tx1"/>
                        </a:solidFill>
                        <a:effectLst/>
                        <a:latin typeface="Century Gothic" panose="020B0502020202020204" pitchFamily="34" charset="0"/>
                      </a:endParaRPr>
                    </a:p>
                  </a:txBody>
                  <a:tcPr marL="9525" marR="9525" marT="9525" marB="0" anchor="ctr"/>
                </a:tc>
                <a:tc>
                  <a:txBody>
                    <a:bodyPr/>
                    <a:lstStyle/>
                    <a:p>
                      <a:pPr algn="r" fontAlgn="b"/>
                      <a:r>
                        <a:rPr lang="pt-BR" sz="1800" b="0" i="0" u="none" strike="noStrike" dirty="0">
                          <a:solidFill>
                            <a:schemeClr val="tx1"/>
                          </a:solidFill>
                          <a:effectLst/>
                          <a:latin typeface="Century Gothic" panose="020B0502020202020204" pitchFamily="34" charset="0"/>
                        </a:rPr>
                        <a:t>73.073.006,56</a:t>
                      </a:r>
                    </a:p>
                  </a:txBody>
                  <a:tcPr marL="9525" marR="9525" marT="9525" marB="0" anchor="ctr"/>
                </a:tc>
                <a:extLst>
                  <a:ext uri="{0D108BD9-81ED-4DB2-BD59-A6C34878D82A}">
                    <a16:rowId xmlns:a16="http://schemas.microsoft.com/office/drawing/2014/main" xmlns="" val="10009"/>
                  </a:ext>
                </a:extLst>
              </a:tr>
              <a:tr h="404583">
                <a:tc>
                  <a:txBody>
                    <a:bodyPr/>
                    <a:lstStyle/>
                    <a:p>
                      <a:pPr algn="ctr" fontAlgn="b"/>
                      <a:r>
                        <a:rPr lang="pt-BR" sz="1800" u="none" strike="noStrike" dirty="0">
                          <a:solidFill>
                            <a:schemeClr val="tx1"/>
                          </a:solidFill>
                          <a:effectLst/>
                          <a:latin typeface="Century Gothic" panose="020B0502020202020204" pitchFamily="34" charset="0"/>
                        </a:rPr>
                        <a:t>030909</a:t>
                      </a:r>
                      <a:endParaRPr lang="pt-BR" sz="1800" b="0" i="0" u="none" strike="noStrike" dirty="0">
                        <a:solidFill>
                          <a:schemeClr val="tx1"/>
                        </a:solidFill>
                        <a:effectLst/>
                        <a:latin typeface="Century Gothic" panose="020B0502020202020204" pitchFamily="34" charset="0"/>
                      </a:endParaRPr>
                    </a:p>
                  </a:txBody>
                  <a:tcPr marL="9525" marR="9525" marT="9525" marB="0" anchor="ctr"/>
                </a:tc>
                <a:tc>
                  <a:txBody>
                    <a:bodyPr/>
                    <a:lstStyle/>
                    <a:p>
                      <a:pPr algn="l" fontAlgn="b"/>
                      <a:r>
                        <a:rPr lang="pt-BR" sz="1800" u="none" strike="noStrike" dirty="0">
                          <a:solidFill>
                            <a:schemeClr val="tx1"/>
                          </a:solidFill>
                          <a:effectLst/>
                          <a:latin typeface="Century Gothic" panose="020B0502020202020204" pitchFamily="34" charset="0"/>
                        </a:rPr>
                        <a:t>SEC. MUNICIPAL DE SAÚDE</a:t>
                      </a:r>
                      <a:endParaRPr lang="pt-BR" sz="1800" b="0" i="0" u="none" strike="noStrike" dirty="0">
                        <a:solidFill>
                          <a:schemeClr val="tx1"/>
                        </a:solidFill>
                        <a:effectLst/>
                        <a:latin typeface="Century Gothic" panose="020B0502020202020204" pitchFamily="34" charset="0"/>
                      </a:endParaRPr>
                    </a:p>
                  </a:txBody>
                  <a:tcPr marL="9525" marR="9525" marT="9525" marB="0" anchor="ctr"/>
                </a:tc>
                <a:tc>
                  <a:txBody>
                    <a:bodyPr/>
                    <a:lstStyle/>
                    <a:p>
                      <a:pPr algn="r" fontAlgn="b"/>
                      <a:r>
                        <a:rPr lang="pt-BR" sz="1800" b="0" i="0" u="none" strike="noStrike" dirty="0">
                          <a:solidFill>
                            <a:schemeClr val="tx1"/>
                          </a:solidFill>
                          <a:effectLst/>
                          <a:latin typeface="Century Gothic" panose="020B0502020202020204" pitchFamily="34" charset="0"/>
                        </a:rPr>
                        <a:t>4.272.860,87</a:t>
                      </a:r>
                    </a:p>
                  </a:txBody>
                  <a:tcPr marL="9525" marR="9525" marT="9525" marB="0" anchor="ctr"/>
                </a:tc>
                <a:extLst>
                  <a:ext uri="{0D108BD9-81ED-4DB2-BD59-A6C34878D82A}">
                    <a16:rowId xmlns:a16="http://schemas.microsoft.com/office/drawing/2014/main" xmlns="" val="10010"/>
                  </a:ext>
                </a:extLst>
              </a:tr>
              <a:tr h="404583">
                <a:tc>
                  <a:txBody>
                    <a:bodyPr/>
                    <a:lstStyle/>
                    <a:p>
                      <a:pPr algn="ctr" fontAlgn="b"/>
                      <a:r>
                        <a:rPr lang="pt-BR" sz="1800" u="none" strike="noStrike" dirty="0">
                          <a:effectLst/>
                          <a:latin typeface="Century Gothic" panose="020B0502020202020204" pitchFamily="34" charset="0"/>
                        </a:rPr>
                        <a:t>030950</a:t>
                      </a:r>
                      <a:endParaRPr lang="pt-BR" sz="18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algn="l" fontAlgn="b"/>
                      <a:r>
                        <a:rPr lang="pt-BR" sz="1800" u="none" strike="noStrike" dirty="0">
                          <a:effectLst/>
                          <a:latin typeface="Century Gothic" panose="020B0502020202020204" pitchFamily="34" charset="0"/>
                        </a:rPr>
                        <a:t>FUNDO M. DE SAÚDE DE BARREIRAS - FMSB</a:t>
                      </a:r>
                      <a:endParaRPr lang="pt-BR" sz="18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algn="r" fontAlgn="b"/>
                      <a:r>
                        <a:rPr lang="pt-BR" sz="1800" b="0" i="0" u="none" strike="noStrike" dirty="0">
                          <a:solidFill>
                            <a:schemeClr val="tx1"/>
                          </a:solidFill>
                          <a:effectLst/>
                          <a:latin typeface="Century Gothic" panose="020B0502020202020204" pitchFamily="34" charset="0"/>
                        </a:rPr>
                        <a:t>61.264.154,77</a:t>
                      </a:r>
                      <a:endParaRPr lang="pt-BR" sz="1800" b="0" i="0" u="none" strike="noStrike" dirty="0">
                        <a:solidFill>
                          <a:srgbClr val="000000"/>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xmlns="" val="10011"/>
                  </a:ext>
                </a:extLst>
              </a:tr>
            </a:tbl>
          </a:graphicData>
        </a:graphic>
      </p:graphicFrame>
      <p:pic>
        <p:nvPicPr>
          <p:cNvPr id="6" name="Imagem 5">
            <a:extLst>
              <a:ext uri="{FF2B5EF4-FFF2-40B4-BE49-F238E27FC236}">
                <a16:creationId xmlns:a16="http://schemas.microsoft.com/office/drawing/2014/main" xmlns="" id="{83A252B9-CCBC-A462-7222-097F605CBBEC}"/>
              </a:ext>
            </a:extLst>
          </p:cNvPr>
          <p:cNvPicPr>
            <a:picLocks noChangeAspect="1"/>
          </p:cNvPicPr>
          <p:nvPr/>
        </p:nvPicPr>
        <p:blipFill>
          <a:blip r:embed="rId2"/>
          <a:stretch>
            <a:fillRect/>
          </a:stretch>
        </p:blipFill>
        <p:spPr>
          <a:xfrm>
            <a:off x="1712273" y="483112"/>
            <a:ext cx="2458673" cy="606472"/>
          </a:xfrm>
          <a:prstGeom prst="rect">
            <a:avLst/>
          </a:prstGeom>
        </p:spPr>
      </p:pic>
    </p:spTree>
    <p:extLst>
      <p:ext uri="{BB962C8B-B14F-4D97-AF65-F5344CB8AC3E}">
        <p14:creationId xmlns:p14="http://schemas.microsoft.com/office/powerpoint/2010/main" val="857555489"/>
      </p:ext>
    </p:extLst>
  </p:cSld>
  <p:clrMapOvr>
    <a:masterClrMapping/>
  </p:clrMapOvr>
  <mc:AlternateContent xmlns:mc="http://schemas.openxmlformats.org/markup-compatibility/2006" xmlns:p14="http://schemas.microsoft.com/office/powerpoint/2010/main">
    <mc:Choice Requires="p14">
      <p:transition p14:dur="0" advTm="63493"/>
    </mc:Choice>
    <mc:Fallback xmlns="">
      <p:transition advTm="63493"/>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p:cNvGraphicFramePr>
            <a:graphicFrameLocks noGrp="1"/>
          </p:cNvGraphicFramePr>
          <p:nvPr>
            <p:ph idx="1"/>
            <p:extLst>
              <p:ext uri="{D42A27DB-BD31-4B8C-83A1-F6EECF244321}">
                <p14:modId xmlns:p14="http://schemas.microsoft.com/office/powerpoint/2010/main" val="1604889753"/>
              </p:ext>
            </p:extLst>
          </p:nvPr>
        </p:nvGraphicFramePr>
        <p:xfrm>
          <a:off x="818147" y="1144783"/>
          <a:ext cx="10299032" cy="5600923"/>
        </p:xfrm>
        <a:graphic>
          <a:graphicData uri="http://schemas.openxmlformats.org/drawingml/2006/table">
            <a:tbl>
              <a:tblPr>
                <a:tableStyleId>{3B4B98B0-60AC-42C2-AFA5-B58CD77FA1E5}</a:tableStyleId>
              </a:tblPr>
              <a:tblGrid>
                <a:gridCol w="1429712">
                  <a:extLst>
                    <a:ext uri="{9D8B030D-6E8A-4147-A177-3AD203B41FA5}">
                      <a16:colId xmlns:a16="http://schemas.microsoft.com/office/drawing/2014/main" xmlns="" val="20000"/>
                    </a:ext>
                  </a:extLst>
                </a:gridCol>
                <a:gridCol w="6372432">
                  <a:extLst>
                    <a:ext uri="{9D8B030D-6E8A-4147-A177-3AD203B41FA5}">
                      <a16:colId xmlns:a16="http://schemas.microsoft.com/office/drawing/2014/main" xmlns="" val="20001"/>
                    </a:ext>
                  </a:extLst>
                </a:gridCol>
                <a:gridCol w="2496888">
                  <a:extLst>
                    <a:ext uri="{9D8B030D-6E8A-4147-A177-3AD203B41FA5}">
                      <a16:colId xmlns:a16="http://schemas.microsoft.com/office/drawing/2014/main" xmlns="" val="20002"/>
                    </a:ext>
                  </a:extLst>
                </a:gridCol>
              </a:tblGrid>
              <a:tr h="564444">
                <a:tc>
                  <a:txBody>
                    <a:bodyPr/>
                    <a:lstStyle/>
                    <a:p>
                      <a:pPr algn="ctr" fontAlgn="b"/>
                      <a:r>
                        <a:rPr lang="pt-BR" sz="1800" b="1" u="none" strike="noStrike" dirty="0">
                          <a:solidFill>
                            <a:schemeClr val="bg1"/>
                          </a:solidFill>
                          <a:effectLst/>
                          <a:latin typeface="Century Gothic" panose="020B0502020202020204" pitchFamily="34" charset="0"/>
                        </a:rPr>
                        <a:t>UNIDADE</a:t>
                      </a:r>
                      <a:endParaRPr lang="pt-BR" sz="1800" b="1" i="0" u="none" strike="noStrike" dirty="0">
                        <a:solidFill>
                          <a:schemeClr val="bg1"/>
                        </a:solidFill>
                        <a:effectLst/>
                        <a:latin typeface="Century Gothic" panose="020B0502020202020204" pitchFamily="34" charset="0"/>
                      </a:endParaRPr>
                    </a:p>
                  </a:txBody>
                  <a:tcPr marL="9525" marR="9525" marT="9525" marB="0" anchor="ctr">
                    <a:solidFill>
                      <a:srgbClr val="002060"/>
                    </a:solidFill>
                  </a:tcPr>
                </a:tc>
                <a:tc>
                  <a:txBody>
                    <a:bodyPr/>
                    <a:lstStyle/>
                    <a:p>
                      <a:pPr algn="ctr" fontAlgn="b"/>
                      <a:r>
                        <a:rPr lang="pt-BR" sz="1800" b="1" u="none" strike="noStrike" dirty="0">
                          <a:solidFill>
                            <a:schemeClr val="bg1"/>
                          </a:solidFill>
                          <a:effectLst/>
                          <a:latin typeface="Century Gothic" panose="020B0502020202020204" pitchFamily="34" charset="0"/>
                        </a:rPr>
                        <a:t>DESPESA LIQUIDADA POR UNIDADE</a:t>
                      </a:r>
                      <a:r>
                        <a:rPr lang="pt-BR" sz="1800" b="1" u="none" strike="noStrike" baseline="0" dirty="0">
                          <a:solidFill>
                            <a:schemeClr val="bg1"/>
                          </a:solidFill>
                          <a:effectLst/>
                          <a:latin typeface="Century Gothic" panose="020B0502020202020204" pitchFamily="34" charset="0"/>
                        </a:rPr>
                        <a:t> ORÇAMENTÁRIA</a:t>
                      </a:r>
                      <a:endParaRPr lang="pt-BR" sz="1800" b="1" i="0" u="none" strike="noStrike" dirty="0">
                        <a:solidFill>
                          <a:schemeClr val="bg1"/>
                        </a:solidFill>
                        <a:effectLst/>
                        <a:latin typeface="Century Gothic" panose="020B0502020202020204" pitchFamily="34" charset="0"/>
                      </a:endParaRPr>
                    </a:p>
                  </a:txBody>
                  <a:tcPr marL="9525" marR="9525" marT="9525" marB="0" anchor="ctr">
                    <a:solidFill>
                      <a:srgbClr val="002060"/>
                    </a:solidFill>
                  </a:tcPr>
                </a:tc>
                <a:tc>
                  <a:txBody>
                    <a:bodyPr/>
                    <a:lstStyle/>
                    <a:p>
                      <a:pPr algn="r" fontAlgn="b"/>
                      <a:r>
                        <a:rPr lang="pt-BR" sz="1800" b="1" u="none" strike="noStrike" dirty="0">
                          <a:solidFill>
                            <a:schemeClr val="bg1"/>
                          </a:solidFill>
                          <a:effectLst/>
                          <a:latin typeface="Century Gothic" panose="020B0502020202020204" pitchFamily="34" charset="0"/>
                        </a:rPr>
                        <a:t>VALOR (R$)</a:t>
                      </a:r>
                      <a:endParaRPr lang="pt-BR" sz="1800" b="1" i="0" u="none" strike="noStrike" dirty="0">
                        <a:solidFill>
                          <a:schemeClr val="bg1"/>
                        </a:solidFill>
                        <a:effectLst/>
                        <a:latin typeface="Century Gothic" panose="020B0502020202020204" pitchFamily="34" charset="0"/>
                      </a:endParaRPr>
                    </a:p>
                  </a:txBody>
                  <a:tcPr marL="9525" marR="9525" marT="9525" marB="0" anchor="ctr">
                    <a:solidFill>
                      <a:srgbClr val="002060"/>
                    </a:solidFill>
                  </a:tcPr>
                </a:tc>
                <a:extLst>
                  <a:ext uri="{0D108BD9-81ED-4DB2-BD59-A6C34878D82A}">
                    <a16:rowId xmlns:a16="http://schemas.microsoft.com/office/drawing/2014/main" xmlns="" val="10000"/>
                  </a:ext>
                </a:extLst>
              </a:tr>
              <a:tr h="396673">
                <a:tc>
                  <a:txBody>
                    <a:bodyPr/>
                    <a:lstStyle/>
                    <a:p>
                      <a:pPr algn="ctr" fontAlgn="b"/>
                      <a:r>
                        <a:rPr lang="pt-BR" sz="1800" u="none" strike="noStrike" dirty="0">
                          <a:effectLst/>
                          <a:latin typeface="Century Gothic" panose="020B0502020202020204" pitchFamily="34" charset="0"/>
                        </a:rPr>
                        <a:t>031010</a:t>
                      </a:r>
                      <a:endParaRPr lang="pt-BR" sz="18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algn="l" fontAlgn="b"/>
                      <a:r>
                        <a:rPr lang="pt-BR" sz="1800" dirty="0">
                          <a:latin typeface="Century Gothic" panose="020B0502020202020204" pitchFamily="34" charset="0"/>
                        </a:rPr>
                        <a:t>SEC. MUN. DE AGRICULTURA E TECNOLOGIA</a:t>
                      </a:r>
                      <a:endParaRPr lang="pt-BR" sz="18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algn="r" fontAlgn="b"/>
                      <a:r>
                        <a:rPr lang="pt-BR" sz="1800" b="0" i="0" u="none" strike="noStrike" dirty="0">
                          <a:solidFill>
                            <a:schemeClr val="tx1"/>
                          </a:solidFill>
                          <a:effectLst/>
                          <a:latin typeface="Century Gothic" panose="020B0502020202020204" pitchFamily="34" charset="0"/>
                        </a:rPr>
                        <a:t>1.194.318,06</a:t>
                      </a:r>
                      <a:endParaRPr lang="pt-BR" sz="1800" b="0" i="0" u="none" strike="noStrike" dirty="0">
                        <a:solidFill>
                          <a:srgbClr val="FF0000"/>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xmlns="" val="10002"/>
                  </a:ext>
                </a:extLst>
              </a:tr>
              <a:tr h="396673">
                <a:tc>
                  <a:txBody>
                    <a:bodyPr/>
                    <a:lstStyle/>
                    <a:p>
                      <a:pPr algn="ctr" fontAlgn="b"/>
                      <a:r>
                        <a:rPr lang="pt-BR" sz="1800" u="none" strike="noStrike" dirty="0">
                          <a:effectLst/>
                          <a:latin typeface="Century Gothic" panose="020B0502020202020204" pitchFamily="34" charset="0"/>
                        </a:rPr>
                        <a:t>031050</a:t>
                      </a:r>
                      <a:endParaRPr lang="pt-BR" sz="18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algn="l" fontAlgn="b"/>
                      <a:r>
                        <a:rPr lang="pt-BR" sz="1800" dirty="0">
                          <a:latin typeface="Century Gothic" panose="020B0502020202020204" pitchFamily="34" charset="0"/>
                        </a:rPr>
                        <a:t>SEC. MUN. DE INDÚSTRIA, COMÉRCIO E TURISMO</a:t>
                      </a:r>
                      <a:endParaRPr lang="pt-BR" sz="18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marL="0" marR="0" indent="0" algn="r" defTabSz="914126" rtl="0" eaLnBrk="1" fontAlgn="b" latinLnBrk="0" hangingPunct="1">
                        <a:lnSpc>
                          <a:spcPct val="100000"/>
                        </a:lnSpc>
                        <a:spcBef>
                          <a:spcPts val="0"/>
                        </a:spcBef>
                        <a:spcAft>
                          <a:spcPts val="0"/>
                        </a:spcAft>
                        <a:buClrTx/>
                        <a:buSzTx/>
                        <a:buFontTx/>
                        <a:buNone/>
                        <a:tabLst/>
                        <a:defRPr/>
                      </a:pPr>
                      <a:r>
                        <a:rPr lang="pt-BR" sz="1800" b="0" i="0" u="none" strike="noStrike" dirty="0">
                          <a:solidFill>
                            <a:schemeClr val="tx1"/>
                          </a:solidFill>
                          <a:effectLst/>
                          <a:latin typeface="Century Gothic" panose="020B0502020202020204" pitchFamily="34" charset="0"/>
                        </a:rPr>
                        <a:t>134.445,04</a:t>
                      </a:r>
                      <a:endParaRPr lang="pt-BR" sz="1800" b="0" i="0" u="none" strike="noStrike" dirty="0">
                        <a:solidFill>
                          <a:srgbClr val="000000"/>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xmlns="" val="10012"/>
                  </a:ext>
                </a:extLst>
              </a:tr>
              <a:tr h="531402">
                <a:tc>
                  <a:txBody>
                    <a:bodyPr/>
                    <a:lstStyle/>
                    <a:p>
                      <a:pPr algn="ctr" fontAlgn="b"/>
                      <a:r>
                        <a:rPr lang="pt-BR" sz="1800" u="none" strike="noStrike" dirty="0">
                          <a:effectLst/>
                          <a:latin typeface="Century Gothic" panose="020B0502020202020204" pitchFamily="34" charset="0"/>
                        </a:rPr>
                        <a:t>031111</a:t>
                      </a:r>
                      <a:endParaRPr lang="pt-BR" sz="18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algn="l" fontAlgn="b"/>
                      <a:r>
                        <a:rPr lang="pt-BR" sz="1800" u="none" strike="noStrike" dirty="0">
                          <a:effectLst/>
                          <a:latin typeface="Century Gothic" panose="020B0502020202020204" pitchFamily="34" charset="0"/>
                        </a:rPr>
                        <a:t>SEC.</a:t>
                      </a:r>
                      <a:r>
                        <a:rPr lang="pt-BR" sz="1800" u="none" strike="noStrike" baseline="0" dirty="0">
                          <a:effectLst/>
                          <a:latin typeface="Century Gothic" panose="020B0502020202020204" pitchFamily="34" charset="0"/>
                        </a:rPr>
                        <a:t> MUN. DE </a:t>
                      </a:r>
                      <a:r>
                        <a:rPr lang="pt-BR" sz="1800" u="none" strike="noStrike" dirty="0">
                          <a:effectLst/>
                          <a:latin typeface="Century Gothic" panose="020B0502020202020204" pitchFamily="34" charset="0"/>
                        </a:rPr>
                        <a:t>INFRAEST, OBRAS, SERV PÚB. TRANSPORTE</a:t>
                      </a:r>
                      <a:endParaRPr lang="pt-BR" sz="18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algn="r" fontAlgn="b"/>
                      <a:r>
                        <a:rPr lang="pt-BR" sz="1800" b="0" i="0" u="none" strike="noStrike" dirty="0">
                          <a:solidFill>
                            <a:schemeClr val="tx1"/>
                          </a:solidFill>
                          <a:effectLst/>
                          <a:latin typeface="Century Gothic" panose="020B0502020202020204" pitchFamily="34" charset="0"/>
                        </a:rPr>
                        <a:t>27.254.014,68</a:t>
                      </a:r>
                      <a:endParaRPr lang="pt-BR" sz="1800" b="0" i="0" u="none" strike="noStrike" dirty="0">
                        <a:solidFill>
                          <a:srgbClr val="000000"/>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xmlns="" val="10003"/>
                  </a:ext>
                </a:extLst>
              </a:tr>
              <a:tr h="373886">
                <a:tc>
                  <a:txBody>
                    <a:bodyPr/>
                    <a:lstStyle/>
                    <a:p>
                      <a:pPr algn="ctr" fontAlgn="b"/>
                      <a:r>
                        <a:rPr lang="pt-BR" sz="1800" u="none" strike="noStrike" dirty="0">
                          <a:effectLst/>
                          <a:latin typeface="Century Gothic" panose="020B0502020202020204" pitchFamily="34" charset="0"/>
                        </a:rPr>
                        <a:t>031212</a:t>
                      </a:r>
                      <a:endParaRPr lang="pt-BR" sz="18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algn="l" fontAlgn="b"/>
                      <a:r>
                        <a:rPr lang="pt-BR" sz="1800" u="none" strike="noStrike" dirty="0">
                          <a:effectLst/>
                          <a:latin typeface="Century Gothic" panose="020B0502020202020204" pitchFamily="34" charset="0"/>
                        </a:rPr>
                        <a:t>SEC. MUN. DE SEGURANÇA CIDADÃ E TRÂNSITO</a:t>
                      </a:r>
                      <a:endParaRPr lang="pt-BR" sz="18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algn="r" fontAlgn="b"/>
                      <a:r>
                        <a:rPr lang="pt-BR" sz="1800" b="0" i="0" u="none" strike="noStrike" dirty="0">
                          <a:solidFill>
                            <a:schemeClr val="tx1"/>
                          </a:solidFill>
                          <a:effectLst/>
                          <a:latin typeface="Century Gothic" panose="020B0502020202020204" pitchFamily="34" charset="0"/>
                        </a:rPr>
                        <a:t>4.551.006,92</a:t>
                      </a:r>
                      <a:endParaRPr lang="pt-BR" sz="1800" b="0" i="0" u="none" strike="noStrike" dirty="0">
                        <a:solidFill>
                          <a:srgbClr val="000000"/>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xmlns="" val="10004"/>
                  </a:ext>
                </a:extLst>
              </a:tr>
              <a:tr h="381368">
                <a:tc>
                  <a:txBody>
                    <a:bodyPr/>
                    <a:lstStyle/>
                    <a:p>
                      <a:pPr algn="ctr" fontAlgn="b"/>
                      <a:r>
                        <a:rPr lang="pt-BR" sz="1800" u="none" strike="noStrike" dirty="0">
                          <a:effectLst/>
                          <a:latin typeface="Century Gothic" panose="020B0502020202020204" pitchFamily="34" charset="0"/>
                        </a:rPr>
                        <a:t>031250</a:t>
                      </a:r>
                      <a:endParaRPr lang="pt-BR" sz="18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algn="l" fontAlgn="b"/>
                      <a:r>
                        <a:rPr lang="pt-BR" sz="1800" u="none" strike="noStrike" dirty="0">
                          <a:effectLst/>
                          <a:latin typeface="Century Gothic" panose="020B0502020202020204" pitchFamily="34" charset="0"/>
                        </a:rPr>
                        <a:t>SECRETARIA MUN. ASSISTÊNCIA SOCIAL E TRABALHO</a:t>
                      </a:r>
                      <a:endParaRPr lang="pt-BR" sz="18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algn="r" fontAlgn="b"/>
                      <a:r>
                        <a:rPr lang="pt-BR" sz="1800" dirty="0">
                          <a:latin typeface="Century Gothic" panose="020B0502020202020204" pitchFamily="34" charset="0"/>
                        </a:rPr>
                        <a:t>2.382.118,83</a:t>
                      </a:r>
                    </a:p>
                  </a:txBody>
                  <a:tcPr marL="9525" marR="9525" marT="9525" marB="0" anchor="ctr"/>
                </a:tc>
                <a:extLst>
                  <a:ext uri="{0D108BD9-81ED-4DB2-BD59-A6C34878D82A}">
                    <a16:rowId xmlns:a16="http://schemas.microsoft.com/office/drawing/2014/main" xmlns="" val="10005"/>
                  </a:ext>
                </a:extLst>
              </a:tr>
              <a:tr h="364523">
                <a:tc>
                  <a:txBody>
                    <a:bodyPr/>
                    <a:lstStyle/>
                    <a:p>
                      <a:pPr algn="ctr" fontAlgn="b"/>
                      <a:r>
                        <a:rPr lang="pt-BR" sz="1800" u="none" strike="noStrike" dirty="0">
                          <a:effectLst/>
                          <a:latin typeface="Century Gothic" panose="020B0502020202020204" pitchFamily="34" charset="0"/>
                        </a:rPr>
                        <a:t>031251</a:t>
                      </a:r>
                      <a:endParaRPr lang="pt-BR" sz="18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algn="l" fontAlgn="b"/>
                      <a:r>
                        <a:rPr lang="pt-BR" sz="1800" u="none" strike="noStrike" dirty="0">
                          <a:effectLst/>
                          <a:latin typeface="Century Gothic" panose="020B0502020202020204" pitchFamily="34" charset="0"/>
                        </a:rPr>
                        <a:t>FUNDO MUNICIPAL DE ASSISTÊNCIA SOCIAL</a:t>
                      </a:r>
                      <a:endParaRPr lang="pt-BR" sz="18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algn="r" fontAlgn="b"/>
                      <a:r>
                        <a:rPr lang="pt-BR" sz="1800" b="0" i="0" u="none" strike="noStrike" dirty="0">
                          <a:solidFill>
                            <a:schemeClr val="tx1"/>
                          </a:solidFill>
                          <a:effectLst/>
                          <a:latin typeface="Century Gothic" panose="020B0502020202020204" pitchFamily="34" charset="0"/>
                        </a:rPr>
                        <a:t>2.025.296,72</a:t>
                      </a:r>
                      <a:endParaRPr lang="pt-BR" sz="1800" b="0" i="0" u="none" strike="noStrike" dirty="0">
                        <a:solidFill>
                          <a:srgbClr val="000000"/>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xmlns="" val="10006"/>
                  </a:ext>
                </a:extLst>
              </a:tr>
              <a:tr h="531402">
                <a:tc>
                  <a:txBody>
                    <a:bodyPr/>
                    <a:lstStyle/>
                    <a:p>
                      <a:pPr algn="ctr" fontAlgn="b"/>
                      <a:r>
                        <a:rPr lang="pt-BR" sz="1800" u="none" strike="noStrike" dirty="0">
                          <a:effectLst/>
                          <a:latin typeface="Century Gothic" panose="020B0502020202020204" pitchFamily="34" charset="0"/>
                        </a:rPr>
                        <a:t>031252</a:t>
                      </a:r>
                      <a:endParaRPr lang="pt-BR" sz="18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algn="l" fontAlgn="b"/>
                      <a:r>
                        <a:rPr lang="pt-BR" sz="1800" u="none" strike="noStrike" dirty="0">
                          <a:effectLst/>
                          <a:latin typeface="Century Gothic" panose="020B0502020202020204" pitchFamily="34" charset="0"/>
                        </a:rPr>
                        <a:t>FUNDO MUNICIPAL DA CRIANÇA E DO ADOLESCENTE</a:t>
                      </a:r>
                      <a:endParaRPr lang="pt-BR" sz="18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algn="r" fontAlgn="b"/>
                      <a:r>
                        <a:rPr lang="pt-BR" sz="1800" b="0" i="0" u="none" strike="noStrike" dirty="0">
                          <a:solidFill>
                            <a:schemeClr val="tx1"/>
                          </a:solidFill>
                          <a:effectLst/>
                          <a:latin typeface="Century Gothic" panose="020B0502020202020204" pitchFamily="34" charset="0"/>
                        </a:rPr>
                        <a:t>86,37</a:t>
                      </a:r>
                      <a:endParaRPr lang="pt-BR" sz="1800" b="0" i="0" u="none" strike="noStrike" dirty="0">
                        <a:solidFill>
                          <a:srgbClr val="000000"/>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xmlns="" val="10007"/>
                  </a:ext>
                </a:extLst>
              </a:tr>
              <a:tr h="399494">
                <a:tc>
                  <a:txBody>
                    <a:bodyPr/>
                    <a:lstStyle/>
                    <a:p>
                      <a:pPr algn="ctr" fontAlgn="b"/>
                      <a:r>
                        <a:rPr lang="pt-BR" sz="1800" u="none" strike="noStrike" dirty="0">
                          <a:effectLst/>
                          <a:latin typeface="Century Gothic" panose="020B0502020202020204" pitchFamily="34" charset="0"/>
                        </a:rPr>
                        <a:t>031258</a:t>
                      </a:r>
                      <a:endParaRPr lang="pt-BR" sz="18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algn="l" fontAlgn="b"/>
                      <a:r>
                        <a:rPr lang="pt-BR" sz="1800" u="none" strike="noStrike" dirty="0">
                          <a:effectLst/>
                          <a:latin typeface="Century Gothic" panose="020B0502020202020204" pitchFamily="34" charset="0"/>
                        </a:rPr>
                        <a:t>FUNDO MUNICIPAL PENITÊNCIÁRIO</a:t>
                      </a:r>
                      <a:r>
                        <a:rPr lang="pt-BR" sz="1800" u="none" strike="noStrike" baseline="0" dirty="0">
                          <a:effectLst/>
                          <a:latin typeface="Century Gothic" panose="020B0502020202020204" pitchFamily="34" charset="0"/>
                        </a:rPr>
                        <a:t> - FUNPREM</a:t>
                      </a:r>
                      <a:endParaRPr lang="pt-BR" sz="18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algn="r" fontAlgn="b"/>
                      <a:r>
                        <a:rPr lang="pt-BR" sz="1800" dirty="0">
                          <a:latin typeface="Century Gothic" panose="020B0502020202020204" pitchFamily="34" charset="0"/>
                        </a:rPr>
                        <a:t>0,00</a:t>
                      </a:r>
                      <a:endParaRPr lang="pt-BR" sz="1800" b="0" i="0" u="none" strike="noStrike" dirty="0">
                        <a:solidFill>
                          <a:srgbClr val="000000"/>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xmlns="" val="10013"/>
                  </a:ext>
                </a:extLst>
              </a:tr>
              <a:tr h="313581">
                <a:tc>
                  <a:txBody>
                    <a:bodyPr/>
                    <a:lstStyle/>
                    <a:p>
                      <a:pPr algn="ctr" fontAlgn="b"/>
                      <a:r>
                        <a:rPr lang="pt-BR" sz="1800" u="none" strike="noStrike" dirty="0">
                          <a:effectLst/>
                          <a:latin typeface="Century Gothic" panose="020B0502020202020204" pitchFamily="34" charset="0"/>
                        </a:rPr>
                        <a:t>031414</a:t>
                      </a:r>
                      <a:endParaRPr lang="pt-BR" sz="18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algn="l" fontAlgn="b"/>
                      <a:r>
                        <a:rPr lang="pt-BR" sz="1800" u="none" strike="noStrike" dirty="0">
                          <a:effectLst/>
                          <a:latin typeface="Century Gothic" panose="020B0502020202020204" pitchFamily="34" charset="0"/>
                        </a:rPr>
                        <a:t>SEC. MUN.</a:t>
                      </a:r>
                      <a:r>
                        <a:rPr lang="pt-BR" sz="1800" u="none" strike="noStrike" baseline="0" dirty="0">
                          <a:effectLst/>
                          <a:latin typeface="Century Gothic" panose="020B0502020202020204" pitchFamily="34" charset="0"/>
                        </a:rPr>
                        <a:t> DE </a:t>
                      </a:r>
                      <a:r>
                        <a:rPr lang="pt-BR" sz="1800" u="none" strike="noStrike" dirty="0">
                          <a:effectLst/>
                          <a:latin typeface="Century Gothic" panose="020B0502020202020204" pitchFamily="34" charset="0"/>
                        </a:rPr>
                        <a:t>MEIO AMBIENTE E SUSTENTABILIDADE</a:t>
                      </a:r>
                      <a:endParaRPr lang="pt-BR" sz="18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algn="r" fontAlgn="b"/>
                      <a:r>
                        <a:rPr lang="pt-BR" sz="1800" dirty="0">
                          <a:latin typeface="Century Gothic" panose="020B0502020202020204" pitchFamily="34" charset="0"/>
                        </a:rPr>
                        <a:t>4.954.077,97</a:t>
                      </a:r>
                    </a:p>
                  </a:txBody>
                  <a:tcPr marL="9525" marR="9525" marT="9525" marB="0" anchor="ctr"/>
                </a:tc>
                <a:extLst>
                  <a:ext uri="{0D108BD9-81ED-4DB2-BD59-A6C34878D82A}">
                    <a16:rowId xmlns:a16="http://schemas.microsoft.com/office/drawing/2014/main" xmlns="" val="10008"/>
                  </a:ext>
                </a:extLst>
              </a:tr>
              <a:tr h="475731">
                <a:tc>
                  <a:txBody>
                    <a:bodyPr/>
                    <a:lstStyle/>
                    <a:p>
                      <a:pPr algn="ctr" fontAlgn="b"/>
                      <a:r>
                        <a:rPr lang="pt-BR" sz="1800" u="none" strike="noStrike" dirty="0">
                          <a:effectLst/>
                          <a:latin typeface="Century Gothic" panose="020B0502020202020204" pitchFamily="34" charset="0"/>
                        </a:rPr>
                        <a:t>031450</a:t>
                      </a:r>
                      <a:endParaRPr lang="pt-BR" sz="18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algn="l" fontAlgn="b"/>
                      <a:r>
                        <a:rPr lang="pt-BR" sz="1800" u="none" strike="noStrike">
                          <a:effectLst/>
                          <a:latin typeface="Century Gothic" panose="020B0502020202020204" pitchFamily="34" charset="0"/>
                        </a:rPr>
                        <a:t>FUNDO MUNICIPAL DE MEIO AMBIENTE</a:t>
                      </a:r>
                      <a:endParaRPr lang="pt-BR" sz="1800" b="0" i="0" u="none" strike="noStrike">
                        <a:solidFill>
                          <a:srgbClr val="000000"/>
                        </a:solidFill>
                        <a:effectLst/>
                        <a:latin typeface="Century Gothic" panose="020B0502020202020204" pitchFamily="34" charset="0"/>
                      </a:endParaRPr>
                    </a:p>
                  </a:txBody>
                  <a:tcPr marL="9525" marR="9525" marT="9525" marB="0" anchor="ctr"/>
                </a:tc>
                <a:tc>
                  <a:txBody>
                    <a:bodyPr/>
                    <a:lstStyle/>
                    <a:p>
                      <a:pPr algn="r" fontAlgn="b"/>
                      <a:r>
                        <a:rPr lang="pt-BR" sz="1800" b="0" i="0" u="none" strike="noStrike" dirty="0">
                          <a:solidFill>
                            <a:schemeClr val="tx1"/>
                          </a:solidFill>
                          <a:effectLst/>
                          <a:latin typeface="Century Gothic" panose="020B0502020202020204" pitchFamily="34" charset="0"/>
                        </a:rPr>
                        <a:t>21.656,98</a:t>
                      </a:r>
                      <a:endParaRPr lang="pt-BR" sz="1800" b="0" i="0" u="none" strike="noStrike" dirty="0">
                        <a:solidFill>
                          <a:srgbClr val="000000"/>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xmlns="" val="10009"/>
                  </a:ext>
                </a:extLst>
              </a:tr>
              <a:tr h="313581">
                <a:tc>
                  <a:txBody>
                    <a:bodyPr/>
                    <a:lstStyle/>
                    <a:p>
                      <a:pPr algn="ctr" fontAlgn="b"/>
                      <a:r>
                        <a:rPr lang="pt-BR" sz="1800" u="none" strike="noStrike">
                          <a:effectLst/>
                          <a:latin typeface="Century Gothic" panose="020B0502020202020204" pitchFamily="34" charset="0"/>
                        </a:rPr>
                        <a:t>038888</a:t>
                      </a:r>
                      <a:endParaRPr lang="pt-BR" sz="1800" b="0" i="0" u="none" strike="noStrike">
                        <a:solidFill>
                          <a:srgbClr val="000000"/>
                        </a:solidFill>
                        <a:effectLst/>
                        <a:latin typeface="Century Gothic" panose="020B0502020202020204" pitchFamily="34" charset="0"/>
                      </a:endParaRPr>
                    </a:p>
                  </a:txBody>
                  <a:tcPr marL="9525" marR="9525" marT="9525" marB="0" anchor="ctr"/>
                </a:tc>
                <a:tc>
                  <a:txBody>
                    <a:bodyPr/>
                    <a:lstStyle/>
                    <a:p>
                      <a:pPr algn="l" fontAlgn="b"/>
                      <a:r>
                        <a:rPr lang="pt-BR" sz="1800" u="none" strike="noStrike" dirty="0">
                          <a:effectLst/>
                          <a:latin typeface="Century Gothic" panose="020B0502020202020204" pitchFamily="34" charset="0"/>
                        </a:rPr>
                        <a:t>ENCARGOS GERAIS DO MUNICÍPIO</a:t>
                      </a:r>
                      <a:endParaRPr lang="pt-BR" sz="18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algn="r" fontAlgn="b"/>
                      <a:r>
                        <a:rPr lang="pt-BR" sz="1800" b="0" i="0" u="none" strike="noStrike" dirty="0">
                          <a:solidFill>
                            <a:schemeClr val="tx1"/>
                          </a:solidFill>
                          <a:effectLst/>
                          <a:latin typeface="Century Gothic" panose="020B0502020202020204" pitchFamily="34" charset="0"/>
                        </a:rPr>
                        <a:t>26.111.455,92</a:t>
                      </a:r>
                      <a:endParaRPr lang="pt-BR" sz="1800" b="0" i="0" u="none" strike="noStrike" dirty="0">
                        <a:solidFill>
                          <a:srgbClr val="000000"/>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xmlns="" val="10010"/>
                  </a:ext>
                </a:extLst>
              </a:tr>
              <a:tr h="547916">
                <a:tc gridSpan="2">
                  <a:txBody>
                    <a:bodyPr/>
                    <a:lstStyle/>
                    <a:p>
                      <a:pPr algn="ctr" fontAlgn="b"/>
                      <a:r>
                        <a:rPr lang="pt-BR" sz="1800" b="1" u="none" strike="noStrike" dirty="0">
                          <a:solidFill>
                            <a:schemeClr val="bg1"/>
                          </a:solidFill>
                          <a:effectLst/>
                          <a:latin typeface="Century Gothic" panose="020B0502020202020204" pitchFamily="34" charset="0"/>
                        </a:rPr>
                        <a:t>TOTAL GERAL</a:t>
                      </a:r>
                      <a:endParaRPr lang="pt-BR" sz="1800" b="1" i="0" u="none" strike="noStrike" dirty="0">
                        <a:solidFill>
                          <a:schemeClr val="bg1"/>
                        </a:solidFill>
                        <a:effectLst/>
                        <a:latin typeface="Century Gothic" panose="020B0502020202020204" pitchFamily="34" charset="0"/>
                      </a:endParaRPr>
                    </a:p>
                  </a:txBody>
                  <a:tcPr marL="9525" marR="9525" marT="9525" marB="0" anchor="ctr">
                    <a:solidFill>
                      <a:srgbClr val="002060"/>
                    </a:solidFill>
                  </a:tcPr>
                </a:tc>
                <a:tc hMerge="1">
                  <a:txBody>
                    <a:bodyPr/>
                    <a:lstStyle/>
                    <a:p>
                      <a:endParaRPr lang="pt-BR"/>
                    </a:p>
                  </a:txBody>
                  <a:tcPr/>
                </a:tc>
                <a:tc>
                  <a:txBody>
                    <a:bodyPr/>
                    <a:lstStyle/>
                    <a:p>
                      <a:pPr algn="r" fontAlgn="b"/>
                      <a:r>
                        <a:rPr lang="pt-BR" sz="1800" b="0" i="0" u="none" strike="noStrike" dirty="0">
                          <a:solidFill>
                            <a:schemeClr val="bg1"/>
                          </a:solidFill>
                          <a:effectLst/>
                          <a:latin typeface="Century Gothic" panose="020B0502020202020204" pitchFamily="34" charset="0"/>
                        </a:rPr>
                        <a:t>238.144.432,98</a:t>
                      </a:r>
                    </a:p>
                    <a:p>
                      <a:pPr algn="ctr" fontAlgn="b"/>
                      <a:endParaRPr lang="pt-BR" sz="1800" b="1" i="0" u="none" strike="noStrike" dirty="0">
                        <a:solidFill>
                          <a:schemeClr val="bg1"/>
                        </a:solidFill>
                        <a:effectLst/>
                        <a:latin typeface="Century Gothic" panose="020B0502020202020204" pitchFamily="34" charset="0"/>
                      </a:endParaRPr>
                    </a:p>
                  </a:txBody>
                  <a:tcPr marL="9525" marR="9525" marT="9525" marB="0" anchor="ctr">
                    <a:solidFill>
                      <a:srgbClr val="002060"/>
                    </a:solidFill>
                  </a:tcPr>
                </a:tc>
                <a:extLst>
                  <a:ext uri="{0D108BD9-81ED-4DB2-BD59-A6C34878D82A}">
                    <a16:rowId xmlns:a16="http://schemas.microsoft.com/office/drawing/2014/main" xmlns="" val="10011"/>
                  </a:ext>
                </a:extLst>
              </a:tr>
            </a:tbl>
          </a:graphicData>
        </a:graphic>
      </p:graphicFrame>
      <p:pic>
        <p:nvPicPr>
          <p:cNvPr id="2" name="Imagem 1">
            <a:extLst>
              <a:ext uri="{FF2B5EF4-FFF2-40B4-BE49-F238E27FC236}">
                <a16:creationId xmlns:a16="http://schemas.microsoft.com/office/drawing/2014/main" xmlns="" id="{D6134717-EAFD-5A95-20A2-309CBC6564C9}"/>
              </a:ext>
            </a:extLst>
          </p:cNvPr>
          <p:cNvPicPr>
            <a:picLocks noChangeAspect="1"/>
          </p:cNvPicPr>
          <p:nvPr/>
        </p:nvPicPr>
        <p:blipFill>
          <a:blip r:embed="rId2"/>
          <a:stretch>
            <a:fillRect/>
          </a:stretch>
        </p:blipFill>
        <p:spPr>
          <a:xfrm>
            <a:off x="818147" y="401053"/>
            <a:ext cx="2406319" cy="593558"/>
          </a:xfrm>
          <a:prstGeom prst="rect">
            <a:avLst/>
          </a:prstGeom>
        </p:spPr>
      </p:pic>
    </p:spTree>
    <p:extLst>
      <p:ext uri="{BB962C8B-B14F-4D97-AF65-F5344CB8AC3E}">
        <p14:creationId xmlns:p14="http://schemas.microsoft.com/office/powerpoint/2010/main" val="1561314302"/>
      </p:ext>
    </p:extLst>
  </p:cSld>
  <p:clrMapOvr>
    <a:masterClrMapping/>
  </p:clrMapOvr>
  <mc:AlternateContent xmlns:mc="http://schemas.openxmlformats.org/markup-compatibility/2006" xmlns:p14="http://schemas.microsoft.com/office/powerpoint/2010/main">
    <mc:Choice Requires="p14">
      <p:transition p14:dur="0" advTm="62750"/>
    </mc:Choice>
    <mc:Fallback xmlns="">
      <p:transition advTm="6275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a 7">
            <a:extLst>
              <a:ext uri="{FF2B5EF4-FFF2-40B4-BE49-F238E27FC236}">
                <a16:creationId xmlns:a16="http://schemas.microsoft.com/office/drawing/2014/main" xmlns="" id="{75A9816A-8A02-47CB-71BD-6D87E22A9884}"/>
              </a:ext>
            </a:extLst>
          </p:cNvPr>
          <p:cNvGraphicFramePr/>
          <p:nvPr>
            <p:extLst>
              <p:ext uri="{D42A27DB-BD31-4B8C-83A1-F6EECF244321}">
                <p14:modId xmlns:p14="http://schemas.microsoft.com/office/powerpoint/2010/main" val="3674088486"/>
              </p:ext>
            </p:extLst>
          </p:nvPr>
        </p:nvGraphicFramePr>
        <p:xfrm>
          <a:off x="639330" y="308556"/>
          <a:ext cx="9603302" cy="9167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3" name="CaixaDeTexto 50">
            <a:extLst>
              <a:ext uri="{FF2B5EF4-FFF2-40B4-BE49-F238E27FC236}">
                <a16:creationId xmlns:a16="http://schemas.microsoft.com/office/drawing/2014/main" xmlns="" id="{FFD2AF3E-1D28-3407-584C-00B1708D4674}"/>
              </a:ext>
            </a:extLst>
          </p:cNvPr>
          <p:cNvGraphicFramePr/>
          <p:nvPr>
            <p:extLst>
              <p:ext uri="{D42A27DB-BD31-4B8C-83A1-F6EECF244321}">
                <p14:modId xmlns:p14="http://schemas.microsoft.com/office/powerpoint/2010/main" val="432558293"/>
              </p:ext>
            </p:extLst>
          </p:nvPr>
        </p:nvGraphicFramePr>
        <p:xfrm>
          <a:off x="1130920" y="1694521"/>
          <a:ext cx="9591906" cy="44935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2" name="Agrupar 1">
            <a:extLst>
              <a:ext uri="{FF2B5EF4-FFF2-40B4-BE49-F238E27FC236}">
                <a16:creationId xmlns:a16="http://schemas.microsoft.com/office/drawing/2014/main" xmlns="" id="{0864550A-209D-D3AB-216A-57EF7D408D6E}"/>
              </a:ext>
            </a:extLst>
          </p:cNvPr>
          <p:cNvGrpSpPr/>
          <p:nvPr/>
        </p:nvGrpSpPr>
        <p:grpSpPr>
          <a:xfrm>
            <a:off x="-585793" y="552774"/>
            <a:ext cx="10504498" cy="845398"/>
            <a:chOff x="3679991" y="2490712"/>
            <a:chExt cx="2595893" cy="1312730"/>
          </a:xfrm>
          <a:solidFill>
            <a:schemeClr val="bg2">
              <a:lumMod val="90000"/>
            </a:schemeClr>
          </a:solidFill>
        </p:grpSpPr>
        <p:sp>
          <p:nvSpPr>
            <p:cNvPr id="3" name="Seta: Divisa 2">
              <a:extLst>
                <a:ext uri="{FF2B5EF4-FFF2-40B4-BE49-F238E27FC236}">
                  <a16:creationId xmlns:a16="http://schemas.microsoft.com/office/drawing/2014/main" xmlns="" id="{5D22A59F-ADAF-DB7C-56FC-CFAB8B781054}"/>
                </a:ext>
              </a:extLst>
            </p:cNvPr>
            <p:cNvSpPr/>
            <p:nvPr/>
          </p:nvSpPr>
          <p:spPr>
            <a:xfrm>
              <a:off x="3679991" y="2490712"/>
              <a:ext cx="2595571" cy="75213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4" name="CaixaDeTexto 3">
              <a:extLst>
                <a:ext uri="{FF2B5EF4-FFF2-40B4-BE49-F238E27FC236}">
                  <a16:creationId xmlns:a16="http://schemas.microsoft.com/office/drawing/2014/main" xmlns="" id="{77C1D731-3569-471E-1726-D3FC2DD3B5DC}"/>
                </a:ext>
              </a:extLst>
            </p:cNvPr>
            <p:cNvSpPr txBox="1"/>
            <p:nvPr/>
          </p:nvSpPr>
          <p:spPr>
            <a:xfrm>
              <a:off x="4062796" y="2513074"/>
              <a:ext cx="2213088" cy="1290368"/>
            </a:xfrm>
            <a:prstGeom prst="rect">
              <a:avLst/>
            </a:prstGeom>
            <a:noFill/>
            <a:ln>
              <a:noFill/>
            </a:ln>
          </p:spPr>
          <p:txBody>
            <a:bodyPr wrap="square">
              <a:spAutoFit/>
            </a:bodyPr>
            <a:lstStyle/>
            <a:p>
              <a:pPr lvl="0" algn="just" rtl="0"/>
              <a:r>
                <a:rPr lang="pt-BR" sz="2400" b="1" dirty="0">
                  <a:solidFill>
                    <a:srgbClr val="002060"/>
                  </a:solidFill>
                  <a:latin typeface="Century Gothic" panose="020B0502020202020204" pitchFamily="34" charset="0"/>
                </a:rPr>
                <a:t>III - RESULTADOS FISCAIS &gt; RESULTADO ORÇAMENTÁRIO</a:t>
              </a:r>
            </a:p>
          </p:txBody>
        </p:sp>
      </p:grpSp>
      <p:pic>
        <p:nvPicPr>
          <p:cNvPr id="6" name="Imagem 5">
            <a:extLst>
              <a:ext uri="{FF2B5EF4-FFF2-40B4-BE49-F238E27FC236}">
                <a16:creationId xmlns:a16="http://schemas.microsoft.com/office/drawing/2014/main" xmlns="" id="{E6BCB6FC-9941-838F-A5CB-111C877B9AD1}"/>
              </a:ext>
            </a:extLst>
          </p:cNvPr>
          <p:cNvPicPr>
            <a:picLocks noChangeAspect="1"/>
          </p:cNvPicPr>
          <p:nvPr/>
        </p:nvPicPr>
        <p:blipFill>
          <a:blip r:embed="rId12"/>
          <a:stretch>
            <a:fillRect/>
          </a:stretch>
        </p:blipFill>
        <p:spPr>
          <a:xfrm>
            <a:off x="10238981" y="363514"/>
            <a:ext cx="1668379" cy="1042737"/>
          </a:xfrm>
          <a:prstGeom prst="rect">
            <a:avLst/>
          </a:prstGeom>
        </p:spPr>
      </p:pic>
    </p:spTree>
    <p:extLst>
      <p:ext uri="{BB962C8B-B14F-4D97-AF65-F5344CB8AC3E}">
        <p14:creationId xmlns:p14="http://schemas.microsoft.com/office/powerpoint/2010/main" val="1405658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a:extLst>
              <a:ext uri="{FF2B5EF4-FFF2-40B4-BE49-F238E27FC236}">
                <a16:creationId xmlns:a16="http://schemas.microsoft.com/office/drawing/2014/main" xmlns="" id="{78C2D684-B700-D8AC-A452-9C24B37E8AEE}"/>
              </a:ext>
            </a:extLst>
          </p:cNvPr>
          <p:cNvGraphicFramePr/>
          <p:nvPr>
            <p:extLst>
              <p:ext uri="{D42A27DB-BD31-4B8C-83A1-F6EECF244321}">
                <p14:modId xmlns:p14="http://schemas.microsoft.com/office/powerpoint/2010/main" val="1106301746"/>
              </p:ext>
            </p:extLst>
          </p:nvPr>
        </p:nvGraphicFramePr>
        <p:xfrm>
          <a:off x="0" y="4882637"/>
          <a:ext cx="12192000" cy="1975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Objeto 6">
            <a:extLst>
              <a:ext uri="{FF2B5EF4-FFF2-40B4-BE49-F238E27FC236}">
                <a16:creationId xmlns:a16="http://schemas.microsoft.com/office/drawing/2014/main" xmlns="" id="{22C3326B-A658-46C2-A9B4-BE09E53E8F8D}"/>
              </a:ext>
            </a:extLst>
          </p:cNvPr>
          <p:cNvGraphicFramePr>
            <a:graphicFrameLocks noChangeAspect="1"/>
          </p:cNvGraphicFramePr>
          <p:nvPr>
            <p:extLst>
              <p:ext uri="{D42A27DB-BD31-4B8C-83A1-F6EECF244321}">
                <p14:modId xmlns:p14="http://schemas.microsoft.com/office/powerpoint/2010/main" val="3082004967"/>
              </p:ext>
            </p:extLst>
          </p:nvPr>
        </p:nvGraphicFramePr>
        <p:xfrm>
          <a:off x="1002573" y="1946119"/>
          <a:ext cx="10186854" cy="4272685"/>
        </p:xfrm>
        <a:graphic>
          <a:graphicData uri="http://schemas.openxmlformats.org/presentationml/2006/ole">
            <mc:AlternateContent xmlns:mc="http://schemas.openxmlformats.org/markup-compatibility/2006">
              <mc:Choice xmlns:v="urn:schemas-microsoft-com:vml" Requires="v">
                <p:oleObj spid="_x0000_s3074" name="Worksheet" r:id="rId9" imgW="6343692" imgH="3171931" progId="Excel.Sheet.12">
                  <p:embed/>
                </p:oleObj>
              </mc:Choice>
              <mc:Fallback>
                <p:oleObj name="Worksheet" r:id="rId9" imgW="6343692" imgH="3171931" progId="Excel.Sheet.12">
                  <p:embed/>
                  <p:pic>
                    <p:nvPicPr>
                      <p:cNvPr id="7" name="Objeto 6">
                        <a:extLst>
                          <a:ext uri="{FF2B5EF4-FFF2-40B4-BE49-F238E27FC236}">
                            <a16:creationId xmlns:a16="http://schemas.microsoft.com/office/drawing/2014/main" xmlns="" id="{22C3326B-A658-46C2-A9B4-BE09E53E8F8D}"/>
                          </a:ext>
                        </a:extLst>
                      </p:cNvPr>
                      <p:cNvPicPr/>
                      <p:nvPr/>
                    </p:nvPicPr>
                    <p:blipFill>
                      <a:blip r:embed="rId10"/>
                      <a:stretch>
                        <a:fillRect/>
                      </a:stretch>
                    </p:blipFill>
                    <p:spPr>
                      <a:xfrm>
                        <a:off x="1002573" y="1946119"/>
                        <a:ext cx="10186854" cy="4272685"/>
                      </a:xfrm>
                      <a:prstGeom prst="rect">
                        <a:avLst/>
                      </a:prstGeom>
                      <a:solidFill>
                        <a:schemeClr val="bg1">
                          <a:alpha val="50196"/>
                        </a:schemeClr>
                      </a:solidFill>
                    </p:spPr>
                  </p:pic>
                </p:oleObj>
              </mc:Fallback>
            </mc:AlternateContent>
          </a:graphicData>
        </a:graphic>
      </p:graphicFrame>
      <p:grpSp>
        <p:nvGrpSpPr>
          <p:cNvPr id="2" name="Agrupar 1">
            <a:extLst>
              <a:ext uri="{FF2B5EF4-FFF2-40B4-BE49-F238E27FC236}">
                <a16:creationId xmlns:a16="http://schemas.microsoft.com/office/drawing/2014/main" xmlns="" id="{38893F99-CFD7-DB48-DE71-AE93DEEC5A70}"/>
              </a:ext>
            </a:extLst>
          </p:cNvPr>
          <p:cNvGrpSpPr/>
          <p:nvPr/>
        </p:nvGrpSpPr>
        <p:grpSpPr>
          <a:xfrm>
            <a:off x="-566743" y="460142"/>
            <a:ext cx="7177093" cy="487062"/>
            <a:chOff x="3679991" y="2486543"/>
            <a:chExt cx="2994158" cy="756307"/>
          </a:xfrm>
          <a:solidFill>
            <a:schemeClr val="bg2">
              <a:lumMod val="90000"/>
            </a:schemeClr>
          </a:solidFill>
        </p:grpSpPr>
        <p:sp>
          <p:nvSpPr>
            <p:cNvPr id="3" name="Seta: Divisa 2">
              <a:extLst>
                <a:ext uri="{FF2B5EF4-FFF2-40B4-BE49-F238E27FC236}">
                  <a16:creationId xmlns:a16="http://schemas.microsoft.com/office/drawing/2014/main" xmlns="" id="{435DB445-EBE0-DAE0-4C08-ACC625DD0F8B}"/>
                </a:ext>
              </a:extLst>
            </p:cNvPr>
            <p:cNvSpPr/>
            <p:nvPr/>
          </p:nvSpPr>
          <p:spPr>
            <a:xfrm>
              <a:off x="3679991" y="2490712"/>
              <a:ext cx="2595571" cy="75213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4" name="CaixaDeTexto 3">
              <a:extLst>
                <a:ext uri="{FF2B5EF4-FFF2-40B4-BE49-F238E27FC236}">
                  <a16:creationId xmlns:a16="http://schemas.microsoft.com/office/drawing/2014/main" xmlns="" id="{73054778-5111-D74D-C60F-5BD13997180D}"/>
                </a:ext>
              </a:extLst>
            </p:cNvPr>
            <p:cNvSpPr txBox="1"/>
            <p:nvPr/>
          </p:nvSpPr>
          <p:spPr>
            <a:xfrm>
              <a:off x="4461061" y="2486543"/>
              <a:ext cx="2213088" cy="716871"/>
            </a:xfrm>
            <a:prstGeom prst="rect">
              <a:avLst/>
            </a:prstGeom>
            <a:noFill/>
            <a:ln>
              <a:noFill/>
            </a:ln>
          </p:spPr>
          <p:txBody>
            <a:bodyPr wrap="square">
              <a:spAutoFit/>
            </a:bodyPr>
            <a:lstStyle/>
            <a:p>
              <a:pPr lvl="0" algn="just" rtl="0"/>
              <a:r>
                <a:rPr lang="pt-BR" sz="2400" b="1" dirty="0">
                  <a:solidFill>
                    <a:srgbClr val="002060"/>
                  </a:solidFill>
                  <a:latin typeface="Century Gothic" panose="020B0502020202020204" pitchFamily="34" charset="0"/>
                </a:rPr>
                <a:t>III - RESULTADOS FISCAIS</a:t>
              </a:r>
            </a:p>
          </p:txBody>
        </p:sp>
      </p:grpSp>
      <p:sp>
        <p:nvSpPr>
          <p:cNvPr id="9" name="CaixaDeTexto 8">
            <a:extLst>
              <a:ext uri="{FF2B5EF4-FFF2-40B4-BE49-F238E27FC236}">
                <a16:creationId xmlns:a16="http://schemas.microsoft.com/office/drawing/2014/main" xmlns="" id="{20FA1CAA-C470-F173-524B-157FDF89B312}"/>
              </a:ext>
            </a:extLst>
          </p:cNvPr>
          <p:cNvSpPr txBox="1"/>
          <p:nvPr/>
        </p:nvSpPr>
        <p:spPr>
          <a:xfrm>
            <a:off x="2905125" y="1321872"/>
            <a:ext cx="6381750" cy="400110"/>
          </a:xfrm>
          <a:prstGeom prst="rect">
            <a:avLst/>
          </a:prstGeom>
          <a:noFill/>
        </p:spPr>
        <p:txBody>
          <a:bodyPr wrap="square">
            <a:spAutoFit/>
          </a:bodyPr>
          <a:lstStyle/>
          <a:p>
            <a:pPr lvl="0" algn="ctr" rtl="0"/>
            <a:r>
              <a:rPr lang="pt-BR" sz="2000" dirty="0">
                <a:solidFill>
                  <a:srgbClr val="000000"/>
                </a:solidFill>
                <a:latin typeface="Century Gothic" panose="020B0502020202020204" pitchFamily="34" charset="0"/>
              </a:rPr>
              <a:t>RESULTADO ORÇAMENTÁRIO – 1º QUADRIMESTRE</a:t>
            </a:r>
          </a:p>
        </p:txBody>
      </p:sp>
      <p:pic>
        <p:nvPicPr>
          <p:cNvPr id="8" name="Imagem 7">
            <a:extLst>
              <a:ext uri="{FF2B5EF4-FFF2-40B4-BE49-F238E27FC236}">
                <a16:creationId xmlns:a16="http://schemas.microsoft.com/office/drawing/2014/main" xmlns="" id="{80D63EFC-B6AA-B56F-FE2A-BFDA85D53C43}"/>
              </a:ext>
            </a:extLst>
          </p:cNvPr>
          <p:cNvPicPr>
            <a:picLocks noChangeAspect="1"/>
          </p:cNvPicPr>
          <p:nvPr/>
        </p:nvPicPr>
        <p:blipFill>
          <a:blip r:embed="rId11"/>
          <a:stretch>
            <a:fillRect/>
          </a:stretch>
        </p:blipFill>
        <p:spPr>
          <a:xfrm>
            <a:off x="9286875" y="229685"/>
            <a:ext cx="1868847" cy="1168030"/>
          </a:xfrm>
          <a:prstGeom prst="rect">
            <a:avLst/>
          </a:prstGeom>
        </p:spPr>
      </p:pic>
    </p:spTree>
    <p:extLst>
      <p:ext uri="{BB962C8B-B14F-4D97-AF65-F5344CB8AC3E}">
        <p14:creationId xmlns:p14="http://schemas.microsoft.com/office/powerpoint/2010/main" val="1182195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a:extLst>
              <a:ext uri="{FF2B5EF4-FFF2-40B4-BE49-F238E27FC236}">
                <a16:creationId xmlns:a16="http://schemas.microsoft.com/office/drawing/2014/main" xmlns="" id="{78C2D684-B700-D8AC-A452-9C24B37E8AEE}"/>
              </a:ext>
            </a:extLst>
          </p:cNvPr>
          <p:cNvGraphicFramePr/>
          <p:nvPr>
            <p:extLst>
              <p:ext uri="{D42A27DB-BD31-4B8C-83A1-F6EECF244321}">
                <p14:modId xmlns:p14="http://schemas.microsoft.com/office/powerpoint/2010/main" val="2316716840"/>
              </p:ext>
            </p:extLst>
          </p:nvPr>
        </p:nvGraphicFramePr>
        <p:xfrm>
          <a:off x="128337" y="2940194"/>
          <a:ext cx="11935326" cy="1975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 name="Agrupar 1">
            <a:extLst>
              <a:ext uri="{FF2B5EF4-FFF2-40B4-BE49-F238E27FC236}">
                <a16:creationId xmlns:a16="http://schemas.microsoft.com/office/drawing/2014/main" xmlns="" id="{38893F99-CFD7-DB48-DE71-AE93DEEC5A70}"/>
              </a:ext>
            </a:extLst>
          </p:cNvPr>
          <p:cNvGrpSpPr/>
          <p:nvPr/>
        </p:nvGrpSpPr>
        <p:grpSpPr>
          <a:xfrm>
            <a:off x="-566743" y="460142"/>
            <a:ext cx="7177093" cy="487062"/>
            <a:chOff x="3679991" y="2486543"/>
            <a:chExt cx="2994158" cy="756307"/>
          </a:xfrm>
          <a:solidFill>
            <a:schemeClr val="bg2">
              <a:lumMod val="90000"/>
            </a:schemeClr>
          </a:solidFill>
        </p:grpSpPr>
        <p:sp>
          <p:nvSpPr>
            <p:cNvPr id="3" name="Seta: Divisa 2">
              <a:extLst>
                <a:ext uri="{FF2B5EF4-FFF2-40B4-BE49-F238E27FC236}">
                  <a16:creationId xmlns:a16="http://schemas.microsoft.com/office/drawing/2014/main" xmlns="" id="{435DB445-EBE0-DAE0-4C08-ACC625DD0F8B}"/>
                </a:ext>
              </a:extLst>
            </p:cNvPr>
            <p:cNvSpPr/>
            <p:nvPr/>
          </p:nvSpPr>
          <p:spPr>
            <a:xfrm>
              <a:off x="3679991" y="2490712"/>
              <a:ext cx="2595571" cy="75213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4" name="CaixaDeTexto 3">
              <a:extLst>
                <a:ext uri="{FF2B5EF4-FFF2-40B4-BE49-F238E27FC236}">
                  <a16:creationId xmlns:a16="http://schemas.microsoft.com/office/drawing/2014/main" xmlns="" id="{73054778-5111-D74D-C60F-5BD13997180D}"/>
                </a:ext>
              </a:extLst>
            </p:cNvPr>
            <p:cNvSpPr txBox="1"/>
            <p:nvPr/>
          </p:nvSpPr>
          <p:spPr>
            <a:xfrm>
              <a:off x="4461061" y="2486543"/>
              <a:ext cx="2213088" cy="716871"/>
            </a:xfrm>
            <a:prstGeom prst="rect">
              <a:avLst/>
            </a:prstGeom>
            <a:noFill/>
            <a:ln>
              <a:noFill/>
            </a:ln>
          </p:spPr>
          <p:txBody>
            <a:bodyPr wrap="square">
              <a:spAutoFit/>
            </a:bodyPr>
            <a:lstStyle/>
            <a:p>
              <a:pPr lvl="0" algn="just" rtl="0"/>
              <a:r>
                <a:rPr lang="pt-BR" sz="2400" b="1" dirty="0">
                  <a:solidFill>
                    <a:srgbClr val="002060"/>
                  </a:solidFill>
                  <a:latin typeface="Century Gothic" panose="020B0502020202020204" pitchFamily="34" charset="0"/>
                </a:rPr>
                <a:t>III - RESULTADOS FISCAIS</a:t>
              </a:r>
            </a:p>
          </p:txBody>
        </p:sp>
      </p:grpSp>
      <p:sp>
        <p:nvSpPr>
          <p:cNvPr id="5" name="CaixaDeTexto 4">
            <a:extLst>
              <a:ext uri="{FF2B5EF4-FFF2-40B4-BE49-F238E27FC236}">
                <a16:creationId xmlns:a16="http://schemas.microsoft.com/office/drawing/2014/main" xmlns="" id="{F2ED6113-6B22-75BD-8A76-0B7C7657D115}"/>
              </a:ext>
            </a:extLst>
          </p:cNvPr>
          <p:cNvSpPr txBox="1"/>
          <p:nvPr/>
        </p:nvSpPr>
        <p:spPr>
          <a:xfrm>
            <a:off x="2905125" y="1493855"/>
            <a:ext cx="6381750" cy="830997"/>
          </a:xfrm>
          <a:prstGeom prst="rect">
            <a:avLst/>
          </a:prstGeom>
          <a:noFill/>
        </p:spPr>
        <p:txBody>
          <a:bodyPr wrap="square">
            <a:spAutoFit/>
          </a:bodyPr>
          <a:lstStyle/>
          <a:p>
            <a:pPr lvl="0" algn="ctr" rtl="0"/>
            <a:r>
              <a:rPr lang="pt-BR" sz="2400" b="1" dirty="0">
                <a:solidFill>
                  <a:srgbClr val="002060"/>
                </a:solidFill>
                <a:latin typeface="Century Gothic" panose="020B0502020202020204" pitchFamily="34" charset="0"/>
              </a:rPr>
              <a:t>RESULTADO ORÇAMENTÁRIO </a:t>
            </a:r>
            <a:br>
              <a:rPr lang="pt-BR" sz="2400" b="1" dirty="0">
                <a:solidFill>
                  <a:srgbClr val="002060"/>
                </a:solidFill>
                <a:latin typeface="Century Gothic" panose="020B0502020202020204" pitchFamily="34" charset="0"/>
              </a:rPr>
            </a:br>
            <a:r>
              <a:rPr lang="pt-BR" sz="2400" b="1" dirty="0">
                <a:solidFill>
                  <a:srgbClr val="002060"/>
                </a:solidFill>
                <a:latin typeface="Century Gothic" panose="020B0502020202020204" pitchFamily="34" charset="0"/>
              </a:rPr>
              <a:t>1º QUADRIMESTRE</a:t>
            </a:r>
          </a:p>
        </p:txBody>
      </p:sp>
      <p:pic>
        <p:nvPicPr>
          <p:cNvPr id="7" name="Imagem 6">
            <a:extLst>
              <a:ext uri="{FF2B5EF4-FFF2-40B4-BE49-F238E27FC236}">
                <a16:creationId xmlns:a16="http://schemas.microsoft.com/office/drawing/2014/main" xmlns="" id="{EBF9C514-E489-6AF3-D6ED-0688FB721AED}"/>
              </a:ext>
            </a:extLst>
          </p:cNvPr>
          <p:cNvPicPr>
            <a:picLocks noChangeAspect="1"/>
          </p:cNvPicPr>
          <p:nvPr/>
        </p:nvPicPr>
        <p:blipFill>
          <a:blip r:embed="rId7"/>
          <a:stretch>
            <a:fillRect/>
          </a:stretch>
        </p:blipFill>
        <p:spPr>
          <a:xfrm>
            <a:off x="9952069" y="169970"/>
            <a:ext cx="1868847" cy="1168030"/>
          </a:xfrm>
          <a:prstGeom prst="rect">
            <a:avLst/>
          </a:prstGeom>
        </p:spPr>
      </p:pic>
    </p:spTree>
    <p:extLst>
      <p:ext uri="{BB962C8B-B14F-4D97-AF65-F5344CB8AC3E}">
        <p14:creationId xmlns:p14="http://schemas.microsoft.com/office/powerpoint/2010/main" val="3800520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a 7">
            <a:extLst>
              <a:ext uri="{FF2B5EF4-FFF2-40B4-BE49-F238E27FC236}">
                <a16:creationId xmlns:a16="http://schemas.microsoft.com/office/drawing/2014/main" xmlns="" id="{75A9816A-8A02-47CB-71BD-6D87E22A9884}"/>
              </a:ext>
            </a:extLst>
          </p:cNvPr>
          <p:cNvGraphicFramePr/>
          <p:nvPr>
            <p:extLst>
              <p:ext uri="{D42A27DB-BD31-4B8C-83A1-F6EECF244321}">
                <p14:modId xmlns:p14="http://schemas.microsoft.com/office/powerpoint/2010/main" val="689380555"/>
              </p:ext>
            </p:extLst>
          </p:nvPr>
        </p:nvGraphicFramePr>
        <p:xfrm>
          <a:off x="639330" y="308556"/>
          <a:ext cx="9603302" cy="9167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3" name="CaixaDeTexto 50">
            <a:extLst>
              <a:ext uri="{FF2B5EF4-FFF2-40B4-BE49-F238E27FC236}">
                <a16:creationId xmlns:a16="http://schemas.microsoft.com/office/drawing/2014/main" xmlns="" id="{872C3630-A5DF-6CF3-A53A-D6281D0CDDF3}"/>
              </a:ext>
            </a:extLst>
          </p:cNvPr>
          <p:cNvGraphicFramePr/>
          <p:nvPr>
            <p:extLst>
              <p:ext uri="{D42A27DB-BD31-4B8C-83A1-F6EECF244321}">
                <p14:modId xmlns:p14="http://schemas.microsoft.com/office/powerpoint/2010/main" val="2895837718"/>
              </p:ext>
            </p:extLst>
          </p:nvPr>
        </p:nvGraphicFramePr>
        <p:xfrm>
          <a:off x="781050" y="1225257"/>
          <a:ext cx="10496550" cy="556833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2" name="Agrupar 1">
            <a:extLst>
              <a:ext uri="{FF2B5EF4-FFF2-40B4-BE49-F238E27FC236}">
                <a16:creationId xmlns:a16="http://schemas.microsoft.com/office/drawing/2014/main" xmlns="" id="{10E1DC3E-0F7E-8F86-436E-CDD62949716C}"/>
              </a:ext>
            </a:extLst>
          </p:cNvPr>
          <p:cNvGrpSpPr/>
          <p:nvPr/>
        </p:nvGrpSpPr>
        <p:grpSpPr>
          <a:xfrm>
            <a:off x="-452443" y="504825"/>
            <a:ext cx="9271330" cy="487062"/>
            <a:chOff x="3679991" y="2486543"/>
            <a:chExt cx="2595571" cy="756307"/>
          </a:xfrm>
          <a:solidFill>
            <a:schemeClr val="bg2">
              <a:lumMod val="90000"/>
            </a:schemeClr>
          </a:solidFill>
        </p:grpSpPr>
        <p:sp>
          <p:nvSpPr>
            <p:cNvPr id="3" name="Seta: Divisa 2">
              <a:extLst>
                <a:ext uri="{FF2B5EF4-FFF2-40B4-BE49-F238E27FC236}">
                  <a16:creationId xmlns:a16="http://schemas.microsoft.com/office/drawing/2014/main" xmlns="" id="{9E2E4B46-2D26-5212-D41F-369D0D994835}"/>
                </a:ext>
              </a:extLst>
            </p:cNvPr>
            <p:cNvSpPr/>
            <p:nvPr/>
          </p:nvSpPr>
          <p:spPr>
            <a:xfrm>
              <a:off x="3679991" y="2490712"/>
              <a:ext cx="2595571" cy="75213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4" name="CaixaDeTexto 3">
              <a:extLst>
                <a:ext uri="{FF2B5EF4-FFF2-40B4-BE49-F238E27FC236}">
                  <a16:creationId xmlns:a16="http://schemas.microsoft.com/office/drawing/2014/main" xmlns="" id="{F406791C-B7D4-C0EE-8417-03DB882FC53F}"/>
                </a:ext>
              </a:extLst>
            </p:cNvPr>
            <p:cNvSpPr txBox="1"/>
            <p:nvPr/>
          </p:nvSpPr>
          <p:spPr>
            <a:xfrm>
              <a:off x="4025316" y="2486543"/>
              <a:ext cx="2213088" cy="716871"/>
            </a:xfrm>
            <a:prstGeom prst="rect">
              <a:avLst/>
            </a:prstGeom>
            <a:noFill/>
            <a:ln>
              <a:noFill/>
            </a:ln>
          </p:spPr>
          <p:txBody>
            <a:bodyPr wrap="square">
              <a:spAutoFit/>
            </a:bodyPr>
            <a:lstStyle/>
            <a:p>
              <a:pPr lvl="0" algn="just" rtl="0"/>
              <a:r>
                <a:rPr lang="pt-BR" sz="2400" b="1" dirty="0">
                  <a:solidFill>
                    <a:srgbClr val="002060"/>
                  </a:solidFill>
                  <a:latin typeface="Century Gothic" panose="020B0502020202020204" pitchFamily="34" charset="0"/>
                </a:rPr>
                <a:t>III - RESULTADOS FISCAIS &gt; RESULTADO PRIMÁRIO</a:t>
              </a:r>
            </a:p>
          </p:txBody>
        </p:sp>
      </p:grpSp>
      <p:pic>
        <p:nvPicPr>
          <p:cNvPr id="7" name="Imagem 6">
            <a:extLst>
              <a:ext uri="{FF2B5EF4-FFF2-40B4-BE49-F238E27FC236}">
                <a16:creationId xmlns:a16="http://schemas.microsoft.com/office/drawing/2014/main" xmlns="" id="{5CFE989D-6490-E607-0E08-F9F2E579ECA7}"/>
              </a:ext>
            </a:extLst>
          </p:cNvPr>
          <p:cNvPicPr>
            <a:picLocks noChangeAspect="1"/>
          </p:cNvPicPr>
          <p:nvPr/>
        </p:nvPicPr>
        <p:blipFill>
          <a:blip r:embed="rId12"/>
          <a:stretch>
            <a:fillRect/>
          </a:stretch>
        </p:blipFill>
        <p:spPr>
          <a:xfrm>
            <a:off x="8818887" y="6053711"/>
            <a:ext cx="2406319" cy="593558"/>
          </a:xfrm>
          <a:prstGeom prst="rect">
            <a:avLst/>
          </a:prstGeom>
        </p:spPr>
      </p:pic>
    </p:spTree>
    <p:extLst>
      <p:ext uri="{BB962C8B-B14F-4D97-AF65-F5344CB8AC3E}">
        <p14:creationId xmlns:p14="http://schemas.microsoft.com/office/powerpoint/2010/main" val="12030191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a 7">
            <a:extLst>
              <a:ext uri="{FF2B5EF4-FFF2-40B4-BE49-F238E27FC236}">
                <a16:creationId xmlns:a16="http://schemas.microsoft.com/office/drawing/2014/main" xmlns="" id="{75A9816A-8A02-47CB-71BD-6D87E22A9884}"/>
              </a:ext>
            </a:extLst>
          </p:cNvPr>
          <p:cNvGraphicFramePr/>
          <p:nvPr>
            <p:extLst>
              <p:ext uri="{D42A27DB-BD31-4B8C-83A1-F6EECF244321}">
                <p14:modId xmlns:p14="http://schemas.microsoft.com/office/powerpoint/2010/main" val="2518004513"/>
              </p:ext>
            </p:extLst>
          </p:nvPr>
        </p:nvGraphicFramePr>
        <p:xfrm>
          <a:off x="-435681" y="1431079"/>
          <a:ext cx="9603302" cy="9167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Objeto 6">
            <a:extLst>
              <a:ext uri="{FF2B5EF4-FFF2-40B4-BE49-F238E27FC236}">
                <a16:creationId xmlns:a16="http://schemas.microsoft.com/office/drawing/2014/main" xmlns="" id="{F38C2F16-EFF6-46E7-B657-1D1C575CC3B7}"/>
              </a:ext>
            </a:extLst>
          </p:cNvPr>
          <p:cNvGraphicFramePr>
            <a:graphicFrameLocks noChangeAspect="1"/>
          </p:cNvGraphicFramePr>
          <p:nvPr>
            <p:extLst>
              <p:ext uri="{D42A27DB-BD31-4B8C-83A1-F6EECF244321}">
                <p14:modId xmlns:p14="http://schemas.microsoft.com/office/powerpoint/2010/main" val="2052417349"/>
              </p:ext>
            </p:extLst>
          </p:nvPr>
        </p:nvGraphicFramePr>
        <p:xfrm>
          <a:off x="1379867" y="1800411"/>
          <a:ext cx="9131300" cy="4676775"/>
        </p:xfrm>
        <a:graphic>
          <a:graphicData uri="http://schemas.openxmlformats.org/presentationml/2006/ole">
            <mc:AlternateContent xmlns:mc="http://schemas.openxmlformats.org/markup-compatibility/2006">
              <mc:Choice xmlns:v="urn:schemas-microsoft-com:vml" Requires="v">
                <p:oleObj spid="_x0000_s4098" name="Worksheet" r:id="rId9" imgW="7981811" imgH="3467179" progId="Excel.Sheet.12">
                  <p:embed/>
                </p:oleObj>
              </mc:Choice>
              <mc:Fallback>
                <p:oleObj name="Worksheet" r:id="rId9" imgW="7981811" imgH="3467179" progId="Excel.Sheet.12">
                  <p:embed/>
                  <p:pic>
                    <p:nvPicPr>
                      <p:cNvPr id="7" name="Objeto 6">
                        <a:extLst>
                          <a:ext uri="{FF2B5EF4-FFF2-40B4-BE49-F238E27FC236}">
                            <a16:creationId xmlns:a16="http://schemas.microsoft.com/office/drawing/2014/main" xmlns="" id="{F38C2F16-EFF6-46E7-B657-1D1C575CC3B7}"/>
                          </a:ext>
                        </a:extLst>
                      </p:cNvPr>
                      <p:cNvPicPr/>
                      <p:nvPr/>
                    </p:nvPicPr>
                    <p:blipFill>
                      <a:blip r:embed="rId10"/>
                      <a:stretch>
                        <a:fillRect/>
                      </a:stretch>
                    </p:blipFill>
                    <p:spPr>
                      <a:xfrm>
                        <a:off x="1379867" y="1800411"/>
                        <a:ext cx="9131300" cy="4676775"/>
                      </a:xfrm>
                      <a:prstGeom prst="rect">
                        <a:avLst/>
                      </a:prstGeom>
                      <a:solidFill>
                        <a:schemeClr val="bg1">
                          <a:alpha val="50196"/>
                        </a:schemeClr>
                      </a:solidFill>
                    </p:spPr>
                  </p:pic>
                </p:oleObj>
              </mc:Fallback>
            </mc:AlternateContent>
          </a:graphicData>
        </a:graphic>
      </p:graphicFrame>
      <p:grpSp>
        <p:nvGrpSpPr>
          <p:cNvPr id="2" name="Agrupar 1">
            <a:extLst>
              <a:ext uri="{FF2B5EF4-FFF2-40B4-BE49-F238E27FC236}">
                <a16:creationId xmlns:a16="http://schemas.microsoft.com/office/drawing/2014/main" xmlns="" id="{E7945C9F-F92A-B5CD-7F75-05D3498AFF19}"/>
              </a:ext>
            </a:extLst>
          </p:cNvPr>
          <p:cNvGrpSpPr/>
          <p:nvPr/>
        </p:nvGrpSpPr>
        <p:grpSpPr>
          <a:xfrm>
            <a:off x="-452443" y="504825"/>
            <a:ext cx="9271330" cy="487062"/>
            <a:chOff x="3679991" y="2486543"/>
            <a:chExt cx="2595571" cy="756307"/>
          </a:xfrm>
          <a:solidFill>
            <a:schemeClr val="bg2">
              <a:lumMod val="90000"/>
            </a:schemeClr>
          </a:solidFill>
        </p:grpSpPr>
        <p:sp>
          <p:nvSpPr>
            <p:cNvPr id="3" name="Seta: Divisa 2">
              <a:extLst>
                <a:ext uri="{FF2B5EF4-FFF2-40B4-BE49-F238E27FC236}">
                  <a16:creationId xmlns:a16="http://schemas.microsoft.com/office/drawing/2014/main" xmlns="" id="{79EE3A3F-6BDD-CC03-9A43-465F3EDAC645}"/>
                </a:ext>
              </a:extLst>
            </p:cNvPr>
            <p:cNvSpPr/>
            <p:nvPr/>
          </p:nvSpPr>
          <p:spPr>
            <a:xfrm>
              <a:off x="3679991" y="2490712"/>
              <a:ext cx="2595571" cy="75213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5" name="CaixaDeTexto 4">
              <a:extLst>
                <a:ext uri="{FF2B5EF4-FFF2-40B4-BE49-F238E27FC236}">
                  <a16:creationId xmlns:a16="http://schemas.microsoft.com/office/drawing/2014/main" xmlns="" id="{279A51C8-FAC2-0BFD-0EE3-82FEAA0996C5}"/>
                </a:ext>
              </a:extLst>
            </p:cNvPr>
            <p:cNvSpPr txBox="1"/>
            <p:nvPr/>
          </p:nvSpPr>
          <p:spPr>
            <a:xfrm>
              <a:off x="4025316" y="2486543"/>
              <a:ext cx="2213088" cy="716871"/>
            </a:xfrm>
            <a:prstGeom prst="rect">
              <a:avLst/>
            </a:prstGeom>
            <a:noFill/>
            <a:ln>
              <a:noFill/>
            </a:ln>
          </p:spPr>
          <p:txBody>
            <a:bodyPr wrap="square">
              <a:spAutoFit/>
            </a:bodyPr>
            <a:lstStyle/>
            <a:p>
              <a:pPr lvl="0" algn="just" rtl="0"/>
              <a:r>
                <a:rPr lang="pt-BR" sz="2400" b="1" dirty="0">
                  <a:solidFill>
                    <a:srgbClr val="002060"/>
                  </a:solidFill>
                  <a:latin typeface="Century Gothic" panose="020B0502020202020204" pitchFamily="34" charset="0"/>
                </a:rPr>
                <a:t>III - RESULTADOS FISCAIS</a:t>
              </a:r>
            </a:p>
          </p:txBody>
        </p:sp>
      </p:grpSp>
      <p:sp>
        <p:nvSpPr>
          <p:cNvPr id="12" name="CaixaDeTexto 11">
            <a:extLst>
              <a:ext uri="{FF2B5EF4-FFF2-40B4-BE49-F238E27FC236}">
                <a16:creationId xmlns:a16="http://schemas.microsoft.com/office/drawing/2014/main" xmlns="" id="{6BFD37A8-69F3-E042-DEB6-4E918F474F88}"/>
              </a:ext>
            </a:extLst>
          </p:cNvPr>
          <p:cNvSpPr txBox="1"/>
          <p:nvPr/>
        </p:nvSpPr>
        <p:spPr>
          <a:xfrm>
            <a:off x="2080583" y="1176553"/>
            <a:ext cx="8030833" cy="369332"/>
          </a:xfrm>
          <a:prstGeom prst="rect">
            <a:avLst/>
          </a:prstGeom>
          <a:noFill/>
        </p:spPr>
        <p:txBody>
          <a:bodyPr wrap="square">
            <a:spAutoFit/>
          </a:bodyPr>
          <a:lstStyle/>
          <a:p>
            <a:pPr lvl="0" algn="ctr" rtl="0"/>
            <a:r>
              <a:rPr lang="pt-BR" dirty="0">
                <a:latin typeface="Century Gothic" panose="020B0502020202020204" pitchFamily="34" charset="0"/>
              </a:rPr>
              <a:t>RESULTADO PRIMÁRIO - 1º QUADRIMESTRE</a:t>
            </a:r>
          </a:p>
        </p:txBody>
      </p:sp>
      <p:pic>
        <p:nvPicPr>
          <p:cNvPr id="4" name="Imagem 3">
            <a:extLst>
              <a:ext uri="{FF2B5EF4-FFF2-40B4-BE49-F238E27FC236}">
                <a16:creationId xmlns:a16="http://schemas.microsoft.com/office/drawing/2014/main" xmlns="" id="{2D440604-BB55-1EC1-793A-07DC6A8B4914}"/>
              </a:ext>
            </a:extLst>
          </p:cNvPr>
          <p:cNvPicPr>
            <a:picLocks noChangeAspect="1"/>
          </p:cNvPicPr>
          <p:nvPr/>
        </p:nvPicPr>
        <p:blipFill>
          <a:blip r:embed="rId11"/>
          <a:stretch>
            <a:fillRect/>
          </a:stretch>
        </p:blipFill>
        <p:spPr>
          <a:xfrm>
            <a:off x="9919653" y="263049"/>
            <a:ext cx="1868847" cy="1168030"/>
          </a:xfrm>
          <a:prstGeom prst="rect">
            <a:avLst/>
          </a:prstGeom>
        </p:spPr>
      </p:pic>
    </p:spTree>
    <p:extLst>
      <p:ext uri="{BB962C8B-B14F-4D97-AF65-F5344CB8AC3E}">
        <p14:creationId xmlns:p14="http://schemas.microsoft.com/office/powerpoint/2010/main" val="508100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a 7">
            <a:extLst>
              <a:ext uri="{FF2B5EF4-FFF2-40B4-BE49-F238E27FC236}">
                <a16:creationId xmlns:a16="http://schemas.microsoft.com/office/drawing/2014/main" xmlns="" id="{75A9816A-8A02-47CB-71BD-6D87E22A9884}"/>
              </a:ext>
            </a:extLst>
          </p:cNvPr>
          <p:cNvGraphicFramePr/>
          <p:nvPr>
            <p:extLst>
              <p:ext uri="{D42A27DB-BD31-4B8C-83A1-F6EECF244321}">
                <p14:modId xmlns:p14="http://schemas.microsoft.com/office/powerpoint/2010/main" val="1537309749"/>
              </p:ext>
            </p:extLst>
          </p:nvPr>
        </p:nvGraphicFramePr>
        <p:xfrm>
          <a:off x="639330" y="308556"/>
          <a:ext cx="9603302" cy="9167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3" name="CaixaDeTexto 50">
            <a:extLst>
              <a:ext uri="{FF2B5EF4-FFF2-40B4-BE49-F238E27FC236}">
                <a16:creationId xmlns:a16="http://schemas.microsoft.com/office/drawing/2014/main" xmlns="" id="{EBC57092-3BDB-4A13-07CC-0E4249B6EF5F}"/>
              </a:ext>
            </a:extLst>
          </p:cNvPr>
          <p:cNvGraphicFramePr/>
          <p:nvPr>
            <p:extLst>
              <p:ext uri="{D42A27DB-BD31-4B8C-83A1-F6EECF244321}">
                <p14:modId xmlns:p14="http://schemas.microsoft.com/office/powerpoint/2010/main" val="812582903"/>
              </p:ext>
            </p:extLst>
          </p:nvPr>
        </p:nvGraphicFramePr>
        <p:xfrm>
          <a:off x="639330" y="1999320"/>
          <a:ext cx="11022980" cy="419192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2" name="Agrupar 1">
            <a:extLst>
              <a:ext uri="{FF2B5EF4-FFF2-40B4-BE49-F238E27FC236}">
                <a16:creationId xmlns:a16="http://schemas.microsoft.com/office/drawing/2014/main" xmlns="" id="{0C638265-9E83-6B00-43F2-F5019F6FCAE7}"/>
              </a:ext>
            </a:extLst>
          </p:cNvPr>
          <p:cNvGrpSpPr/>
          <p:nvPr/>
        </p:nvGrpSpPr>
        <p:grpSpPr>
          <a:xfrm>
            <a:off x="-400050" y="666751"/>
            <a:ext cx="9271330" cy="487062"/>
            <a:chOff x="3679991" y="2486543"/>
            <a:chExt cx="2595571" cy="756307"/>
          </a:xfrm>
          <a:solidFill>
            <a:schemeClr val="bg2">
              <a:lumMod val="90000"/>
            </a:schemeClr>
          </a:solidFill>
        </p:grpSpPr>
        <p:sp>
          <p:nvSpPr>
            <p:cNvPr id="3" name="Seta: Divisa 2">
              <a:extLst>
                <a:ext uri="{FF2B5EF4-FFF2-40B4-BE49-F238E27FC236}">
                  <a16:creationId xmlns:a16="http://schemas.microsoft.com/office/drawing/2014/main" xmlns="" id="{24E88D30-7771-38E6-5883-4A4C460C2FCA}"/>
                </a:ext>
              </a:extLst>
            </p:cNvPr>
            <p:cNvSpPr/>
            <p:nvPr/>
          </p:nvSpPr>
          <p:spPr>
            <a:xfrm>
              <a:off x="3679991" y="2490712"/>
              <a:ext cx="2595571" cy="75213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4" name="CaixaDeTexto 3">
              <a:extLst>
                <a:ext uri="{FF2B5EF4-FFF2-40B4-BE49-F238E27FC236}">
                  <a16:creationId xmlns:a16="http://schemas.microsoft.com/office/drawing/2014/main" xmlns="" id="{16C91E40-0757-2CFC-EF36-A3EFA4C0756F}"/>
                </a:ext>
              </a:extLst>
            </p:cNvPr>
            <p:cNvSpPr txBox="1"/>
            <p:nvPr/>
          </p:nvSpPr>
          <p:spPr>
            <a:xfrm>
              <a:off x="4025316" y="2486543"/>
              <a:ext cx="2213088" cy="716871"/>
            </a:xfrm>
            <a:prstGeom prst="rect">
              <a:avLst/>
            </a:prstGeom>
            <a:noFill/>
            <a:ln>
              <a:noFill/>
            </a:ln>
          </p:spPr>
          <p:txBody>
            <a:bodyPr wrap="square">
              <a:spAutoFit/>
            </a:bodyPr>
            <a:lstStyle/>
            <a:p>
              <a:pPr lvl="0" algn="just" rtl="0"/>
              <a:r>
                <a:rPr lang="pt-BR" sz="2400" b="1" dirty="0">
                  <a:solidFill>
                    <a:srgbClr val="002060"/>
                  </a:solidFill>
                  <a:latin typeface="Century Gothic" panose="020B0502020202020204" pitchFamily="34" charset="0"/>
                </a:rPr>
                <a:t>III - RESULTADOS FISCAIS &gt; RESULTADO NOMINAL</a:t>
              </a:r>
            </a:p>
          </p:txBody>
        </p:sp>
      </p:grpSp>
      <p:pic>
        <p:nvPicPr>
          <p:cNvPr id="5" name="Imagem 4">
            <a:extLst>
              <a:ext uri="{FF2B5EF4-FFF2-40B4-BE49-F238E27FC236}">
                <a16:creationId xmlns:a16="http://schemas.microsoft.com/office/drawing/2014/main" xmlns="" id="{5C9CEE4D-A55B-0767-64CD-B5F2CE83CE0E}"/>
              </a:ext>
            </a:extLst>
          </p:cNvPr>
          <p:cNvPicPr>
            <a:picLocks noChangeAspect="1"/>
          </p:cNvPicPr>
          <p:nvPr/>
        </p:nvPicPr>
        <p:blipFill>
          <a:blip r:embed="rId12"/>
          <a:stretch>
            <a:fillRect/>
          </a:stretch>
        </p:blipFill>
        <p:spPr>
          <a:xfrm>
            <a:off x="9910660" y="327609"/>
            <a:ext cx="1868847" cy="1168030"/>
          </a:xfrm>
          <a:prstGeom prst="rect">
            <a:avLst/>
          </a:prstGeom>
        </p:spPr>
      </p:pic>
    </p:spTree>
    <p:extLst>
      <p:ext uri="{BB962C8B-B14F-4D97-AF65-F5344CB8AC3E}">
        <p14:creationId xmlns:p14="http://schemas.microsoft.com/office/powerpoint/2010/main" val="20817785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ela 9"/>
          <p:cNvGraphicFramePr>
            <a:graphicFrameLocks noGrp="1"/>
          </p:cNvGraphicFramePr>
          <p:nvPr>
            <p:extLst>
              <p:ext uri="{D42A27DB-BD31-4B8C-83A1-F6EECF244321}">
                <p14:modId xmlns:p14="http://schemas.microsoft.com/office/powerpoint/2010/main" val="1066203880"/>
              </p:ext>
            </p:extLst>
          </p:nvPr>
        </p:nvGraphicFramePr>
        <p:xfrm>
          <a:off x="382905" y="1810323"/>
          <a:ext cx="11485821" cy="4719785"/>
        </p:xfrm>
        <a:graphic>
          <a:graphicData uri="http://schemas.openxmlformats.org/drawingml/2006/table">
            <a:tbl>
              <a:tblPr>
                <a:tableStyleId>{3B4B98B0-60AC-42C2-AFA5-B58CD77FA1E5}</a:tableStyleId>
              </a:tblPr>
              <a:tblGrid>
                <a:gridCol w="6829405">
                  <a:extLst>
                    <a:ext uri="{9D8B030D-6E8A-4147-A177-3AD203B41FA5}">
                      <a16:colId xmlns:a16="http://schemas.microsoft.com/office/drawing/2014/main" xmlns="" val="20000"/>
                    </a:ext>
                  </a:extLst>
                </a:gridCol>
                <a:gridCol w="481622">
                  <a:extLst>
                    <a:ext uri="{9D8B030D-6E8A-4147-A177-3AD203B41FA5}">
                      <a16:colId xmlns:a16="http://schemas.microsoft.com/office/drawing/2014/main" xmlns="" val="20003"/>
                    </a:ext>
                  </a:extLst>
                </a:gridCol>
                <a:gridCol w="1789432">
                  <a:extLst>
                    <a:ext uri="{9D8B030D-6E8A-4147-A177-3AD203B41FA5}">
                      <a16:colId xmlns:a16="http://schemas.microsoft.com/office/drawing/2014/main" xmlns="" val="1189485385"/>
                    </a:ext>
                  </a:extLst>
                </a:gridCol>
                <a:gridCol w="2385362">
                  <a:extLst>
                    <a:ext uri="{9D8B030D-6E8A-4147-A177-3AD203B41FA5}">
                      <a16:colId xmlns:a16="http://schemas.microsoft.com/office/drawing/2014/main" xmlns="" val="20002"/>
                    </a:ext>
                  </a:extLst>
                </a:gridCol>
              </a:tblGrid>
              <a:tr h="322665">
                <a:tc rowSpan="2">
                  <a:txBody>
                    <a:bodyPr/>
                    <a:lstStyle/>
                    <a:p>
                      <a:pPr algn="ctr" rtl="0" fontAlgn="ctr"/>
                      <a:r>
                        <a:rPr lang="pt-BR" sz="1800" b="0" u="none" strike="noStrike" dirty="0">
                          <a:solidFill>
                            <a:schemeClr val="bg1"/>
                          </a:solidFill>
                          <a:effectLst/>
                          <a:latin typeface="Century Gothic" panose="020B0502020202020204" pitchFamily="34" charset="0"/>
                        </a:rPr>
                        <a:t>ESPECIFICAÇÃO</a:t>
                      </a:r>
                      <a:endParaRPr lang="pt-BR" sz="1800" b="0" i="0" u="none" strike="noStrike" dirty="0">
                        <a:solidFill>
                          <a:schemeClr val="bg1"/>
                        </a:solidFill>
                        <a:effectLst/>
                        <a:latin typeface="Century Gothic" panose="020B0502020202020204" pitchFamily="34" charset="0"/>
                      </a:endParaRPr>
                    </a:p>
                  </a:txBody>
                  <a:tcPr marL="7592" marR="7592" marT="75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gridSpan="3">
                  <a:txBody>
                    <a:bodyPr/>
                    <a:lstStyle/>
                    <a:p>
                      <a:pPr algn="ctr" rtl="0" fontAlgn="b"/>
                      <a:r>
                        <a:rPr lang="pt-BR" sz="1800" u="none" strike="noStrike" dirty="0">
                          <a:solidFill>
                            <a:schemeClr val="bg1"/>
                          </a:solidFill>
                          <a:effectLst/>
                        </a:rPr>
                        <a:t>SALDO</a:t>
                      </a:r>
                      <a:endParaRPr lang="pt-BR" sz="1800" b="0" i="0" u="none" strike="noStrike" dirty="0">
                        <a:solidFill>
                          <a:schemeClr val="bg1"/>
                        </a:solidFill>
                        <a:effectLst/>
                        <a:latin typeface="Century Schoolbook" panose="02040604050505020304" pitchFamily="18" charset="0"/>
                      </a:endParaRPr>
                    </a:p>
                  </a:txBody>
                  <a:tcPr marL="7592" marR="7592" marT="75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xmlns="" val="10001"/>
                  </a:ext>
                </a:extLst>
              </a:tr>
              <a:tr h="637487">
                <a:tc vMerge="1">
                  <a:txBody>
                    <a:bodyPr/>
                    <a:lstStyle/>
                    <a:p>
                      <a:endParaRPr lang="pt-BR"/>
                    </a:p>
                  </a:txBody>
                  <a:tcPr/>
                </a:tc>
                <a:tc gridSpan="2">
                  <a:txBody>
                    <a:bodyPr/>
                    <a:lstStyle/>
                    <a:p>
                      <a:pPr algn="ctr" rtl="0" fontAlgn="ctr"/>
                      <a:r>
                        <a:rPr lang="pt-BR" sz="1800" b="0" u="none" strike="noStrike" dirty="0">
                          <a:solidFill>
                            <a:schemeClr val="bg1"/>
                          </a:solidFill>
                          <a:effectLst/>
                          <a:latin typeface="Century Gothic" panose="020B0502020202020204" pitchFamily="34" charset="0"/>
                        </a:rPr>
                        <a:t>Em 31/12/2022 </a:t>
                      </a:r>
                    </a:p>
                    <a:p>
                      <a:pPr algn="ctr" rtl="0" fontAlgn="ctr"/>
                      <a:r>
                        <a:rPr lang="pt-BR" sz="1800" b="0" u="none" strike="noStrike" dirty="0">
                          <a:solidFill>
                            <a:schemeClr val="bg1"/>
                          </a:solidFill>
                          <a:effectLst/>
                          <a:latin typeface="Century Gothic" panose="020B0502020202020204" pitchFamily="34" charset="0"/>
                        </a:rPr>
                        <a:t>(a)</a:t>
                      </a:r>
                      <a:endParaRPr lang="pt-BR" sz="1800" b="0" i="0" u="none" strike="noStrike" dirty="0">
                        <a:solidFill>
                          <a:schemeClr val="bg1"/>
                        </a:solidFill>
                        <a:effectLst/>
                        <a:latin typeface="Century Gothic" panose="020B0502020202020204" pitchFamily="34" charset="0"/>
                      </a:endParaRPr>
                    </a:p>
                  </a:txBody>
                  <a:tcPr marL="7592" marR="7592" marT="75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hMerge="1">
                  <a:txBody>
                    <a:bodyPr/>
                    <a:lstStyle/>
                    <a:p>
                      <a:endParaRPr lang="pt-BR"/>
                    </a:p>
                  </a:txBody>
                  <a:tcPr/>
                </a:tc>
                <a:tc>
                  <a:txBody>
                    <a:bodyPr/>
                    <a:lstStyle/>
                    <a:p>
                      <a:pPr algn="ctr" rtl="0" fontAlgn="ctr"/>
                      <a:r>
                        <a:rPr lang="pt-BR" sz="1800" b="0" u="none" strike="noStrike" dirty="0">
                          <a:solidFill>
                            <a:schemeClr val="bg1"/>
                          </a:solidFill>
                          <a:effectLst/>
                          <a:latin typeface="Century Gothic" panose="020B0502020202020204" pitchFamily="34" charset="0"/>
                        </a:rPr>
                        <a:t>Em 30/04/2023 </a:t>
                      </a:r>
                    </a:p>
                    <a:p>
                      <a:pPr algn="ctr" rtl="0" fontAlgn="ctr"/>
                      <a:r>
                        <a:rPr lang="pt-BR" sz="1800" b="0" u="none" strike="noStrike" dirty="0">
                          <a:solidFill>
                            <a:schemeClr val="bg1"/>
                          </a:solidFill>
                          <a:effectLst/>
                          <a:latin typeface="Century Gothic" panose="020B0502020202020204" pitchFamily="34" charset="0"/>
                        </a:rPr>
                        <a:t>(b)</a:t>
                      </a:r>
                    </a:p>
                  </a:txBody>
                  <a:tcPr marL="7592" marR="7592" marT="75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xmlns="" val="10002"/>
                  </a:ext>
                </a:extLst>
              </a:tr>
              <a:tr h="322665">
                <a:tc>
                  <a:txBody>
                    <a:bodyPr/>
                    <a:lstStyle/>
                    <a:p>
                      <a:pPr algn="l" rtl="0" fontAlgn="b"/>
                      <a:r>
                        <a:rPr lang="pt-BR" sz="1800" b="0" u="none" strike="noStrike" dirty="0">
                          <a:effectLst/>
                          <a:latin typeface="Century Gothic" panose="020B0502020202020204" pitchFamily="34" charset="0"/>
                        </a:rPr>
                        <a:t>DIVIDA CONSOLIDADA (I)</a:t>
                      </a:r>
                      <a:endParaRPr lang="pt-BR" sz="1800" b="0" i="0" u="none" strike="noStrike" dirty="0">
                        <a:solidFill>
                          <a:srgbClr val="000000"/>
                        </a:solidFill>
                        <a:effectLst/>
                        <a:latin typeface="Century Gothic" panose="020B0502020202020204" pitchFamily="34" charset="0"/>
                      </a:endParaRPr>
                    </a:p>
                  </a:txBody>
                  <a:tcPr marL="7592" marR="7592" marT="75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r" rtl="0" fontAlgn="b"/>
                      <a:r>
                        <a:rPr lang="pt-BR" sz="1800" b="0" i="0" u="none" strike="noStrike" kern="1200" baseline="0" dirty="0">
                          <a:solidFill>
                            <a:schemeClr val="tx1"/>
                          </a:solidFill>
                          <a:latin typeface="Century Gothic" panose="020B0502020202020204" pitchFamily="34" charset="0"/>
                          <a:ea typeface="+mn-ea"/>
                          <a:cs typeface="+mn-cs"/>
                        </a:rPr>
                        <a:t>633.110.854,39</a:t>
                      </a:r>
                    </a:p>
                  </a:txBody>
                  <a:tcPr marL="7592" marR="7592" marT="75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pt-BR"/>
                    </a:p>
                  </a:txBody>
                  <a:tcPr/>
                </a:tc>
                <a:tc>
                  <a:txBody>
                    <a:bodyPr/>
                    <a:lstStyle/>
                    <a:p>
                      <a:pPr lvl="0" algn="r" rtl="0" fontAlgn="b"/>
                      <a:r>
                        <a:rPr lang="pt-BR" sz="1800" b="0" i="0" u="none" strike="noStrike" kern="1200" baseline="0" dirty="0">
                          <a:solidFill>
                            <a:schemeClr val="tx1"/>
                          </a:solidFill>
                          <a:latin typeface="Century Gothic" panose="020B0502020202020204" pitchFamily="34" charset="0"/>
                          <a:ea typeface="+mn-ea"/>
                          <a:cs typeface="+mn-cs"/>
                        </a:rPr>
                        <a:t>609.908.963,77</a:t>
                      </a:r>
                      <a:endParaRPr lang="pt-BR" sz="1800" b="0" i="0" u="none" strike="noStrike" dirty="0">
                        <a:solidFill>
                          <a:srgbClr val="000000"/>
                        </a:solidFill>
                        <a:effectLst/>
                        <a:latin typeface="Century Gothic" panose="020B0502020202020204" pitchFamily="34" charset="0"/>
                      </a:endParaRPr>
                    </a:p>
                  </a:txBody>
                  <a:tcPr marL="7592" marR="7592" marT="75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370103">
                <a:tc>
                  <a:txBody>
                    <a:bodyPr/>
                    <a:lstStyle/>
                    <a:p>
                      <a:pPr algn="l" rtl="0" fontAlgn="b"/>
                      <a:r>
                        <a:rPr lang="pt-BR" sz="1800" b="0" u="none" strike="noStrike" dirty="0">
                          <a:effectLst/>
                          <a:latin typeface="Century Gothic" panose="020B0502020202020204" pitchFamily="34" charset="0"/>
                        </a:rPr>
                        <a:t>DEDUÇÕES (II)</a:t>
                      </a:r>
                      <a:r>
                        <a:rPr lang="pt-BR" sz="1800" b="0" u="none" strike="noStrike" baseline="0" dirty="0">
                          <a:effectLst/>
                          <a:latin typeface="Century Gothic" panose="020B0502020202020204" pitchFamily="34" charset="0"/>
                        </a:rPr>
                        <a:t> </a:t>
                      </a:r>
                      <a:endParaRPr lang="pt-BR" sz="1800" b="0" i="0" u="none" strike="noStrike" dirty="0">
                        <a:solidFill>
                          <a:srgbClr val="000000"/>
                        </a:solidFill>
                        <a:effectLst/>
                        <a:latin typeface="Century Gothic" panose="020B0502020202020204" pitchFamily="34" charset="0"/>
                      </a:endParaRPr>
                    </a:p>
                  </a:txBody>
                  <a:tcPr marL="7592" marR="7592" marT="75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r" rtl="0" fontAlgn="b"/>
                      <a:r>
                        <a:rPr lang="pt-BR" sz="1800" b="0" i="0" u="none" strike="noStrike" kern="1200" baseline="0" dirty="0">
                          <a:solidFill>
                            <a:schemeClr val="tx1"/>
                          </a:solidFill>
                          <a:latin typeface="Century Gothic" panose="020B0502020202020204" pitchFamily="34" charset="0"/>
                          <a:ea typeface="+mn-ea"/>
                          <a:cs typeface="+mn-cs"/>
                        </a:rPr>
                        <a:t>35.384.246,70</a:t>
                      </a:r>
                      <a:endParaRPr lang="pt-BR" sz="1800" b="0" i="0" u="none" strike="noStrike" dirty="0">
                        <a:solidFill>
                          <a:srgbClr val="000000"/>
                        </a:solidFill>
                        <a:effectLst/>
                        <a:latin typeface="Century Gothic" panose="020B0502020202020204" pitchFamily="34" charset="0"/>
                      </a:endParaRPr>
                    </a:p>
                  </a:txBody>
                  <a:tcPr marL="7592" marR="7592" marT="75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pt-BR"/>
                    </a:p>
                  </a:txBody>
                  <a:tcPr/>
                </a:tc>
                <a:tc>
                  <a:txBody>
                    <a:bodyPr/>
                    <a:lstStyle/>
                    <a:p>
                      <a:pPr lvl="0" algn="r" rtl="0" fontAlgn="b"/>
                      <a:r>
                        <a:rPr lang="pt-BR" sz="1800" b="0" i="0" u="none" strike="noStrike" kern="1200" baseline="0" dirty="0">
                          <a:solidFill>
                            <a:schemeClr val="tx1"/>
                          </a:solidFill>
                          <a:latin typeface="Century Gothic" panose="020B0502020202020204" pitchFamily="34" charset="0"/>
                          <a:ea typeface="+mn-ea"/>
                          <a:cs typeface="+mn-cs"/>
                        </a:rPr>
                        <a:t>53.504.400,78</a:t>
                      </a:r>
                      <a:endParaRPr lang="pt-BR" sz="1800" b="0" i="0" u="none" strike="noStrike" dirty="0">
                        <a:solidFill>
                          <a:srgbClr val="000000"/>
                        </a:solidFill>
                        <a:effectLst/>
                        <a:latin typeface="Century Gothic" panose="020B0502020202020204" pitchFamily="34" charset="0"/>
                      </a:endParaRPr>
                    </a:p>
                  </a:txBody>
                  <a:tcPr marL="7592" marR="7592" marT="75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322665">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pt-BR" sz="1800" b="0" u="none" strike="noStrike" dirty="0">
                          <a:effectLst/>
                          <a:latin typeface="Century Gothic" panose="020B0502020202020204" pitchFamily="34" charset="0"/>
                        </a:rPr>
                        <a:t> Disponibilidade de Caixa</a:t>
                      </a:r>
                      <a:endParaRPr lang="pt-BR" sz="1800" b="0" i="0" u="none" strike="noStrike" dirty="0">
                        <a:solidFill>
                          <a:srgbClr val="000000"/>
                        </a:solidFill>
                        <a:effectLst/>
                        <a:latin typeface="Century Gothic" panose="020B0502020202020204" pitchFamily="34" charset="0"/>
                      </a:endParaRPr>
                    </a:p>
                  </a:txBody>
                  <a:tcPr marL="7592" marR="7592" marT="75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r" rtl="0" fontAlgn="b"/>
                      <a:r>
                        <a:rPr lang="pt-BR" sz="1800" b="0" i="0" u="none" strike="noStrike" kern="1200" baseline="0" dirty="0">
                          <a:solidFill>
                            <a:schemeClr val="tx1"/>
                          </a:solidFill>
                          <a:latin typeface="Century Gothic" panose="020B0502020202020204" pitchFamily="34" charset="0"/>
                          <a:ea typeface="+mn-ea"/>
                          <a:cs typeface="+mn-cs"/>
                        </a:rPr>
                        <a:t>35.149.647,67</a:t>
                      </a:r>
                      <a:endParaRPr lang="pt-BR" sz="1800" b="0" i="0" u="none" strike="noStrike" dirty="0">
                        <a:solidFill>
                          <a:srgbClr val="000000"/>
                        </a:solidFill>
                        <a:effectLst/>
                        <a:latin typeface="Century Gothic" panose="020B0502020202020204" pitchFamily="34" charset="0"/>
                      </a:endParaRPr>
                    </a:p>
                  </a:txBody>
                  <a:tcPr marL="7592" marR="7592" marT="75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pt-BR"/>
                    </a:p>
                  </a:txBody>
                  <a:tcPr/>
                </a:tc>
                <a:tc>
                  <a:txBody>
                    <a:bodyPr/>
                    <a:lstStyle/>
                    <a:p>
                      <a:pPr lvl="0" algn="r" rtl="0" fontAlgn="b"/>
                      <a:r>
                        <a:rPr lang="pt-BR" sz="1800" b="0" i="0" u="none" strike="noStrike" kern="1200" baseline="0" dirty="0">
                          <a:solidFill>
                            <a:schemeClr val="tx1"/>
                          </a:solidFill>
                          <a:latin typeface="Century Gothic" panose="020B0502020202020204" pitchFamily="34" charset="0"/>
                          <a:ea typeface="+mn-ea"/>
                          <a:cs typeface="+mn-cs"/>
                        </a:rPr>
                        <a:t>52.096.791,00</a:t>
                      </a:r>
                      <a:endParaRPr lang="pt-BR" sz="1800" b="0" i="0" u="none" strike="noStrike" dirty="0">
                        <a:solidFill>
                          <a:srgbClr val="000000"/>
                        </a:solidFill>
                        <a:effectLst/>
                        <a:latin typeface="Century Gothic" panose="020B0502020202020204" pitchFamily="34" charset="0"/>
                      </a:endParaRPr>
                    </a:p>
                  </a:txBody>
                  <a:tcPr marL="7592" marR="7592" marT="75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45070490"/>
                  </a:ext>
                </a:extLst>
              </a:tr>
              <a:tr h="322665">
                <a:tc>
                  <a:txBody>
                    <a:bodyPr/>
                    <a:lstStyle/>
                    <a:p>
                      <a:pPr algn="l" rtl="0" fontAlgn="b"/>
                      <a:r>
                        <a:rPr lang="pt-BR" sz="1800" b="0" u="none" strike="noStrike" dirty="0">
                          <a:effectLst/>
                          <a:latin typeface="Century Gothic" panose="020B0502020202020204" pitchFamily="34" charset="0"/>
                        </a:rPr>
                        <a:t>     Disponibilidade de Caixa Bruta</a:t>
                      </a:r>
                      <a:endParaRPr lang="pt-BR" sz="1800" b="0" i="0" u="none" strike="noStrike" dirty="0">
                        <a:solidFill>
                          <a:srgbClr val="000000"/>
                        </a:solidFill>
                        <a:effectLst/>
                        <a:latin typeface="Century Gothic" panose="020B0502020202020204" pitchFamily="34" charset="0"/>
                      </a:endParaRPr>
                    </a:p>
                  </a:txBody>
                  <a:tcPr marL="7592" marR="7592" marT="75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r" rtl="0" fontAlgn="b"/>
                      <a:r>
                        <a:rPr lang="pt-BR" sz="1800" b="0" i="0" u="none" strike="noStrike" kern="1200" baseline="0" dirty="0">
                          <a:solidFill>
                            <a:schemeClr val="tx1"/>
                          </a:solidFill>
                          <a:latin typeface="Century Gothic" panose="020B0502020202020204" pitchFamily="34" charset="0"/>
                          <a:ea typeface="+mn-ea"/>
                          <a:cs typeface="+mn-cs"/>
                        </a:rPr>
                        <a:t>66.131.376,30</a:t>
                      </a:r>
                      <a:endParaRPr lang="pt-BR" sz="1800" b="0" i="0" u="none" strike="noStrike" dirty="0">
                        <a:solidFill>
                          <a:srgbClr val="000000"/>
                        </a:solidFill>
                        <a:effectLst/>
                        <a:latin typeface="Century Gothic" panose="020B0502020202020204" pitchFamily="34" charset="0"/>
                      </a:endParaRPr>
                    </a:p>
                  </a:txBody>
                  <a:tcPr marL="7592" marR="7592" marT="75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pt-BR"/>
                    </a:p>
                  </a:txBody>
                  <a:tcPr/>
                </a:tc>
                <a:tc>
                  <a:txBody>
                    <a:bodyPr/>
                    <a:lstStyle/>
                    <a:p>
                      <a:pPr lvl="0" algn="r" rtl="0" fontAlgn="b"/>
                      <a:r>
                        <a:rPr lang="pt-BR" sz="1800" b="0" i="0" u="none" strike="noStrike" kern="1200" baseline="0" dirty="0">
                          <a:solidFill>
                            <a:schemeClr val="tx1"/>
                          </a:solidFill>
                          <a:latin typeface="Century Gothic" panose="020B0502020202020204" pitchFamily="34" charset="0"/>
                          <a:ea typeface="+mn-ea"/>
                          <a:cs typeface="+mn-cs"/>
                        </a:rPr>
                        <a:t>58.390.868,59</a:t>
                      </a:r>
                      <a:endParaRPr lang="pt-BR" sz="1800" b="0" i="0" u="none" strike="noStrike" dirty="0">
                        <a:solidFill>
                          <a:srgbClr val="000000"/>
                        </a:solidFill>
                        <a:effectLst/>
                        <a:latin typeface="Century Gothic" panose="020B0502020202020204" pitchFamily="34" charset="0"/>
                      </a:endParaRPr>
                    </a:p>
                  </a:txBody>
                  <a:tcPr marL="7592" marR="7592" marT="75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322665">
                <a:tc>
                  <a:txBody>
                    <a:bodyPr/>
                    <a:lstStyle/>
                    <a:p>
                      <a:pPr algn="l" rtl="0" fontAlgn="b"/>
                      <a:r>
                        <a:rPr lang="pt-BR" sz="1800" b="0" u="none" strike="noStrike" dirty="0">
                          <a:effectLst/>
                          <a:latin typeface="Century Gothic" panose="020B0502020202020204" pitchFamily="34" charset="0"/>
                        </a:rPr>
                        <a:t>    (-) Restos a Pagar Processados</a:t>
                      </a:r>
                      <a:endParaRPr lang="pt-BR" sz="1800" b="0" i="0" u="none" strike="noStrike" dirty="0">
                        <a:solidFill>
                          <a:srgbClr val="000000"/>
                        </a:solidFill>
                        <a:effectLst/>
                        <a:latin typeface="Century Gothic" panose="020B0502020202020204" pitchFamily="34" charset="0"/>
                      </a:endParaRPr>
                    </a:p>
                  </a:txBody>
                  <a:tcPr marL="7592" marR="7592" marT="75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r" rtl="0" fontAlgn="b"/>
                      <a:r>
                        <a:rPr lang="pt-BR" sz="1800" b="0" i="0" u="none" strike="noStrike" kern="1200" baseline="0" dirty="0">
                          <a:solidFill>
                            <a:schemeClr val="tx1"/>
                          </a:solidFill>
                          <a:latin typeface="Century Gothic" panose="020B0502020202020204" pitchFamily="34" charset="0"/>
                          <a:ea typeface="+mn-ea"/>
                          <a:cs typeface="+mn-cs"/>
                        </a:rPr>
                        <a:t>30.981.728,63</a:t>
                      </a:r>
                      <a:endParaRPr lang="pt-BR" sz="1800" b="0" i="0" u="none" strike="noStrike" dirty="0">
                        <a:solidFill>
                          <a:srgbClr val="000000"/>
                        </a:solidFill>
                        <a:effectLst/>
                        <a:latin typeface="Century Gothic" panose="020B0502020202020204" pitchFamily="34" charset="0"/>
                      </a:endParaRPr>
                    </a:p>
                  </a:txBody>
                  <a:tcPr marL="7592" marR="7592" marT="75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pt-BR"/>
                    </a:p>
                  </a:txBody>
                  <a:tcPr/>
                </a:tc>
                <a:tc>
                  <a:txBody>
                    <a:bodyPr/>
                    <a:lstStyle/>
                    <a:p>
                      <a:pPr lvl="0" algn="r" rtl="0" fontAlgn="b"/>
                      <a:r>
                        <a:rPr lang="pt-BR" sz="1800" b="0" i="0" u="none" strike="noStrike" kern="1200" baseline="0" dirty="0">
                          <a:solidFill>
                            <a:schemeClr val="tx1"/>
                          </a:solidFill>
                          <a:latin typeface="Century Gothic" panose="020B0502020202020204" pitchFamily="34" charset="0"/>
                          <a:ea typeface="+mn-ea"/>
                          <a:cs typeface="+mn-cs"/>
                        </a:rPr>
                        <a:t>6.294.077,59</a:t>
                      </a:r>
                    </a:p>
                  </a:txBody>
                  <a:tcPr marL="7592" marR="7592" marT="75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r h="322665">
                <a:tc>
                  <a:txBody>
                    <a:bodyPr/>
                    <a:lstStyle/>
                    <a:p>
                      <a:pPr algn="l" rtl="0" fontAlgn="b"/>
                      <a:r>
                        <a:rPr lang="pt-BR" sz="1800" b="0" u="none" strike="noStrike" dirty="0">
                          <a:effectLst/>
                          <a:latin typeface="Century Gothic" panose="020B0502020202020204" pitchFamily="34" charset="0"/>
                        </a:rPr>
                        <a:t> Demais Haveres Financeiros</a:t>
                      </a:r>
                      <a:endParaRPr lang="pt-BR" sz="1800" b="0" i="0" u="none" strike="noStrike" dirty="0">
                        <a:solidFill>
                          <a:srgbClr val="000000"/>
                        </a:solidFill>
                        <a:effectLst/>
                        <a:latin typeface="Century Gothic" panose="020B0502020202020204" pitchFamily="34" charset="0"/>
                      </a:endParaRPr>
                    </a:p>
                  </a:txBody>
                  <a:tcPr marL="7592" marR="7592" marT="75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r" rtl="0" fontAlgn="b"/>
                      <a:r>
                        <a:rPr lang="pt-BR" sz="1800" b="0" i="0" u="none" strike="noStrike" kern="1200" baseline="0" dirty="0">
                          <a:solidFill>
                            <a:schemeClr val="tx1"/>
                          </a:solidFill>
                          <a:latin typeface="Century Gothic" panose="020B0502020202020204" pitchFamily="34" charset="0"/>
                          <a:ea typeface="+mn-ea"/>
                          <a:cs typeface="+mn-cs"/>
                        </a:rPr>
                        <a:t>234.599,03</a:t>
                      </a:r>
                      <a:endParaRPr lang="pt-BR" sz="1800" b="0" i="0" u="none" strike="noStrike" dirty="0">
                        <a:solidFill>
                          <a:srgbClr val="000000"/>
                        </a:solidFill>
                        <a:effectLst/>
                        <a:latin typeface="Century Gothic" panose="020B0502020202020204" pitchFamily="34" charset="0"/>
                      </a:endParaRPr>
                    </a:p>
                  </a:txBody>
                  <a:tcPr marL="7592" marR="7592" marT="75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pt-BR"/>
                    </a:p>
                  </a:txBody>
                  <a:tcPr/>
                </a:tc>
                <a:tc>
                  <a:txBody>
                    <a:bodyPr/>
                    <a:lstStyle/>
                    <a:p>
                      <a:pPr lvl="0" algn="r" rtl="0" fontAlgn="b"/>
                      <a:r>
                        <a:rPr lang="pt-BR" sz="1800" b="0" i="0" u="none" strike="noStrike" kern="1200" baseline="0" dirty="0">
                          <a:solidFill>
                            <a:schemeClr val="tx1"/>
                          </a:solidFill>
                          <a:latin typeface="Century Gothic" panose="020B0502020202020204" pitchFamily="34" charset="0"/>
                          <a:ea typeface="+mn-ea"/>
                          <a:cs typeface="+mn-cs"/>
                        </a:rPr>
                        <a:t>1.407.609,78</a:t>
                      </a:r>
                      <a:endParaRPr lang="pt-BR" sz="1800" b="0" u="none" strike="noStrike" dirty="0">
                        <a:effectLst/>
                        <a:latin typeface="Century Gothic" panose="020B0502020202020204" pitchFamily="34" charset="0"/>
                      </a:endParaRPr>
                    </a:p>
                  </a:txBody>
                  <a:tcPr marL="7592" marR="7592" marT="75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927662869"/>
                  </a:ext>
                </a:extLst>
              </a:tr>
              <a:tr h="322665">
                <a:tc>
                  <a:txBody>
                    <a:bodyPr/>
                    <a:lstStyle/>
                    <a:p>
                      <a:pPr algn="l" rtl="0" fontAlgn="b"/>
                      <a:r>
                        <a:rPr lang="pt-BR" sz="1800" b="0" u="none" strike="noStrike" dirty="0">
                          <a:effectLst/>
                          <a:latin typeface="Century Gothic" panose="020B0502020202020204" pitchFamily="34" charset="0"/>
                        </a:rPr>
                        <a:t>DÍVIDA CONSOLIDADA LÍQUIDA (III) = (I - II)</a:t>
                      </a:r>
                      <a:endParaRPr lang="pt-BR" sz="1800" b="0" i="0" u="none" strike="noStrike" dirty="0">
                        <a:solidFill>
                          <a:srgbClr val="000000"/>
                        </a:solidFill>
                        <a:effectLst/>
                        <a:latin typeface="Century Gothic" panose="020B0502020202020204" pitchFamily="34" charset="0"/>
                      </a:endParaRPr>
                    </a:p>
                  </a:txBody>
                  <a:tcPr marL="7592" marR="7592" marT="75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r" rtl="0" fontAlgn="b"/>
                      <a:r>
                        <a:rPr lang="pt-BR" sz="1800" b="0" i="0" u="none" strike="noStrike" kern="1200" baseline="0" dirty="0">
                          <a:solidFill>
                            <a:schemeClr val="tx1"/>
                          </a:solidFill>
                          <a:latin typeface="Century Gothic" panose="020B0502020202020204" pitchFamily="34" charset="0"/>
                          <a:ea typeface="+mn-ea"/>
                          <a:cs typeface="+mn-cs"/>
                        </a:rPr>
                        <a:t>597.726.607,69</a:t>
                      </a:r>
                      <a:endParaRPr lang="pt-BR" sz="1800" b="0" i="0" u="none" strike="noStrike" dirty="0">
                        <a:solidFill>
                          <a:srgbClr val="000000"/>
                        </a:solidFill>
                        <a:effectLst/>
                        <a:latin typeface="Century Gothic" panose="020B0502020202020204" pitchFamily="34" charset="0"/>
                      </a:endParaRPr>
                    </a:p>
                  </a:txBody>
                  <a:tcPr marL="7592" marR="7592" marT="75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pt-BR"/>
                    </a:p>
                  </a:txBody>
                  <a:tcPr/>
                </a:tc>
                <a:tc>
                  <a:txBody>
                    <a:bodyPr/>
                    <a:lstStyle/>
                    <a:p>
                      <a:pPr lvl="0" algn="r" rtl="0" fontAlgn="b"/>
                      <a:r>
                        <a:rPr lang="pt-BR" sz="1800" b="0" i="0" u="none" strike="noStrike" kern="1200" baseline="0" dirty="0">
                          <a:solidFill>
                            <a:schemeClr val="tx1"/>
                          </a:solidFill>
                          <a:latin typeface="Century Gothic" panose="020B0502020202020204" pitchFamily="34" charset="0"/>
                          <a:ea typeface="+mn-ea"/>
                          <a:cs typeface="+mn-cs"/>
                        </a:rPr>
                        <a:t>556.404.562,99</a:t>
                      </a:r>
                      <a:endParaRPr lang="pt-BR" sz="1800" b="0" i="0" u="none" strike="noStrike" dirty="0">
                        <a:solidFill>
                          <a:srgbClr val="000000"/>
                        </a:solidFill>
                        <a:effectLst/>
                        <a:latin typeface="Century Gothic" panose="020B0502020202020204" pitchFamily="34" charset="0"/>
                      </a:endParaRPr>
                    </a:p>
                  </a:txBody>
                  <a:tcPr marL="7592" marR="7592" marT="75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8"/>
                  </a:ext>
                </a:extLst>
              </a:tr>
              <a:tr h="322665">
                <a:tc gridSpan="4">
                  <a:txBody>
                    <a:bodyPr/>
                    <a:lstStyle/>
                    <a:p>
                      <a:pPr algn="ctr" rtl="0" fontAlgn="b"/>
                      <a:r>
                        <a:rPr lang="pt-BR" sz="1800" b="0" u="none" strike="noStrike" dirty="0">
                          <a:effectLst/>
                          <a:latin typeface="Century Gothic" panose="020B0502020202020204" pitchFamily="34" charset="0"/>
                        </a:rPr>
                        <a:t> </a:t>
                      </a:r>
                      <a:endParaRPr lang="pt-BR" sz="1800" b="0" i="0" u="none" strike="noStrike" dirty="0">
                        <a:solidFill>
                          <a:srgbClr val="000000"/>
                        </a:solidFill>
                        <a:effectLst/>
                        <a:latin typeface="Century Gothic" panose="020B0502020202020204" pitchFamily="34" charset="0"/>
                      </a:endParaRPr>
                    </a:p>
                  </a:txBody>
                  <a:tcPr marL="7592" marR="7592" marT="75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xmlns="" val="10012"/>
                  </a:ext>
                </a:extLst>
              </a:tr>
              <a:tr h="457235">
                <a:tc gridSpan="2">
                  <a:txBody>
                    <a:bodyPr/>
                    <a:lstStyle/>
                    <a:p>
                      <a:pPr algn="l" rtl="0" fontAlgn="b"/>
                      <a:r>
                        <a:rPr lang="pt-BR" sz="1800" b="0" u="none" strike="noStrike" dirty="0">
                          <a:solidFill>
                            <a:schemeClr val="bg1"/>
                          </a:solidFill>
                          <a:effectLst/>
                          <a:latin typeface="Century Gothic" panose="020B0502020202020204" pitchFamily="34" charset="0"/>
                        </a:rPr>
                        <a:t>RESULTADO NOMINAL - Abaixo da Linha (</a:t>
                      </a:r>
                      <a:r>
                        <a:rPr lang="pt-BR" sz="1800" b="0" u="none" strike="noStrike" dirty="0" err="1">
                          <a:solidFill>
                            <a:schemeClr val="bg1"/>
                          </a:solidFill>
                          <a:effectLst/>
                          <a:latin typeface="Century Gothic" panose="020B0502020202020204" pitchFamily="34" charset="0"/>
                        </a:rPr>
                        <a:t>IIIa</a:t>
                      </a:r>
                      <a:r>
                        <a:rPr lang="pt-BR" sz="1800" b="0" u="none" strike="noStrike" baseline="0" dirty="0">
                          <a:solidFill>
                            <a:schemeClr val="bg1"/>
                          </a:solidFill>
                          <a:effectLst/>
                          <a:latin typeface="Century Gothic" panose="020B0502020202020204" pitchFamily="34" charset="0"/>
                        </a:rPr>
                        <a:t> – </a:t>
                      </a:r>
                      <a:r>
                        <a:rPr lang="pt-BR" sz="1800" b="0" u="none" strike="noStrike" baseline="0" dirty="0" err="1">
                          <a:solidFill>
                            <a:schemeClr val="bg1"/>
                          </a:solidFill>
                          <a:effectLst/>
                          <a:latin typeface="Century Gothic" panose="020B0502020202020204" pitchFamily="34" charset="0"/>
                        </a:rPr>
                        <a:t>IIIb</a:t>
                      </a:r>
                      <a:r>
                        <a:rPr lang="pt-BR" sz="1800" b="0" u="none" strike="noStrike" baseline="0" dirty="0">
                          <a:solidFill>
                            <a:schemeClr val="bg1"/>
                          </a:solidFill>
                          <a:effectLst/>
                          <a:latin typeface="Century Gothic" panose="020B0502020202020204" pitchFamily="34" charset="0"/>
                        </a:rPr>
                        <a:t>)</a:t>
                      </a:r>
                      <a:endParaRPr lang="pt-BR" sz="1800" b="0" i="0" u="none" strike="noStrike" dirty="0">
                        <a:solidFill>
                          <a:schemeClr val="bg1"/>
                        </a:solidFill>
                        <a:effectLst/>
                        <a:latin typeface="Century Gothic" panose="020B0502020202020204" pitchFamily="34" charset="0"/>
                      </a:endParaRPr>
                    </a:p>
                  </a:txBody>
                  <a:tcPr marL="7592" marR="7592" marT="75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hMerge="1">
                  <a:txBody>
                    <a:bodyPr/>
                    <a:lstStyle/>
                    <a:p>
                      <a:endParaRPr lang="pt-BR"/>
                    </a:p>
                  </a:txBody>
                  <a:tcPr/>
                </a:tc>
                <a:tc gridSpan="2">
                  <a:txBody>
                    <a:bodyPr/>
                    <a:lstStyle/>
                    <a:p>
                      <a:pPr algn="r" fontAlgn="b"/>
                      <a:r>
                        <a:rPr lang="pt-BR" sz="1800" b="0" i="0" u="none" strike="noStrike" kern="1200" dirty="0">
                          <a:solidFill>
                            <a:schemeClr val="bg1"/>
                          </a:solidFill>
                          <a:effectLst/>
                          <a:latin typeface="Century Gothic" panose="020B0502020202020204" pitchFamily="34" charset="0"/>
                          <a:ea typeface="+mn-ea"/>
                          <a:cs typeface="+mn-cs"/>
                        </a:rPr>
                        <a:t>(41.322.044,70)</a:t>
                      </a:r>
                      <a:endParaRPr lang="pt-BR" sz="1800" b="0" i="0" u="none" strike="noStrike" dirty="0">
                        <a:solidFill>
                          <a:schemeClr val="bg1"/>
                        </a:solidFill>
                        <a:effectLst/>
                        <a:latin typeface="Century Gothic" panose="020B0502020202020204" pitchFamily="34" charset="0"/>
                      </a:endParaRPr>
                    </a:p>
                  </a:txBody>
                  <a:tcPr marL="7592" marR="7592" marT="75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hMerge="1">
                  <a:txBody>
                    <a:bodyPr/>
                    <a:lstStyle/>
                    <a:p>
                      <a:endParaRPr lang="pt-BR"/>
                    </a:p>
                  </a:txBody>
                  <a:tcPr/>
                </a:tc>
                <a:extLst>
                  <a:ext uri="{0D108BD9-81ED-4DB2-BD59-A6C34878D82A}">
                    <a16:rowId xmlns:a16="http://schemas.microsoft.com/office/drawing/2014/main" xmlns="" val="10013"/>
                  </a:ext>
                </a:extLst>
              </a:tr>
              <a:tr h="673640">
                <a:tc gridSpan="2">
                  <a:txBody>
                    <a:bodyPr/>
                    <a:lstStyle/>
                    <a:p>
                      <a:pPr algn="l" rtl="0" fontAlgn="ctr"/>
                      <a:r>
                        <a:rPr lang="pt-BR" sz="1800" b="0" u="none" strike="noStrike" dirty="0">
                          <a:solidFill>
                            <a:schemeClr val="bg1"/>
                          </a:solidFill>
                          <a:effectLst/>
                          <a:latin typeface="Century Gothic" panose="020B0502020202020204" pitchFamily="34" charset="0"/>
                        </a:rPr>
                        <a:t>META DE RESULTADO NOMINAL FIXADA NA LDO PARA</a:t>
                      </a:r>
                      <a:r>
                        <a:rPr lang="pt-BR" sz="1800" b="0" u="none" strike="noStrike" baseline="0" dirty="0">
                          <a:solidFill>
                            <a:schemeClr val="bg1"/>
                          </a:solidFill>
                          <a:effectLst/>
                          <a:latin typeface="Century Gothic" panose="020B0502020202020204" pitchFamily="34" charset="0"/>
                        </a:rPr>
                        <a:t> EXERCÍCIO</a:t>
                      </a:r>
                      <a:endParaRPr lang="pt-BR" sz="1800" b="0" i="0" u="none" strike="noStrike" dirty="0">
                        <a:solidFill>
                          <a:schemeClr val="bg1"/>
                        </a:solidFill>
                        <a:effectLst/>
                        <a:latin typeface="Century Gothic" panose="020B0502020202020204" pitchFamily="34" charset="0"/>
                      </a:endParaRPr>
                    </a:p>
                  </a:txBody>
                  <a:tcPr marL="7592" marR="7592" marT="75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hMerge="1">
                  <a:txBody>
                    <a:bodyPr/>
                    <a:lstStyle/>
                    <a:p>
                      <a:endParaRPr lang="pt-BR"/>
                    </a:p>
                  </a:txBody>
                  <a:tcPr/>
                </a:tc>
                <a:tc gridSpan="2">
                  <a:txBody>
                    <a:bodyPr/>
                    <a:lstStyle/>
                    <a:p>
                      <a:pPr algn="r" rtl="0" fontAlgn="ctr"/>
                      <a:r>
                        <a:rPr lang="pt-BR" sz="1800" b="0" u="none" strike="noStrike" dirty="0">
                          <a:solidFill>
                            <a:schemeClr val="bg1"/>
                          </a:solidFill>
                          <a:effectLst/>
                          <a:latin typeface="Century Gothic" panose="020B0502020202020204" pitchFamily="34" charset="0"/>
                        </a:rPr>
                        <a:t>(37.454.050,29)</a:t>
                      </a:r>
                      <a:endParaRPr lang="pt-BR" sz="1800" b="0" i="0" u="none" strike="noStrike" dirty="0">
                        <a:solidFill>
                          <a:schemeClr val="bg1"/>
                        </a:solidFill>
                        <a:effectLst/>
                        <a:latin typeface="Century Gothic" panose="020B0502020202020204" pitchFamily="34" charset="0"/>
                      </a:endParaRPr>
                    </a:p>
                  </a:txBody>
                  <a:tcPr marL="7592" marR="7592" marT="75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hMerge="1">
                  <a:txBody>
                    <a:bodyPr/>
                    <a:lstStyle/>
                    <a:p>
                      <a:endParaRPr lang="pt-BR"/>
                    </a:p>
                  </a:txBody>
                  <a:tcPr/>
                </a:tc>
                <a:extLst>
                  <a:ext uri="{0D108BD9-81ED-4DB2-BD59-A6C34878D82A}">
                    <a16:rowId xmlns:a16="http://schemas.microsoft.com/office/drawing/2014/main" xmlns="" val="10014"/>
                  </a:ext>
                </a:extLst>
              </a:tr>
            </a:tbl>
          </a:graphicData>
        </a:graphic>
      </p:graphicFrame>
      <p:grpSp>
        <p:nvGrpSpPr>
          <p:cNvPr id="2" name="Agrupar 1">
            <a:extLst>
              <a:ext uri="{FF2B5EF4-FFF2-40B4-BE49-F238E27FC236}">
                <a16:creationId xmlns:a16="http://schemas.microsoft.com/office/drawing/2014/main" xmlns="" id="{B000AC1C-2C66-E010-1E3C-0511B014DAE6}"/>
              </a:ext>
            </a:extLst>
          </p:cNvPr>
          <p:cNvGrpSpPr/>
          <p:nvPr/>
        </p:nvGrpSpPr>
        <p:grpSpPr>
          <a:xfrm>
            <a:off x="-400050" y="327969"/>
            <a:ext cx="5619750" cy="487062"/>
            <a:chOff x="3679991" y="2486543"/>
            <a:chExt cx="2595571" cy="756307"/>
          </a:xfrm>
          <a:solidFill>
            <a:schemeClr val="bg2">
              <a:lumMod val="90000"/>
            </a:schemeClr>
          </a:solidFill>
        </p:grpSpPr>
        <p:sp>
          <p:nvSpPr>
            <p:cNvPr id="3" name="Seta: Divisa 2">
              <a:extLst>
                <a:ext uri="{FF2B5EF4-FFF2-40B4-BE49-F238E27FC236}">
                  <a16:creationId xmlns:a16="http://schemas.microsoft.com/office/drawing/2014/main" xmlns="" id="{4D28BA04-75D6-2050-5F7F-527382305F11}"/>
                </a:ext>
              </a:extLst>
            </p:cNvPr>
            <p:cNvSpPr/>
            <p:nvPr/>
          </p:nvSpPr>
          <p:spPr>
            <a:xfrm>
              <a:off x="3679991" y="2490712"/>
              <a:ext cx="2595571" cy="75213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5" name="CaixaDeTexto 4">
              <a:extLst>
                <a:ext uri="{FF2B5EF4-FFF2-40B4-BE49-F238E27FC236}">
                  <a16:creationId xmlns:a16="http://schemas.microsoft.com/office/drawing/2014/main" xmlns="" id="{A7CC06A2-508F-70E4-A767-4F22C10348A4}"/>
                </a:ext>
              </a:extLst>
            </p:cNvPr>
            <p:cNvSpPr txBox="1"/>
            <p:nvPr/>
          </p:nvSpPr>
          <p:spPr>
            <a:xfrm>
              <a:off x="4025316" y="2486543"/>
              <a:ext cx="2021484" cy="716871"/>
            </a:xfrm>
            <a:prstGeom prst="rect">
              <a:avLst/>
            </a:prstGeom>
            <a:noFill/>
            <a:ln>
              <a:noFill/>
            </a:ln>
          </p:spPr>
          <p:txBody>
            <a:bodyPr wrap="square">
              <a:spAutoFit/>
            </a:bodyPr>
            <a:lstStyle/>
            <a:p>
              <a:pPr lvl="0" algn="just" rtl="0"/>
              <a:r>
                <a:rPr lang="pt-BR" sz="2400" b="1" dirty="0">
                  <a:solidFill>
                    <a:srgbClr val="002060"/>
                  </a:solidFill>
                  <a:latin typeface="Century Gothic" panose="020B0502020202020204" pitchFamily="34" charset="0"/>
                </a:rPr>
                <a:t>III - RESULTADOS FISCAIS</a:t>
              </a:r>
            </a:p>
          </p:txBody>
        </p:sp>
      </p:grpSp>
      <p:sp>
        <p:nvSpPr>
          <p:cNvPr id="12" name="CaixaDeTexto 11">
            <a:extLst>
              <a:ext uri="{FF2B5EF4-FFF2-40B4-BE49-F238E27FC236}">
                <a16:creationId xmlns:a16="http://schemas.microsoft.com/office/drawing/2014/main" xmlns="" id="{FB7B085B-D748-DAC6-FBD0-D5D02CFCA163}"/>
              </a:ext>
            </a:extLst>
          </p:cNvPr>
          <p:cNvSpPr txBox="1"/>
          <p:nvPr/>
        </p:nvSpPr>
        <p:spPr>
          <a:xfrm>
            <a:off x="3186113" y="1087364"/>
            <a:ext cx="6296024" cy="461665"/>
          </a:xfrm>
          <a:prstGeom prst="rect">
            <a:avLst/>
          </a:prstGeom>
          <a:noFill/>
        </p:spPr>
        <p:txBody>
          <a:bodyPr wrap="square">
            <a:spAutoFit/>
          </a:bodyPr>
          <a:lstStyle/>
          <a:p>
            <a:pPr lvl="0" rtl="0"/>
            <a:r>
              <a:rPr lang="pt-BR" sz="2400" dirty="0">
                <a:latin typeface="Century Gothic" panose="020B0502020202020204" pitchFamily="34" charset="0"/>
              </a:rPr>
              <a:t>RESULTADO NOMINAL - 1º QUADRIMESTRE</a:t>
            </a:r>
          </a:p>
        </p:txBody>
      </p:sp>
      <p:pic>
        <p:nvPicPr>
          <p:cNvPr id="4" name="Imagem 3">
            <a:extLst>
              <a:ext uri="{FF2B5EF4-FFF2-40B4-BE49-F238E27FC236}">
                <a16:creationId xmlns:a16="http://schemas.microsoft.com/office/drawing/2014/main" xmlns="" id="{580E1EA1-39D9-BE42-C3DF-ECC62C2B603F}"/>
              </a:ext>
            </a:extLst>
          </p:cNvPr>
          <p:cNvPicPr>
            <a:picLocks noChangeAspect="1"/>
          </p:cNvPicPr>
          <p:nvPr/>
        </p:nvPicPr>
        <p:blipFill>
          <a:blip r:embed="rId2"/>
          <a:stretch>
            <a:fillRect/>
          </a:stretch>
        </p:blipFill>
        <p:spPr>
          <a:xfrm>
            <a:off x="9919653" y="263049"/>
            <a:ext cx="1868847" cy="1168030"/>
          </a:xfrm>
          <a:prstGeom prst="rect">
            <a:avLst/>
          </a:prstGeom>
        </p:spPr>
      </p:pic>
    </p:spTree>
    <p:extLst>
      <p:ext uri="{BB962C8B-B14F-4D97-AF65-F5344CB8AC3E}">
        <p14:creationId xmlns:p14="http://schemas.microsoft.com/office/powerpoint/2010/main" val="539094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xmlns="" id="{D9B3B9A9-E36F-C173-49E3-3E8ECE0B71E6}"/>
              </a:ext>
            </a:extLst>
          </p:cNvPr>
          <p:cNvPicPr>
            <a:picLocks noChangeAspect="1"/>
          </p:cNvPicPr>
          <p:nvPr/>
        </p:nvPicPr>
        <p:blipFill rotWithShape="1">
          <a:blip r:embed="rId3"/>
          <a:srcRect b="1219"/>
          <a:stretch/>
        </p:blipFill>
        <p:spPr>
          <a:xfrm>
            <a:off x="0" y="0"/>
            <a:ext cx="12192000" cy="6858000"/>
          </a:xfrm>
          <a:prstGeom prst="rect">
            <a:avLst/>
          </a:prstGeom>
        </p:spPr>
      </p:pic>
      <p:sp>
        <p:nvSpPr>
          <p:cNvPr id="4" name="Retângulo 3">
            <a:extLst>
              <a:ext uri="{FF2B5EF4-FFF2-40B4-BE49-F238E27FC236}">
                <a16:creationId xmlns:a16="http://schemas.microsoft.com/office/drawing/2014/main" xmlns="" id="{6C76B247-B795-2DA7-FCD1-17A46BE3409E}"/>
              </a:ext>
            </a:extLst>
          </p:cNvPr>
          <p:cNvSpPr/>
          <p:nvPr/>
        </p:nvSpPr>
        <p:spPr>
          <a:xfrm>
            <a:off x="685799" y="746509"/>
            <a:ext cx="10820400" cy="5235191"/>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Retângulo 4">
            <a:extLst>
              <a:ext uri="{FF2B5EF4-FFF2-40B4-BE49-F238E27FC236}">
                <a16:creationId xmlns:a16="http://schemas.microsoft.com/office/drawing/2014/main" xmlns="" id="{8F6444FC-7EAF-5ED7-6706-9A7990BDD44A}"/>
              </a:ext>
            </a:extLst>
          </p:cNvPr>
          <p:cNvSpPr/>
          <p:nvPr/>
        </p:nvSpPr>
        <p:spPr>
          <a:xfrm>
            <a:off x="3086100" y="380998"/>
            <a:ext cx="5962649" cy="89535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ítulo 1">
            <a:extLst>
              <a:ext uri="{FF2B5EF4-FFF2-40B4-BE49-F238E27FC236}">
                <a16:creationId xmlns:a16="http://schemas.microsoft.com/office/drawing/2014/main" xmlns="" id="{8EB78894-19E5-4916-B37E-B4A80B9B8D52}"/>
              </a:ext>
            </a:extLst>
          </p:cNvPr>
          <p:cNvSpPr>
            <a:spLocks noGrp="1"/>
          </p:cNvSpPr>
          <p:nvPr>
            <p:ph type="title"/>
          </p:nvPr>
        </p:nvSpPr>
        <p:spPr>
          <a:xfrm>
            <a:off x="685798" y="495807"/>
            <a:ext cx="10820400" cy="665731"/>
          </a:xfrm>
          <a:noFill/>
          <a:ln>
            <a:noFill/>
          </a:ln>
          <a:effectLst>
            <a:glow rad="152400">
              <a:schemeClr val="bg1">
                <a:alpha val="13000"/>
              </a:schemeClr>
            </a:glow>
          </a:effectLst>
        </p:spPr>
        <p:txBody>
          <a:bodyPr wrap="square" rtlCol="0">
            <a:normAutofit fontScale="90000"/>
          </a:bodyPr>
          <a:lstStyle/>
          <a:p>
            <a:pPr algn="ctr" rtl="0"/>
            <a:r>
              <a:rPr lang="pt-PT" dirty="0">
                <a:solidFill>
                  <a:srgbClr val="FFFFFF"/>
                </a:solidFill>
                <a:latin typeface="Century Gothic" panose="020B0502020202020204" pitchFamily="34" charset="0"/>
              </a:rPr>
              <a:t>Objetivo da audiência</a:t>
            </a:r>
          </a:p>
        </p:txBody>
      </p:sp>
      <p:sp>
        <p:nvSpPr>
          <p:cNvPr id="9" name="CaixaDeTexto 8">
            <a:extLst>
              <a:ext uri="{FF2B5EF4-FFF2-40B4-BE49-F238E27FC236}">
                <a16:creationId xmlns:a16="http://schemas.microsoft.com/office/drawing/2014/main" xmlns="" id="{550988A1-DBA8-8BC3-F137-808EE3D7FD67}"/>
              </a:ext>
            </a:extLst>
          </p:cNvPr>
          <p:cNvSpPr txBox="1"/>
          <p:nvPr/>
        </p:nvSpPr>
        <p:spPr>
          <a:xfrm>
            <a:off x="1063831" y="1873712"/>
            <a:ext cx="10064331" cy="3554819"/>
          </a:xfrm>
          <a:prstGeom prst="rect">
            <a:avLst/>
          </a:prstGeom>
          <a:noFill/>
        </p:spPr>
        <p:txBody>
          <a:bodyPr wrap="square">
            <a:spAutoFit/>
          </a:bodyPr>
          <a:lstStyle/>
          <a:p>
            <a:pPr marL="342900" indent="-342900" eaLnBrk="1" hangingPunct="1">
              <a:spcBef>
                <a:spcPct val="50000"/>
              </a:spcBef>
              <a:buFont typeface="Arial" panose="020B0604020202020204" pitchFamily="34" charset="0"/>
              <a:buChar char="•"/>
            </a:pPr>
            <a:r>
              <a:rPr lang="pt-BR" altLang="pt-BR" sz="2500" dirty="0">
                <a:solidFill>
                  <a:schemeClr val="tx1">
                    <a:lumMod val="85000"/>
                    <a:lumOff val="15000"/>
                  </a:schemeClr>
                </a:solidFill>
                <a:latin typeface="Century Gothic" panose="020B0502020202020204" pitchFamily="34" charset="0"/>
              </a:rPr>
              <a:t>Apresentar relatórios de avaliação e cumprimento das metas fiscais relativas ao 1º quadrimestre de 2023;</a:t>
            </a:r>
            <a:br>
              <a:rPr lang="pt-BR" altLang="pt-BR" sz="2500" dirty="0">
                <a:solidFill>
                  <a:schemeClr val="tx1">
                    <a:lumMod val="85000"/>
                    <a:lumOff val="15000"/>
                  </a:schemeClr>
                </a:solidFill>
                <a:latin typeface="Century Gothic" panose="020B0502020202020204" pitchFamily="34" charset="0"/>
              </a:rPr>
            </a:br>
            <a:endParaRPr lang="pt-BR" altLang="pt-BR" sz="2500" dirty="0">
              <a:solidFill>
                <a:schemeClr val="tx1">
                  <a:lumMod val="85000"/>
                  <a:lumOff val="15000"/>
                </a:schemeClr>
              </a:solidFill>
              <a:latin typeface="Century Gothic" panose="020B0502020202020204" pitchFamily="34" charset="0"/>
            </a:endParaRPr>
          </a:p>
          <a:p>
            <a:pPr marL="342900" indent="-342900" eaLnBrk="1" hangingPunct="1">
              <a:spcBef>
                <a:spcPct val="50000"/>
              </a:spcBef>
              <a:buFont typeface="Arial" panose="020B0604020202020204" pitchFamily="34" charset="0"/>
              <a:buChar char="•"/>
            </a:pPr>
            <a:r>
              <a:rPr lang="pt-BR" altLang="pt-BR" sz="2500" dirty="0">
                <a:solidFill>
                  <a:schemeClr val="tx1">
                    <a:lumMod val="85000"/>
                    <a:lumOff val="15000"/>
                  </a:schemeClr>
                </a:solidFill>
                <a:latin typeface="Century Gothic" panose="020B0502020202020204" pitchFamily="34" charset="0"/>
              </a:rPr>
              <a:t>Prestar contas a sociedade sobre as ações e projetos públicos da administração municipal;</a:t>
            </a:r>
            <a:br>
              <a:rPr lang="pt-BR" altLang="pt-BR" sz="2500" dirty="0">
                <a:solidFill>
                  <a:schemeClr val="tx1">
                    <a:lumMod val="85000"/>
                    <a:lumOff val="15000"/>
                  </a:schemeClr>
                </a:solidFill>
                <a:latin typeface="Century Gothic" panose="020B0502020202020204" pitchFamily="34" charset="0"/>
              </a:rPr>
            </a:br>
            <a:endParaRPr lang="pt-BR" altLang="pt-BR" sz="2500" dirty="0">
              <a:solidFill>
                <a:schemeClr val="tx1">
                  <a:lumMod val="85000"/>
                  <a:lumOff val="15000"/>
                </a:schemeClr>
              </a:solidFill>
              <a:latin typeface="Century Gothic" panose="020B0502020202020204" pitchFamily="34" charset="0"/>
            </a:endParaRPr>
          </a:p>
          <a:p>
            <a:pPr marL="342900" indent="-342900" eaLnBrk="1" hangingPunct="1">
              <a:spcBef>
                <a:spcPct val="50000"/>
              </a:spcBef>
              <a:buFont typeface="Arial" panose="020B0604020202020204" pitchFamily="34" charset="0"/>
              <a:buChar char="•"/>
            </a:pPr>
            <a:r>
              <a:rPr lang="pt-BR" altLang="pt-BR" sz="2500" dirty="0">
                <a:solidFill>
                  <a:schemeClr val="tx1">
                    <a:lumMod val="85000"/>
                    <a:lumOff val="15000"/>
                  </a:schemeClr>
                </a:solidFill>
                <a:latin typeface="Century Gothic" panose="020B0502020202020204" pitchFamily="34" charset="0"/>
              </a:rPr>
              <a:t>Oportunizar ao cidadão a fazer parte das decisões do Município, influenciando-o e controlando-o.</a:t>
            </a:r>
          </a:p>
        </p:txBody>
      </p:sp>
      <p:pic>
        <p:nvPicPr>
          <p:cNvPr id="10" name="Imagem 9">
            <a:extLst>
              <a:ext uri="{FF2B5EF4-FFF2-40B4-BE49-F238E27FC236}">
                <a16:creationId xmlns:a16="http://schemas.microsoft.com/office/drawing/2014/main" xmlns="" id="{656854E6-7B96-4F02-2847-22EAF9B3AD9B}"/>
              </a:ext>
            </a:extLst>
          </p:cNvPr>
          <p:cNvPicPr>
            <a:picLocks noChangeAspect="1"/>
          </p:cNvPicPr>
          <p:nvPr/>
        </p:nvPicPr>
        <p:blipFill>
          <a:blip r:embed="rId4"/>
          <a:stretch>
            <a:fillRect/>
          </a:stretch>
        </p:blipFill>
        <p:spPr>
          <a:xfrm>
            <a:off x="9025953" y="5263553"/>
            <a:ext cx="2445109" cy="603127"/>
          </a:xfrm>
          <a:prstGeom prst="rect">
            <a:avLst/>
          </a:prstGeom>
        </p:spPr>
      </p:pic>
    </p:spTree>
    <p:extLst>
      <p:ext uri="{BB962C8B-B14F-4D97-AF65-F5344CB8AC3E}">
        <p14:creationId xmlns:p14="http://schemas.microsoft.com/office/powerpoint/2010/main" val="41289523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a 7">
            <a:extLst>
              <a:ext uri="{FF2B5EF4-FFF2-40B4-BE49-F238E27FC236}">
                <a16:creationId xmlns:a16="http://schemas.microsoft.com/office/drawing/2014/main" xmlns="" id="{75A9816A-8A02-47CB-71BD-6D87E22A9884}"/>
              </a:ext>
            </a:extLst>
          </p:cNvPr>
          <p:cNvGraphicFramePr/>
          <p:nvPr>
            <p:extLst>
              <p:ext uri="{D42A27DB-BD31-4B8C-83A1-F6EECF244321}">
                <p14:modId xmlns:p14="http://schemas.microsoft.com/office/powerpoint/2010/main" val="2551858896"/>
              </p:ext>
            </p:extLst>
          </p:nvPr>
        </p:nvGraphicFramePr>
        <p:xfrm>
          <a:off x="639330" y="308556"/>
          <a:ext cx="9603302" cy="9167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3" name="CaixaDeTexto 50">
            <a:extLst>
              <a:ext uri="{FF2B5EF4-FFF2-40B4-BE49-F238E27FC236}">
                <a16:creationId xmlns:a16="http://schemas.microsoft.com/office/drawing/2014/main" xmlns="" id="{719BB37D-B24C-1220-6C82-C000B8C7A7FF}"/>
              </a:ext>
            </a:extLst>
          </p:cNvPr>
          <p:cNvGraphicFramePr/>
          <p:nvPr>
            <p:extLst>
              <p:ext uri="{D42A27DB-BD31-4B8C-83A1-F6EECF244321}">
                <p14:modId xmlns:p14="http://schemas.microsoft.com/office/powerpoint/2010/main" val="2986711652"/>
              </p:ext>
            </p:extLst>
          </p:nvPr>
        </p:nvGraphicFramePr>
        <p:xfrm>
          <a:off x="394010" y="1408387"/>
          <a:ext cx="11397940" cy="506822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2" name="Agrupar 1">
            <a:extLst>
              <a:ext uri="{FF2B5EF4-FFF2-40B4-BE49-F238E27FC236}">
                <a16:creationId xmlns:a16="http://schemas.microsoft.com/office/drawing/2014/main" xmlns="" id="{E992E805-F84C-6F73-5587-C2A900A50889}"/>
              </a:ext>
            </a:extLst>
          </p:cNvPr>
          <p:cNvGrpSpPr/>
          <p:nvPr/>
        </p:nvGrpSpPr>
        <p:grpSpPr>
          <a:xfrm>
            <a:off x="-400050" y="327969"/>
            <a:ext cx="10306050" cy="487062"/>
            <a:chOff x="3679991" y="2486543"/>
            <a:chExt cx="2595571" cy="756307"/>
          </a:xfrm>
          <a:solidFill>
            <a:schemeClr val="bg2">
              <a:lumMod val="90000"/>
            </a:schemeClr>
          </a:solidFill>
        </p:grpSpPr>
        <p:sp>
          <p:nvSpPr>
            <p:cNvPr id="3" name="Seta: Divisa 2">
              <a:extLst>
                <a:ext uri="{FF2B5EF4-FFF2-40B4-BE49-F238E27FC236}">
                  <a16:creationId xmlns:a16="http://schemas.microsoft.com/office/drawing/2014/main" xmlns="" id="{FE52AEA9-9960-1564-B700-8CE01FAE04E2}"/>
                </a:ext>
              </a:extLst>
            </p:cNvPr>
            <p:cNvSpPr/>
            <p:nvPr/>
          </p:nvSpPr>
          <p:spPr>
            <a:xfrm>
              <a:off x="3679991" y="2490712"/>
              <a:ext cx="2595571" cy="75213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4" name="CaixaDeTexto 3">
              <a:extLst>
                <a:ext uri="{FF2B5EF4-FFF2-40B4-BE49-F238E27FC236}">
                  <a16:creationId xmlns:a16="http://schemas.microsoft.com/office/drawing/2014/main" xmlns="" id="{A4607A90-4A24-B0F9-6229-C60800149369}"/>
                </a:ext>
              </a:extLst>
            </p:cNvPr>
            <p:cNvSpPr txBox="1"/>
            <p:nvPr/>
          </p:nvSpPr>
          <p:spPr>
            <a:xfrm>
              <a:off x="4025316" y="2486543"/>
              <a:ext cx="2021484" cy="716871"/>
            </a:xfrm>
            <a:prstGeom prst="rect">
              <a:avLst/>
            </a:prstGeom>
            <a:noFill/>
            <a:ln>
              <a:noFill/>
            </a:ln>
          </p:spPr>
          <p:txBody>
            <a:bodyPr wrap="square">
              <a:spAutoFit/>
            </a:bodyPr>
            <a:lstStyle/>
            <a:p>
              <a:pPr lvl="0" algn="just" rtl="0"/>
              <a:r>
                <a:rPr lang="pt-BR" sz="2400" b="1" dirty="0">
                  <a:solidFill>
                    <a:srgbClr val="002060"/>
                  </a:solidFill>
                  <a:latin typeface="Century Gothic" panose="020B0502020202020204" pitchFamily="34" charset="0"/>
                </a:rPr>
                <a:t>III - RESULTADOS FISCAIS &gt; DÍVIDA CONSOLIDADA</a:t>
              </a:r>
            </a:p>
          </p:txBody>
        </p:sp>
      </p:grpSp>
      <p:pic>
        <p:nvPicPr>
          <p:cNvPr id="5" name="Imagem 4">
            <a:extLst>
              <a:ext uri="{FF2B5EF4-FFF2-40B4-BE49-F238E27FC236}">
                <a16:creationId xmlns:a16="http://schemas.microsoft.com/office/drawing/2014/main" xmlns="" id="{6928FF78-99E2-45C0-2894-51AC22209851}"/>
              </a:ext>
            </a:extLst>
          </p:cNvPr>
          <p:cNvPicPr>
            <a:picLocks noChangeAspect="1"/>
          </p:cNvPicPr>
          <p:nvPr/>
        </p:nvPicPr>
        <p:blipFill>
          <a:blip r:embed="rId12"/>
          <a:stretch>
            <a:fillRect/>
          </a:stretch>
        </p:blipFill>
        <p:spPr>
          <a:xfrm>
            <a:off x="9919653" y="263049"/>
            <a:ext cx="1868847" cy="1168030"/>
          </a:xfrm>
          <a:prstGeom prst="rect">
            <a:avLst/>
          </a:prstGeom>
        </p:spPr>
      </p:pic>
    </p:spTree>
    <p:extLst>
      <p:ext uri="{BB962C8B-B14F-4D97-AF65-F5344CB8AC3E}">
        <p14:creationId xmlns:p14="http://schemas.microsoft.com/office/powerpoint/2010/main" val="15242297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971108" y="1660427"/>
            <a:ext cx="10657184" cy="4918269"/>
          </a:xfrm>
          <a:prstGeom prst="rect">
            <a:avLst/>
          </a:prstGeom>
        </p:spPr>
        <p:txBody>
          <a:bodyPr wrap="square">
            <a:spAutoFit/>
          </a:bodyPr>
          <a:lstStyle/>
          <a:p>
            <a:pPr marL="571500" indent="-571500">
              <a:spcBef>
                <a:spcPct val="50000"/>
              </a:spcBef>
              <a:buClr>
                <a:schemeClr val="accent2"/>
              </a:buClr>
              <a:buFont typeface="Arial" panose="020B0604020202020204" pitchFamily="34" charset="0"/>
              <a:buChar char="•"/>
            </a:pPr>
            <a:r>
              <a:rPr lang="pt-BR" sz="3200" b="1" dirty="0">
                <a:latin typeface="Century Gothic" panose="020B0502020202020204" pitchFamily="34" charset="0"/>
              </a:rPr>
              <a:t>Limites estabelecidos:</a:t>
            </a:r>
          </a:p>
          <a:p>
            <a:pPr marL="571500" indent="-571500">
              <a:spcBef>
                <a:spcPct val="50000"/>
              </a:spcBef>
              <a:buClr>
                <a:schemeClr val="accent2"/>
              </a:buClr>
              <a:buFont typeface="Arial" panose="020B0604020202020204" pitchFamily="34" charset="0"/>
              <a:buChar char="•"/>
            </a:pPr>
            <a:endParaRPr lang="pt-BR" sz="2000" b="1" dirty="0">
              <a:latin typeface="Century Gothic" panose="020B0502020202020204" pitchFamily="34" charset="0"/>
            </a:endParaRPr>
          </a:p>
          <a:p>
            <a:pPr marL="1943100" lvl="3" indent="-571500">
              <a:lnSpc>
                <a:spcPct val="60000"/>
              </a:lnSpc>
              <a:spcBef>
                <a:spcPct val="50000"/>
              </a:spcBef>
              <a:buClr>
                <a:schemeClr val="accent2"/>
              </a:buClr>
              <a:buFont typeface="Arial" panose="020B0604020202020204" pitchFamily="34" charset="0"/>
              <a:buChar char="•"/>
            </a:pPr>
            <a:r>
              <a:rPr lang="pt-BR" sz="3600" dirty="0">
                <a:latin typeface="Century Gothic" panose="020B0502020202020204" pitchFamily="34" charset="0"/>
              </a:rPr>
              <a:t>União            -   3,5 </a:t>
            </a:r>
            <a:r>
              <a:rPr lang="pt-BR" sz="2400" dirty="0">
                <a:latin typeface="Century Gothic" panose="020B0502020202020204" pitchFamily="34" charset="0"/>
              </a:rPr>
              <a:t>vezes (ou 350%)</a:t>
            </a:r>
          </a:p>
          <a:p>
            <a:pPr marL="1943100" lvl="3" indent="-571500">
              <a:spcBef>
                <a:spcPct val="50000"/>
              </a:spcBef>
              <a:buClr>
                <a:schemeClr val="accent2"/>
              </a:buClr>
              <a:buFont typeface="Arial" panose="020B0604020202020204" pitchFamily="34" charset="0"/>
              <a:buChar char="•"/>
            </a:pPr>
            <a:r>
              <a:rPr lang="pt-BR" sz="3600" dirty="0">
                <a:latin typeface="Century Gothic" panose="020B0502020202020204" pitchFamily="34" charset="0"/>
              </a:rPr>
              <a:t>Estados         -   2,0 </a:t>
            </a:r>
            <a:r>
              <a:rPr lang="pt-BR" sz="2400" dirty="0">
                <a:latin typeface="Century Gothic" panose="020B0502020202020204" pitchFamily="34" charset="0"/>
              </a:rPr>
              <a:t>vezes (ou 200%)</a:t>
            </a:r>
          </a:p>
          <a:p>
            <a:pPr marL="1943100" lvl="3" indent="-571500">
              <a:lnSpc>
                <a:spcPct val="80000"/>
              </a:lnSpc>
              <a:spcBef>
                <a:spcPct val="50000"/>
              </a:spcBef>
              <a:buClr>
                <a:schemeClr val="accent2"/>
              </a:buClr>
              <a:buFont typeface="Arial" panose="020B0604020202020204" pitchFamily="34" charset="0"/>
              <a:buChar char="•"/>
            </a:pPr>
            <a:r>
              <a:rPr lang="pt-BR" sz="3600" dirty="0">
                <a:latin typeface="Century Gothic" panose="020B0502020202020204" pitchFamily="34" charset="0"/>
              </a:rPr>
              <a:t>Municípios    -   1,2 </a:t>
            </a:r>
            <a:r>
              <a:rPr lang="pt-BR" sz="2400" dirty="0">
                <a:latin typeface="Century Gothic" panose="020B0502020202020204" pitchFamily="34" charset="0"/>
              </a:rPr>
              <a:t>vezes (ou 120%) </a:t>
            </a:r>
          </a:p>
          <a:p>
            <a:pPr lvl="3">
              <a:lnSpc>
                <a:spcPct val="80000"/>
              </a:lnSpc>
              <a:spcBef>
                <a:spcPct val="50000"/>
              </a:spcBef>
              <a:buClr>
                <a:schemeClr val="accent2"/>
              </a:buClr>
            </a:pPr>
            <a:endParaRPr lang="pt-BR" sz="2400" dirty="0">
              <a:latin typeface="Century Gothic" panose="020B0502020202020204" pitchFamily="34" charset="0"/>
            </a:endParaRPr>
          </a:p>
          <a:p>
            <a:pPr marL="571500" indent="-571500">
              <a:spcBef>
                <a:spcPct val="50000"/>
              </a:spcBef>
              <a:buClr>
                <a:schemeClr val="accent2"/>
              </a:buClr>
              <a:buFont typeface="Arial" panose="020B0604020202020204" pitchFamily="34" charset="0"/>
              <a:buChar char="•"/>
            </a:pPr>
            <a:r>
              <a:rPr lang="pt-BR" sz="3200" dirty="0">
                <a:latin typeface="Century Gothic" panose="020B0502020202020204" pitchFamily="34" charset="0"/>
              </a:rPr>
              <a:t>O parâmetro de  fixação é em relação à Receita Corrente Líquida;</a:t>
            </a:r>
          </a:p>
        </p:txBody>
      </p:sp>
      <p:grpSp>
        <p:nvGrpSpPr>
          <p:cNvPr id="3" name="Agrupar 2">
            <a:extLst>
              <a:ext uri="{FF2B5EF4-FFF2-40B4-BE49-F238E27FC236}">
                <a16:creationId xmlns:a16="http://schemas.microsoft.com/office/drawing/2014/main" xmlns="" id="{3D6725DB-423E-3F6A-78D6-A0C993DA0759}"/>
              </a:ext>
            </a:extLst>
          </p:cNvPr>
          <p:cNvGrpSpPr/>
          <p:nvPr/>
        </p:nvGrpSpPr>
        <p:grpSpPr>
          <a:xfrm>
            <a:off x="-361950" y="525525"/>
            <a:ext cx="10306050" cy="487062"/>
            <a:chOff x="3679991" y="2486543"/>
            <a:chExt cx="2595571" cy="756307"/>
          </a:xfrm>
          <a:solidFill>
            <a:schemeClr val="bg2">
              <a:lumMod val="90000"/>
            </a:schemeClr>
          </a:solidFill>
        </p:grpSpPr>
        <p:sp>
          <p:nvSpPr>
            <p:cNvPr id="4" name="Seta: Divisa 3">
              <a:extLst>
                <a:ext uri="{FF2B5EF4-FFF2-40B4-BE49-F238E27FC236}">
                  <a16:creationId xmlns:a16="http://schemas.microsoft.com/office/drawing/2014/main" xmlns="" id="{24A209CB-E6F1-C235-0974-AE9CD486A32A}"/>
                </a:ext>
              </a:extLst>
            </p:cNvPr>
            <p:cNvSpPr/>
            <p:nvPr/>
          </p:nvSpPr>
          <p:spPr>
            <a:xfrm>
              <a:off x="3679991" y="2490712"/>
              <a:ext cx="2595571" cy="75213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8" name="CaixaDeTexto 7">
              <a:extLst>
                <a:ext uri="{FF2B5EF4-FFF2-40B4-BE49-F238E27FC236}">
                  <a16:creationId xmlns:a16="http://schemas.microsoft.com/office/drawing/2014/main" xmlns="" id="{F7C63F28-B56B-E86C-1F77-82C9A0E297DC}"/>
                </a:ext>
              </a:extLst>
            </p:cNvPr>
            <p:cNvSpPr txBox="1"/>
            <p:nvPr/>
          </p:nvSpPr>
          <p:spPr>
            <a:xfrm>
              <a:off x="4025316" y="2486543"/>
              <a:ext cx="2021484" cy="716871"/>
            </a:xfrm>
            <a:prstGeom prst="rect">
              <a:avLst/>
            </a:prstGeom>
            <a:noFill/>
            <a:ln>
              <a:noFill/>
            </a:ln>
          </p:spPr>
          <p:txBody>
            <a:bodyPr wrap="square">
              <a:spAutoFit/>
            </a:bodyPr>
            <a:lstStyle/>
            <a:p>
              <a:pPr lvl="0" algn="just" rtl="0"/>
              <a:r>
                <a:rPr lang="pt-BR" sz="2400" b="1" dirty="0">
                  <a:solidFill>
                    <a:srgbClr val="002060"/>
                  </a:solidFill>
                  <a:latin typeface="Century Gothic" panose="020B0502020202020204" pitchFamily="34" charset="0"/>
                </a:rPr>
                <a:t>III - RESULTADOS FISCAIS &gt; DÍVIDA CONSOLIDADA</a:t>
              </a:r>
            </a:p>
          </p:txBody>
        </p:sp>
      </p:grpSp>
      <p:pic>
        <p:nvPicPr>
          <p:cNvPr id="5" name="Imagem 4">
            <a:extLst>
              <a:ext uri="{FF2B5EF4-FFF2-40B4-BE49-F238E27FC236}">
                <a16:creationId xmlns:a16="http://schemas.microsoft.com/office/drawing/2014/main" xmlns="" id="{A9C70C6D-2033-4EB3-0D0B-CE95C71E7070}"/>
              </a:ext>
            </a:extLst>
          </p:cNvPr>
          <p:cNvPicPr>
            <a:picLocks noChangeAspect="1"/>
          </p:cNvPicPr>
          <p:nvPr/>
        </p:nvPicPr>
        <p:blipFill>
          <a:blip r:embed="rId2"/>
          <a:stretch>
            <a:fillRect/>
          </a:stretch>
        </p:blipFill>
        <p:spPr>
          <a:xfrm>
            <a:off x="9944100" y="263049"/>
            <a:ext cx="1868847" cy="1168030"/>
          </a:xfrm>
          <a:prstGeom prst="rect">
            <a:avLst/>
          </a:prstGeom>
        </p:spPr>
      </p:pic>
    </p:spTree>
    <p:extLst>
      <p:ext uri="{BB962C8B-B14F-4D97-AF65-F5344CB8AC3E}">
        <p14:creationId xmlns:p14="http://schemas.microsoft.com/office/powerpoint/2010/main" val="744508538"/>
      </p:ext>
    </p:extLst>
  </p:cSld>
  <p:clrMapOvr>
    <a:masterClrMapping/>
  </p:clrMapOvr>
  <mc:AlternateContent xmlns:mc="http://schemas.openxmlformats.org/markup-compatibility/2006" xmlns:p14="http://schemas.microsoft.com/office/powerpoint/2010/main">
    <mc:Choice Requires="p14">
      <p:transition p14:dur="0" advTm="15288"/>
    </mc:Choice>
    <mc:Fallback xmlns="">
      <p:transition advTm="15288"/>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a 7">
            <a:extLst>
              <a:ext uri="{FF2B5EF4-FFF2-40B4-BE49-F238E27FC236}">
                <a16:creationId xmlns:a16="http://schemas.microsoft.com/office/drawing/2014/main" xmlns="" id="{75A9816A-8A02-47CB-71BD-6D87E22A9884}"/>
              </a:ext>
            </a:extLst>
          </p:cNvPr>
          <p:cNvGraphicFramePr/>
          <p:nvPr>
            <p:extLst>
              <p:ext uri="{D42A27DB-BD31-4B8C-83A1-F6EECF244321}">
                <p14:modId xmlns:p14="http://schemas.microsoft.com/office/powerpoint/2010/main" val="3338976196"/>
              </p:ext>
            </p:extLst>
          </p:nvPr>
        </p:nvGraphicFramePr>
        <p:xfrm>
          <a:off x="498764" y="795774"/>
          <a:ext cx="9603302" cy="9167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Tabela 8"/>
          <p:cNvGraphicFramePr>
            <a:graphicFrameLocks noGrp="1"/>
          </p:cNvGraphicFramePr>
          <p:nvPr>
            <p:extLst>
              <p:ext uri="{D42A27DB-BD31-4B8C-83A1-F6EECF244321}">
                <p14:modId xmlns:p14="http://schemas.microsoft.com/office/powerpoint/2010/main" val="457611597"/>
              </p:ext>
            </p:extLst>
          </p:nvPr>
        </p:nvGraphicFramePr>
        <p:xfrm>
          <a:off x="1331255" y="1710449"/>
          <a:ext cx="9677114" cy="2705310"/>
        </p:xfrm>
        <a:graphic>
          <a:graphicData uri="http://schemas.openxmlformats.org/drawingml/2006/table">
            <a:tbl>
              <a:tblPr>
                <a:tableStyleId>{3B4B98B0-60AC-42C2-AFA5-B58CD77FA1E5}</a:tableStyleId>
              </a:tblPr>
              <a:tblGrid>
                <a:gridCol w="5938332">
                  <a:extLst>
                    <a:ext uri="{9D8B030D-6E8A-4147-A177-3AD203B41FA5}">
                      <a16:colId xmlns:a16="http://schemas.microsoft.com/office/drawing/2014/main" xmlns="" val="20000"/>
                    </a:ext>
                  </a:extLst>
                </a:gridCol>
                <a:gridCol w="2018266">
                  <a:extLst>
                    <a:ext uri="{9D8B030D-6E8A-4147-A177-3AD203B41FA5}">
                      <a16:colId xmlns:a16="http://schemas.microsoft.com/office/drawing/2014/main" xmlns="" val="20001"/>
                    </a:ext>
                  </a:extLst>
                </a:gridCol>
                <a:gridCol w="1720516">
                  <a:extLst>
                    <a:ext uri="{9D8B030D-6E8A-4147-A177-3AD203B41FA5}">
                      <a16:colId xmlns:a16="http://schemas.microsoft.com/office/drawing/2014/main" xmlns="" val="20002"/>
                    </a:ext>
                  </a:extLst>
                </a:gridCol>
              </a:tblGrid>
              <a:tr h="281517">
                <a:tc gridSpan="2">
                  <a:txBody>
                    <a:bodyPr/>
                    <a:lstStyle/>
                    <a:p>
                      <a:pPr algn="l" rtl="0" fontAlgn="b"/>
                      <a:r>
                        <a:rPr lang="pt-BR" sz="1700" u="none" strike="noStrike" dirty="0">
                          <a:effectLst/>
                          <a:latin typeface="Century Gothic" panose="020B0502020202020204" pitchFamily="34" charset="0"/>
                        </a:rPr>
                        <a:t>LRF, art. 55, inciso I, alínea "b" - Anexo II (Portaria STN N° 574)</a:t>
                      </a:r>
                      <a:endParaRPr lang="pt-BR" sz="1700" b="0" i="0" u="none" strike="noStrike" dirty="0">
                        <a:solidFill>
                          <a:srgbClr val="000000"/>
                        </a:solidFill>
                        <a:effectLst/>
                        <a:latin typeface="Century Gothic" panose="020B0502020202020204" pitchFamily="34" charset="0"/>
                      </a:endParaRPr>
                    </a:p>
                  </a:txBody>
                  <a:tcPr marL="9525" marR="9525" marT="9525"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hMerge="1">
                  <a:txBody>
                    <a:bodyPr/>
                    <a:lstStyle/>
                    <a:p>
                      <a:endParaRPr lang="pt-BR"/>
                    </a:p>
                  </a:txBody>
                  <a:tcPr/>
                </a:tc>
                <a:tc>
                  <a:txBody>
                    <a:bodyPr/>
                    <a:lstStyle/>
                    <a:p>
                      <a:pPr algn="r" fontAlgn="b"/>
                      <a:r>
                        <a:rPr lang="pt-BR" sz="1700" u="none" strike="noStrike" dirty="0">
                          <a:effectLst/>
                          <a:latin typeface="Century Gothic" panose="020B0502020202020204" pitchFamily="34" charset="0"/>
                        </a:rPr>
                        <a:t> </a:t>
                      </a:r>
                      <a:endParaRPr lang="pt-BR" sz="1700" b="0" i="0" u="none" strike="noStrike" dirty="0">
                        <a:solidFill>
                          <a:srgbClr val="000000"/>
                        </a:solidFill>
                        <a:effectLst/>
                        <a:latin typeface="Century Gothic" panose="020B0502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538192">
                <a:tc rowSpan="2">
                  <a:txBody>
                    <a:bodyPr/>
                    <a:lstStyle/>
                    <a:p>
                      <a:pPr algn="ctr" rtl="0" fontAlgn="ctr"/>
                      <a:r>
                        <a:rPr lang="pt-BR" sz="1700" u="none" strike="noStrike" dirty="0">
                          <a:effectLst/>
                          <a:latin typeface="Century Gothic" panose="020B0502020202020204" pitchFamily="34" charset="0"/>
                        </a:rPr>
                        <a:t>ESPECIFICAÇÃO</a:t>
                      </a:r>
                      <a:endParaRPr lang="pt-BR" sz="1700" b="1" i="0" u="none" strike="noStrike" dirty="0">
                        <a:solidFill>
                          <a:srgbClr val="000000"/>
                        </a:solidFill>
                        <a:effectLst/>
                        <a:latin typeface="Century Gothic" panose="020B0502020202020204" pitchFamily="34" charset="0"/>
                      </a:endParaRP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rtl="0" fontAlgn="ctr"/>
                      <a:r>
                        <a:rPr lang="pt-BR" sz="1700" u="none" strike="noStrike" dirty="0">
                          <a:effectLst/>
                          <a:latin typeface="Century Gothic" panose="020B0502020202020204" pitchFamily="34" charset="0"/>
                        </a:rPr>
                        <a:t> SALDO EXERCÍCIO ANTERIOR </a:t>
                      </a:r>
                      <a:endParaRPr lang="pt-BR" sz="1700" b="1" i="0" u="none" strike="noStrike" dirty="0">
                        <a:solidFill>
                          <a:srgbClr val="000000"/>
                        </a:solidFill>
                        <a:effectLst/>
                        <a:latin typeface="Century Gothic" panose="020B0502020202020204" pitchFamily="34" charset="0"/>
                      </a:endParaRPr>
                    </a:p>
                  </a:txBody>
                  <a:tcPr marL="9525" marR="9525" marT="9525"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pt-BR" sz="1700" u="none" strike="noStrike" dirty="0">
                          <a:effectLst/>
                          <a:latin typeface="Century Gothic" panose="020B0502020202020204" pitchFamily="34" charset="0"/>
                        </a:rPr>
                        <a:t> SALDO DO EXERCÍCIO 2023 </a:t>
                      </a:r>
                      <a:endParaRPr lang="pt-BR" sz="17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532946">
                <a:tc vMerge="1">
                  <a:txBody>
                    <a:bodyPr/>
                    <a:lstStyle/>
                    <a:p>
                      <a:endParaRPr lang="pt-BR"/>
                    </a:p>
                  </a:txBody>
                  <a:tcPr/>
                </a:tc>
                <a:tc vMerge="1">
                  <a:txBody>
                    <a:bodyPr/>
                    <a:lstStyle/>
                    <a:p>
                      <a:endParaRPr lang="pt-BR"/>
                    </a:p>
                  </a:txBody>
                  <a:tcPr/>
                </a:tc>
                <a:tc>
                  <a:txBody>
                    <a:bodyPr/>
                    <a:lstStyle/>
                    <a:p>
                      <a:pPr algn="ctr" rtl="0" fontAlgn="ctr"/>
                      <a:r>
                        <a:rPr lang="pt-BR" sz="1700" u="none" strike="noStrike" dirty="0">
                          <a:effectLst/>
                          <a:latin typeface="Century Gothic" panose="020B0502020202020204" pitchFamily="34" charset="0"/>
                        </a:rPr>
                        <a:t> Até o 1º Quadrimestre </a:t>
                      </a:r>
                      <a:endParaRPr lang="pt-BR" sz="17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281517">
                <a:tc>
                  <a:txBody>
                    <a:bodyPr/>
                    <a:lstStyle/>
                    <a:p>
                      <a:pPr algn="l" rtl="0" fontAlgn="b"/>
                      <a:r>
                        <a:rPr lang="pt-BR" sz="1700" b="1" u="none" strike="noStrike" dirty="0">
                          <a:effectLst/>
                          <a:latin typeface="Century Gothic" panose="020B0502020202020204" pitchFamily="34" charset="0"/>
                        </a:rPr>
                        <a:t>DÍVIDA CONSOLIDADA - DC (I)</a:t>
                      </a:r>
                      <a:endParaRPr lang="pt-BR" sz="1700" b="1" i="0" u="none" strike="noStrike" dirty="0">
                        <a:solidFill>
                          <a:srgbClr val="000000"/>
                        </a:solidFill>
                        <a:effectLst/>
                        <a:latin typeface="Century Gothic" panose="020B0502020202020204" pitchFamily="34" charset="0"/>
                      </a:endParaRPr>
                    </a:p>
                  </a:txBody>
                  <a:tcPr marL="9525" marR="9525" marT="9525" marB="0" anchor="b">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b"/>
                      <a:r>
                        <a:rPr lang="pt-BR" sz="1700" b="1" i="0" u="none" strike="noStrike" kern="1200" baseline="0" dirty="0">
                          <a:solidFill>
                            <a:schemeClr val="tx1"/>
                          </a:solidFill>
                          <a:latin typeface="Century Gothic" panose="020B0502020202020204" pitchFamily="34" charset="0"/>
                          <a:ea typeface="+mn-ea"/>
                          <a:cs typeface="+mn-cs"/>
                        </a:rPr>
                        <a:t>633.110.854,39</a:t>
                      </a:r>
                      <a:endParaRPr lang="pt-BR" sz="1700" b="1" i="0" u="none" strike="noStrike" dirty="0">
                        <a:solidFill>
                          <a:srgbClr val="000000"/>
                        </a:solidFill>
                        <a:effectLst/>
                        <a:latin typeface="Century Gothic" panose="020B0502020202020204" pitchFamily="34" charset="0"/>
                      </a:endParaRP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b"/>
                      <a:r>
                        <a:rPr lang="pt-BR" sz="1700" b="1" i="0" u="none" strike="noStrike" kern="1200" baseline="0" dirty="0">
                          <a:solidFill>
                            <a:schemeClr val="tx1"/>
                          </a:solidFill>
                          <a:latin typeface="Century Gothic" panose="020B0502020202020204" pitchFamily="34" charset="0"/>
                          <a:ea typeface="+mn-ea"/>
                          <a:cs typeface="+mn-cs"/>
                        </a:rPr>
                        <a:t>609.908.963,77</a:t>
                      </a:r>
                      <a:endParaRPr lang="pt-BR" sz="1700" b="1" i="0" u="none" strike="noStrike" dirty="0">
                        <a:solidFill>
                          <a:srgbClr val="000000"/>
                        </a:solidFill>
                        <a:effectLst/>
                        <a:latin typeface="Century Gothic" panose="020B0502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532946">
                <a:tc>
                  <a:txBody>
                    <a:bodyPr/>
                    <a:lstStyle/>
                    <a:p>
                      <a:pPr algn="l" rtl="0" fontAlgn="b"/>
                      <a:r>
                        <a:rPr lang="pt-BR" sz="1700" u="none" strike="noStrike" dirty="0">
                          <a:effectLst/>
                          <a:latin typeface="Century Gothic" panose="020B0502020202020204" pitchFamily="34" charset="0"/>
                        </a:rPr>
                        <a:t>DEDUÇÕES (II) (Disponibilidade de Caixa Bruta - Haveres Financeiros - Precatórios)</a:t>
                      </a:r>
                      <a:endParaRPr lang="pt-BR" sz="1700" b="1" i="0" u="none" strike="noStrike" dirty="0">
                        <a:solidFill>
                          <a:srgbClr val="000000"/>
                        </a:solidFill>
                        <a:effectLst/>
                        <a:latin typeface="Century Gothic" panose="020B0502020202020204" pitchFamily="34" charset="0"/>
                      </a:endParaRPr>
                    </a:p>
                  </a:txBody>
                  <a:tcPr marL="9525" marR="9525" marT="9525" marB="0" anchor="b">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rtl="0" fontAlgn="b"/>
                      <a:r>
                        <a:rPr lang="pt-BR" sz="1700" b="0" i="0" u="none" strike="noStrike" kern="1200" baseline="0" dirty="0">
                          <a:solidFill>
                            <a:schemeClr val="tx1"/>
                          </a:solidFill>
                          <a:latin typeface="Century Gothic" panose="020B0502020202020204" pitchFamily="34" charset="0"/>
                          <a:ea typeface="+mn-ea"/>
                          <a:cs typeface="+mn-cs"/>
                        </a:rPr>
                        <a:t>35.384.246,70</a:t>
                      </a:r>
                      <a:endParaRPr lang="pt-BR" sz="1700" b="1" i="0" u="none" strike="noStrike" dirty="0">
                        <a:solidFill>
                          <a:srgbClr val="000000"/>
                        </a:solidFill>
                        <a:effectLst/>
                        <a:latin typeface="Century Gothic" panose="020B0502020202020204" pitchFamily="34" charset="0"/>
                      </a:endParaRP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rtl="0" fontAlgn="b"/>
                      <a:r>
                        <a:rPr lang="pt-BR" sz="1700" b="0" i="0" u="none" strike="noStrike" kern="1200" baseline="0" dirty="0">
                          <a:solidFill>
                            <a:schemeClr val="tx1"/>
                          </a:solidFill>
                          <a:latin typeface="Century Gothic" panose="020B0502020202020204" pitchFamily="34" charset="0"/>
                          <a:ea typeface="+mn-ea"/>
                          <a:cs typeface="+mn-cs"/>
                        </a:rPr>
                        <a:t>53.504.400,78</a:t>
                      </a:r>
                      <a:endParaRPr lang="pt-BR" sz="1700" b="1" i="0" u="none" strike="noStrike" dirty="0">
                        <a:solidFill>
                          <a:srgbClr val="000000"/>
                        </a:solidFill>
                        <a:effectLst/>
                        <a:latin typeface="Century Gothic" panose="020B0502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538192">
                <a:tc>
                  <a:txBody>
                    <a:bodyPr/>
                    <a:lstStyle/>
                    <a:p>
                      <a:pPr algn="l" rtl="0" fontAlgn="ctr"/>
                      <a:r>
                        <a:rPr lang="pt-BR" sz="1700" b="1" u="none" strike="noStrike" dirty="0">
                          <a:effectLst/>
                          <a:latin typeface="Century Gothic" panose="020B0502020202020204" pitchFamily="34" charset="0"/>
                        </a:rPr>
                        <a:t>DÍV. CONSOLID. LÍQUIDA (DCL) III= (I - II)</a:t>
                      </a:r>
                      <a:endParaRPr lang="pt-BR" sz="1700" b="1" i="0" u="none" strike="noStrike" dirty="0">
                        <a:solidFill>
                          <a:srgbClr val="000000"/>
                        </a:solidFill>
                        <a:effectLst/>
                        <a:latin typeface="Century Gothic" panose="020B0502020202020204" pitchFamily="34" charset="0"/>
                      </a:endParaRPr>
                    </a:p>
                  </a:txBody>
                  <a:tcPr marL="9525" marR="9525" marT="9525" marB="0" anchor="ctr">
                    <a:lnL>
                      <a:noFill/>
                    </a:lnL>
                    <a:lnR w="12700" cap="flat" cmpd="sng" algn="ctr">
                      <a:noFill/>
                      <a:prstDash val="solid"/>
                      <a:round/>
                      <a:headEnd type="none" w="med" len="med"/>
                      <a:tailEnd type="none" w="med" len="med"/>
                    </a:lnR>
                    <a:lnT>
                      <a:noFill/>
                    </a:lnT>
                    <a:lnB w="12700" cmpd="sng">
                      <a:noFill/>
                    </a:lnB>
                    <a:lnTlToBr w="12700" cmpd="sng">
                      <a:noFill/>
                      <a:prstDash val="solid"/>
                    </a:lnTlToBr>
                    <a:lnBlToTr w="12700" cmpd="sng">
                      <a:noFill/>
                      <a:prstDash val="solid"/>
                    </a:lnBlToTr>
                  </a:tcPr>
                </a:tc>
                <a:tc>
                  <a:txBody>
                    <a:bodyPr/>
                    <a:lstStyle/>
                    <a:p>
                      <a:pPr algn="r" rtl="0" fontAlgn="ctr"/>
                      <a:r>
                        <a:rPr lang="pt-BR" sz="1700" b="1" i="0" u="none" strike="noStrike" kern="1200" baseline="0" dirty="0">
                          <a:solidFill>
                            <a:schemeClr val="tx1"/>
                          </a:solidFill>
                          <a:latin typeface="Century Gothic" panose="020B0502020202020204" pitchFamily="34" charset="0"/>
                          <a:ea typeface="+mn-ea"/>
                          <a:cs typeface="+mn-cs"/>
                        </a:rPr>
                        <a:t>597.726.607,69</a:t>
                      </a:r>
                      <a:endParaRPr lang="pt-BR" sz="1700" b="1" i="0" u="none" strike="noStrike" dirty="0">
                        <a:solidFill>
                          <a:srgbClr val="000000"/>
                        </a:solidFill>
                        <a:effectLst/>
                        <a:latin typeface="Century Gothic" panose="020B0502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mpd="sng">
                      <a:noFill/>
                    </a:lnB>
                    <a:lnTlToBr w="12700" cmpd="sng">
                      <a:noFill/>
                      <a:prstDash val="solid"/>
                    </a:lnTlToBr>
                    <a:lnBlToTr w="12700" cmpd="sng">
                      <a:noFill/>
                      <a:prstDash val="solid"/>
                    </a:lnBlToTr>
                  </a:tcPr>
                </a:tc>
                <a:tc>
                  <a:txBody>
                    <a:bodyPr/>
                    <a:lstStyle/>
                    <a:p>
                      <a:pPr algn="r" rtl="0" fontAlgn="ctr"/>
                      <a:r>
                        <a:rPr lang="pt-BR" sz="1700" b="1" i="0" u="none" strike="noStrike" kern="1200" baseline="0" dirty="0">
                          <a:solidFill>
                            <a:schemeClr val="tx1"/>
                          </a:solidFill>
                          <a:latin typeface="Century Gothic" panose="020B0502020202020204" pitchFamily="34" charset="0"/>
                          <a:ea typeface="+mn-ea"/>
                          <a:cs typeface="+mn-cs"/>
                        </a:rPr>
                        <a:t>556.404.562,99</a:t>
                      </a:r>
                      <a:endParaRPr lang="pt-BR" sz="17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bl>
          </a:graphicData>
        </a:graphic>
      </p:graphicFrame>
      <p:graphicFrame>
        <p:nvGraphicFramePr>
          <p:cNvPr id="2" name="Tabela 1"/>
          <p:cNvGraphicFramePr>
            <a:graphicFrameLocks noGrp="1"/>
          </p:cNvGraphicFramePr>
          <p:nvPr>
            <p:extLst>
              <p:ext uri="{D42A27DB-BD31-4B8C-83A1-F6EECF244321}">
                <p14:modId xmlns:p14="http://schemas.microsoft.com/office/powerpoint/2010/main" val="2368011592"/>
              </p:ext>
            </p:extLst>
          </p:nvPr>
        </p:nvGraphicFramePr>
        <p:xfrm>
          <a:off x="1331255" y="4417784"/>
          <a:ext cx="9677114" cy="2235157"/>
        </p:xfrm>
        <a:graphic>
          <a:graphicData uri="http://schemas.openxmlformats.org/drawingml/2006/table">
            <a:tbl>
              <a:tblPr>
                <a:tableStyleId>{3B4B98B0-60AC-42C2-AFA5-B58CD77FA1E5}</a:tableStyleId>
              </a:tblPr>
              <a:tblGrid>
                <a:gridCol w="5861005">
                  <a:extLst>
                    <a:ext uri="{9D8B030D-6E8A-4147-A177-3AD203B41FA5}">
                      <a16:colId xmlns:a16="http://schemas.microsoft.com/office/drawing/2014/main" xmlns="" val="743528002"/>
                    </a:ext>
                  </a:extLst>
                </a:gridCol>
                <a:gridCol w="2099783">
                  <a:extLst>
                    <a:ext uri="{9D8B030D-6E8A-4147-A177-3AD203B41FA5}">
                      <a16:colId xmlns:a16="http://schemas.microsoft.com/office/drawing/2014/main" xmlns="" val="1129484440"/>
                    </a:ext>
                  </a:extLst>
                </a:gridCol>
                <a:gridCol w="1716326">
                  <a:extLst>
                    <a:ext uri="{9D8B030D-6E8A-4147-A177-3AD203B41FA5}">
                      <a16:colId xmlns:a16="http://schemas.microsoft.com/office/drawing/2014/main" xmlns="" val="2028798429"/>
                    </a:ext>
                  </a:extLst>
                </a:gridCol>
              </a:tblGrid>
              <a:tr h="583269">
                <a:tc>
                  <a:txBody>
                    <a:bodyPr/>
                    <a:lstStyle/>
                    <a:p>
                      <a:pPr algn="l" fontAlgn="ctr"/>
                      <a:r>
                        <a:rPr lang="pt-BR" sz="1700" u="none" strike="noStrike" dirty="0">
                          <a:effectLst/>
                          <a:latin typeface="Century Gothic" panose="020B0502020202020204" pitchFamily="34" charset="0"/>
                        </a:rPr>
                        <a:t>RECEITA CORRENTE LÍQUIDA AJUSTADA</a:t>
                      </a:r>
                      <a:r>
                        <a:rPr lang="pt-BR" sz="1700" u="none" strike="noStrike" baseline="0" dirty="0">
                          <a:effectLst/>
                          <a:latin typeface="Century Gothic" panose="020B0502020202020204" pitchFamily="34" charset="0"/>
                        </a:rPr>
                        <a:t> </a:t>
                      </a:r>
                      <a:r>
                        <a:rPr lang="pt-BR" sz="1700" u="none" strike="noStrike" dirty="0">
                          <a:effectLst/>
                          <a:latin typeface="Century Gothic" panose="020B0502020202020204" pitchFamily="34" charset="0"/>
                        </a:rPr>
                        <a:t>- RCL</a:t>
                      </a:r>
                      <a:endParaRPr lang="pt-BR" sz="1700" b="1" i="0" u="none" strike="noStrike" dirty="0">
                        <a:solidFill>
                          <a:srgbClr val="000000"/>
                        </a:solidFill>
                        <a:effectLst/>
                        <a:latin typeface="Century Gothic" panose="020B0502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fontAlgn="ctr"/>
                      <a:r>
                        <a:rPr lang="pt-BR" sz="1700" u="none" strike="noStrike" dirty="0">
                          <a:effectLst/>
                          <a:latin typeface="Century Gothic" panose="020B0502020202020204" pitchFamily="34" charset="0"/>
                        </a:rPr>
                        <a:t>                  </a:t>
                      </a:r>
                      <a:r>
                        <a:rPr lang="pt-BR" sz="1700" b="0" i="0" u="none" strike="noStrike" kern="1200" baseline="0" dirty="0">
                          <a:solidFill>
                            <a:schemeClr val="tx1"/>
                          </a:solidFill>
                          <a:latin typeface="Century Gothic" panose="020B0502020202020204" pitchFamily="34" charset="0"/>
                          <a:ea typeface="+mn-ea"/>
                          <a:cs typeface="+mn-cs"/>
                        </a:rPr>
                        <a:t>674.185.733,94</a:t>
                      </a:r>
                      <a:endParaRPr lang="pt-BR" sz="1700" b="1" i="0" u="none" strike="noStrike" dirty="0">
                        <a:solidFill>
                          <a:srgbClr val="000000"/>
                        </a:solidFill>
                        <a:effectLst/>
                        <a:latin typeface="Century Gothic" panose="020B0502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fontAlgn="ctr"/>
                      <a:endParaRPr lang="pt-BR" sz="1700" b="0" i="0" u="none" strike="noStrike" kern="1200" baseline="0" dirty="0">
                        <a:solidFill>
                          <a:schemeClr val="tx1"/>
                        </a:solidFill>
                        <a:latin typeface="Century Gothic" panose="020B0502020202020204" pitchFamily="34" charset="0"/>
                        <a:ea typeface="+mn-ea"/>
                        <a:cs typeface="+mn-cs"/>
                      </a:endParaRPr>
                    </a:p>
                    <a:p>
                      <a:pPr algn="r" fontAlgn="ctr"/>
                      <a:r>
                        <a:rPr lang="pt-BR" sz="1700" b="0" i="0" u="none" strike="noStrike" kern="1200" baseline="0" dirty="0">
                          <a:solidFill>
                            <a:schemeClr val="tx1"/>
                          </a:solidFill>
                          <a:latin typeface="Century Gothic" panose="020B0502020202020204" pitchFamily="34" charset="0"/>
                          <a:ea typeface="+mn-ea"/>
                          <a:cs typeface="+mn-cs"/>
                        </a:rPr>
                        <a:t>685.819.249,82</a:t>
                      </a:r>
                      <a:endParaRPr lang="pt-BR" sz="1700" b="0" i="0" u="none" strike="noStrike" dirty="0">
                        <a:solidFill>
                          <a:schemeClr val="tx1"/>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xmlns="" val="38831030"/>
                  </a:ext>
                </a:extLst>
              </a:tr>
              <a:tr h="518203">
                <a:tc>
                  <a:txBody>
                    <a:bodyPr/>
                    <a:lstStyle/>
                    <a:p>
                      <a:pPr algn="l" fontAlgn="ctr"/>
                      <a:r>
                        <a:rPr lang="pt-BR" sz="1700" u="none" strike="noStrike" dirty="0">
                          <a:effectLst/>
                          <a:latin typeface="Century Gothic" panose="020B0502020202020204" pitchFamily="34" charset="0"/>
                        </a:rPr>
                        <a:t>% da DC sobre a RCL (I/RCL)</a:t>
                      </a:r>
                      <a:endParaRPr lang="pt-BR" sz="1700" b="1" i="0" u="none" strike="noStrike" dirty="0">
                        <a:solidFill>
                          <a:srgbClr val="000000"/>
                        </a:solidFill>
                        <a:effectLst/>
                        <a:latin typeface="Century Gothic" panose="020B0502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fontAlgn="ctr"/>
                      <a:r>
                        <a:rPr lang="pt-BR" sz="1700" b="0" i="0" u="none" strike="noStrike" kern="1200" baseline="0" dirty="0">
                          <a:solidFill>
                            <a:schemeClr val="tx1"/>
                          </a:solidFill>
                          <a:latin typeface="Century Gothic" panose="020B0502020202020204" pitchFamily="34" charset="0"/>
                          <a:ea typeface="+mn-ea"/>
                          <a:cs typeface="+mn-cs"/>
                        </a:rPr>
                        <a:t>93,91</a:t>
                      </a:r>
                      <a:endParaRPr lang="pt-BR" sz="1700" u="none" strike="noStrike" dirty="0">
                        <a:effectLst/>
                        <a:latin typeface="Century Gothic" panose="020B0502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fontAlgn="ctr"/>
                      <a:r>
                        <a:rPr lang="pt-BR" sz="1700" u="none" strike="noStrike" dirty="0">
                          <a:effectLst/>
                          <a:latin typeface="Century Gothic" panose="020B0502020202020204" pitchFamily="34" charset="0"/>
                        </a:rPr>
                        <a:t>                                      </a:t>
                      </a:r>
                      <a:r>
                        <a:rPr lang="pt-BR" sz="1700" b="0" i="0" u="none" strike="noStrike" kern="1200" baseline="0" dirty="0">
                          <a:solidFill>
                            <a:schemeClr val="tx1"/>
                          </a:solidFill>
                          <a:latin typeface="Century Gothic" panose="020B0502020202020204" pitchFamily="34" charset="0"/>
                          <a:ea typeface="+mn-ea"/>
                          <a:cs typeface="+mn-cs"/>
                        </a:rPr>
                        <a:t>88,93</a:t>
                      </a:r>
                      <a:endParaRPr lang="pt-BR" sz="17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224597415"/>
                  </a:ext>
                </a:extLst>
              </a:tr>
              <a:tr h="263779">
                <a:tc>
                  <a:txBody>
                    <a:bodyPr/>
                    <a:lstStyle/>
                    <a:p>
                      <a:pPr algn="l" fontAlgn="ctr"/>
                      <a:r>
                        <a:rPr lang="pt-BR" sz="1700" b="1" u="none" strike="noStrike" dirty="0">
                          <a:effectLst/>
                          <a:latin typeface="Century Gothic" panose="020B0502020202020204" pitchFamily="34" charset="0"/>
                        </a:rPr>
                        <a:t>% da DCL sobre a RCL (III/RCL)</a:t>
                      </a:r>
                      <a:endParaRPr lang="pt-BR" sz="1700" b="1" i="0" u="none" strike="noStrike" dirty="0">
                        <a:solidFill>
                          <a:srgbClr val="000000"/>
                        </a:solidFill>
                        <a:effectLst/>
                        <a:latin typeface="Century Gothic" panose="020B0502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fontAlgn="ctr"/>
                      <a:r>
                        <a:rPr lang="pt-BR" sz="1700" b="1" i="0" u="none" strike="noStrike" kern="1200" baseline="0" dirty="0">
                          <a:solidFill>
                            <a:schemeClr val="tx1"/>
                          </a:solidFill>
                          <a:latin typeface="Century Gothic" panose="020B0502020202020204" pitchFamily="34" charset="0"/>
                          <a:ea typeface="+mn-ea"/>
                          <a:cs typeface="+mn-cs"/>
                        </a:rPr>
                        <a:t>88,66</a:t>
                      </a:r>
                      <a:endParaRPr lang="pt-BR" sz="1700" b="1" i="0" u="none" strike="noStrike" dirty="0">
                        <a:solidFill>
                          <a:srgbClr val="000000"/>
                        </a:solidFill>
                        <a:effectLst/>
                        <a:latin typeface="Century Gothic" panose="020B0502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fontAlgn="ctr"/>
                      <a:r>
                        <a:rPr lang="pt-BR" sz="1700" b="1" i="0" u="none" strike="noStrike" kern="1200" baseline="0" dirty="0">
                          <a:solidFill>
                            <a:schemeClr val="tx1"/>
                          </a:solidFill>
                          <a:latin typeface="Century Gothic" panose="020B0502020202020204" pitchFamily="34" charset="0"/>
                          <a:ea typeface="+mn-ea"/>
                          <a:cs typeface="+mn-cs"/>
                        </a:rPr>
                        <a:t>81,13</a:t>
                      </a:r>
                      <a:endParaRPr lang="pt-BR" sz="17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2662824393"/>
                  </a:ext>
                </a:extLst>
              </a:tr>
              <a:tr h="518203">
                <a:tc>
                  <a:txBody>
                    <a:bodyPr/>
                    <a:lstStyle/>
                    <a:p>
                      <a:pPr algn="l" fontAlgn="ctr"/>
                      <a:r>
                        <a:rPr lang="pt-BR" sz="1700" u="none" strike="noStrike" dirty="0">
                          <a:effectLst/>
                          <a:latin typeface="Century Gothic" panose="020B0502020202020204" pitchFamily="34" charset="0"/>
                        </a:rPr>
                        <a:t>LIMITE DEFINIDO POR RESOLUÇÃO DO SENADO FEDERAL: 120,00% da RCL</a:t>
                      </a:r>
                      <a:endParaRPr lang="pt-BR" sz="1700" b="1" i="0" u="none" strike="noStrike" dirty="0">
                        <a:solidFill>
                          <a:srgbClr val="000000"/>
                        </a:solidFill>
                        <a:effectLst/>
                        <a:latin typeface="Century Gothic" panose="020B0502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fontAlgn="ctr"/>
                      <a:r>
                        <a:rPr lang="pt-BR" sz="1700" b="0" i="0" u="none" strike="noStrike" kern="1200" baseline="0" dirty="0">
                          <a:solidFill>
                            <a:schemeClr val="tx1"/>
                          </a:solidFill>
                          <a:latin typeface="Century Gothic" panose="020B0502020202020204" pitchFamily="34" charset="0"/>
                          <a:ea typeface="+mn-ea"/>
                          <a:cs typeface="+mn-cs"/>
                        </a:rPr>
                        <a:t>809.022.880,73</a:t>
                      </a:r>
                      <a:endParaRPr lang="pt-BR" sz="1700" b="1" i="0" u="none" strike="noStrike" dirty="0">
                        <a:solidFill>
                          <a:srgbClr val="000000"/>
                        </a:solidFill>
                        <a:effectLst/>
                        <a:latin typeface="Century Gothic" panose="020B0502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fontAlgn="ctr"/>
                      <a:r>
                        <a:rPr lang="pt-BR" sz="1700" b="0" i="0" u="none" strike="noStrike" kern="1200" baseline="0" dirty="0">
                          <a:solidFill>
                            <a:schemeClr val="tx1"/>
                          </a:solidFill>
                          <a:latin typeface="Century Gothic" panose="020B0502020202020204" pitchFamily="34" charset="0"/>
                          <a:ea typeface="+mn-ea"/>
                          <a:cs typeface="+mn-cs"/>
                        </a:rPr>
                        <a:t>822.983.099,78</a:t>
                      </a:r>
                      <a:endParaRPr lang="pt-BR" sz="17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2209883595"/>
                  </a:ext>
                </a:extLst>
              </a:tr>
              <a:tr h="327913">
                <a:tc>
                  <a:txBody>
                    <a:bodyPr/>
                    <a:lstStyle/>
                    <a:p>
                      <a:pPr algn="l" fontAlgn="ctr"/>
                      <a:r>
                        <a:rPr lang="pt-BR" sz="1700" u="none" strike="noStrike" dirty="0">
                          <a:effectLst/>
                          <a:latin typeface="Century Gothic" panose="020B0502020202020204" pitchFamily="34" charset="0"/>
                        </a:rPr>
                        <a:t>LIMITE DE ALERTA (§ 1º do art. 59 da LRF) - 108% da RCL</a:t>
                      </a:r>
                      <a:endParaRPr lang="pt-BR" sz="1700" b="1" i="0" u="none" strike="noStrike" dirty="0">
                        <a:solidFill>
                          <a:srgbClr val="000000"/>
                        </a:solidFill>
                        <a:effectLst/>
                        <a:latin typeface="Century Gothic" panose="020B0502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pt-BR" sz="1700" b="0" i="0" u="none" strike="noStrike" kern="1200" baseline="0" dirty="0">
                          <a:solidFill>
                            <a:schemeClr val="tx1"/>
                          </a:solidFill>
                          <a:latin typeface="Century Gothic" panose="020B0502020202020204" pitchFamily="34" charset="0"/>
                          <a:ea typeface="+mn-ea"/>
                          <a:cs typeface="+mn-cs"/>
                        </a:rPr>
                        <a:t>728.120.592,66</a:t>
                      </a:r>
                      <a:endParaRPr lang="pt-BR" sz="1700" b="1" i="0" u="none" strike="noStrike" dirty="0">
                        <a:solidFill>
                          <a:srgbClr val="000000"/>
                        </a:solidFill>
                        <a:effectLst/>
                        <a:latin typeface="Century Gothic" panose="020B0502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pt-BR" sz="1700" b="0" i="0" u="none" strike="noStrike" kern="1200" baseline="0" dirty="0">
                          <a:solidFill>
                            <a:schemeClr val="tx1"/>
                          </a:solidFill>
                          <a:latin typeface="Century Gothic" panose="020B0502020202020204" pitchFamily="34" charset="0"/>
                          <a:ea typeface="+mn-ea"/>
                          <a:cs typeface="+mn-cs"/>
                        </a:rPr>
                        <a:t>740.684.789,81</a:t>
                      </a:r>
                      <a:endParaRPr lang="pt-BR" sz="17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4121243051"/>
                  </a:ext>
                </a:extLst>
              </a:tr>
            </a:tbl>
          </a:graphicData>
        </a:graphic>
      </p:graphicFrame>
      <p:grpSp>
        <p:nvGrpSpPr>
          <p:cNvPr id="3" name="Agrupar 2">
            <a:extLst>
              <a:ext uri="{FF2B5EF4-FFF2-40B4-BE49-F238E27FC236}">
                <a16:creationId xmlns:a16="http://schemas.microsoft.com/office/drawing/2014/main" xmlns="" id="{1D8C54FA-F210-E1A6-6A48-BBE8941D62AE}"/>
              </a:ext>
            </a:extLst>
          </p:cNvPr>
          <p:cNvGrpSpPr/>
          <p:nvPr/>
        </p:nvGrpSpPr>
        <p:grpSpPr>
          <a:xfrm>
            <a:off x="-361950" y="225924"/>
            <a:ext cx="6856318" cy="487303"/>
            <a:chOff x="3679991" y="2486169"/>
            <a:chExt cx="2684415" cy="756681"/>
          </a:xfrm>
          <a:solidFill>
            <a:schemeClr val="bg2">
              <a:lumMod val="90000"/>
            </a:schemeClr>
          </a:solidFill>
        </p:grpSpPr>
        <p:sp>
          <p:nvSpPr>
            <p:cNvPr id="4" name="Seta: Divisa 3">
              <a:extLst>
                <a:ext uri="{FF2B5EF4-FFF2-40B4-BE49-F238E27FC236}">
                  <a16:creationId xmlns:a16="http://schemas.microsoft.com/office/drawing/2014/main" xmlns="" id="{676C66A3-3919-67A7-51D8-C6A721E96D75}"/>
                </a:ext>
              </a:extLst>
            </p:cNvPr>
            <p:cNvSpPr/>
            <p:nvPr/>
          </p:nvSpPr>
          <p:spPr>
            <a:xfrm>
              <a:off x="3679991" y="2490712"/>
              <a:ext cx="2595571" cy="75213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5" name="CaixaDeTexto 4">
              <a:extLst>
                <a:ext uri="{FF2B5EF4-FFF2-40B4-BE49-F238E27FC236}">
                  <a16:creationId xmlns:a16="http://schemas.microsoft.com/office/drawing/2014/main" xmlns="" id="{77E2F4CF-A9BD-1B07-6AEA-3F4BB685EE98}"/>
                </a:ext>
              </a:extLst>
            </p:cNvPr>
            <p:cNvSpPr txBox="1"/>
            <p:nvPr/>
          </p:nvSpPr>
          <p:spPr>
            <a:xfrm>
              <a:off x="4342922" y="2486169"/>
              <a:ext cx="2021484" cy="716871"/>
            </a:xfrm>
            <a:prstGeom prst="rect">
              <a:avLst/>
            </a:prstGeom>
            <a:noFill/>
            <a:ln>
              <a:noFill/>
            </a:ln>
          </p:spPr>
          <p:txBody>
            <a:bodyPr wrap="square">
              <a:spAutoFit/>
            </a:bodyPr>
            <a:lstStyle/>
            <a:p>
              <a:pPr lvl="0" algn="just" rtl="0"/>
              <a:r>
                <a:rPr lang="pt-BR" sz="2400" b="1" dirty="0">
                  <a:solidFill>
                    <a:srgbClr val="002060"/>
                  </a:solidFill>
                  <a:latin typeface="Century Gothic" panose="020B0502020202020204" pitchFamily="34" charset="0"/>
                </a:rPr>
                <a:t>III - RESULTADOS FISCAIS</a:t>
              </a:r>
            </a:p>
          </p:txBody>
        </p:sp>
      </p:grpSp>
      <p:sp>
        <p:nvSpPr>
          <p:cNvPr id="10" name="CaixaDeTexto 9">
            <a:extLst>
              <a:ext uri="{FF2B5EF4-FFF2-40B4-BE49-F238E27FC236}">
                <a16:creationId xmlns:a16="http://schemas.microsoft.com/office/drawing/2014/main" xmlns="" id="{4D8A885E-F406-67C1-27D7-38F4A5F0EBFC}"/>
              </a:ext>
            </a:extLst>
          </p:cNvPr>
          <p:cNvSpPr txBox="1"/>
          <p:nvPr/>
        </p:nvSpPr>
        <p:spPr>
          <a:xfrm>
            <a:off x="1331255" y="885823"/>
            <a:ext cx="6419850" cy="369332"/>
          </a:xfrm>
          <a:prstGeom prst="rect">
            <a:avLst/>
          </a:prstGeom>
          <a:noFill/>
        </p:spPr>
        <p:txBody>
          <a:bodyPr wrap="square">
            <a:spAutoFit/>
          </a:bodyPr>
          <a:lstStyle/>
          <a:p>
            <a:pPr lvl="0" algn="just" rtl="0"/>
            <a:r>
              <a:rPr lang="pt-BR" sz="1800" b="1" dirty="0">
                <a:solidFill>
                  <a:schemeClr val="tx1">
                    <a:lumMod val="95000"/>
                    <a:lumOff val="5000"/>
                  </a:schemeClr>
                </a:solidFill>
                <a:latin typeface="Century Gothic" panose="020B0502020202020204" pitchFamily="34" charset="0"/>
              </a:rPr>
              <a:t>DÍVIDA CONSOLIDADA – 1º QUADRIMESTRE</a:t>
            </a:r>
          </a:p>
        </p:txBody>
      </p:sp>
      <p:pic>
        <p:nvPicPr>
          <p:cNvPr id="6" name="Imagem 5">
            <a:extLst>
              <a:ext uri="{FF2B5EF4-FFF2-40B4-BE49-F238E27FC236}">
                <a16:creationId xmlns:a16="http://schemas.microsoft.com/office/drawing/2014/main" xmlns="" id="{2BC39C30-FDB9-4F47-18FA-1F6C627FCB37}"/>
              </a:ext>
            </a:extLst>
          </p:cNvPr>
          <p:cNvPicPr>
            <a:picLocks noChangeAspect="1"/>
          </p:cNvPicPr>
          <p:nvPr/>
        </p:nvPicPr>
        <p:blipFill>
          <a:blip r:embed="rId7"/>
          <a:stretch>
            <a:fillRect/>
          </a:stretch>
        </p:blipFill>
        <p:spPr>
          <a:xfrm>
            <a:off x="9167642" y="157667"/>
            <a:ext cx="1868847" cy="1168030"/>
          </a:xfrm>
          <a:prstGeom prst="rect">
            <a:avLst/>
          </a:prstGeom>
        </p:spPr>
      </p:pic>
    </p:spTree>
    <p:extLst>
      <p:ext uri="{BB962C8B-B14F-4D97-AF65-F5344CB8AC3E}">
        <p14:creationId xmlns:p14="http://schemas.microsoft.com/office/powerpoint/2010/main" val="25504227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xmlns="" id="{E0E15AE6-EBCD-5F3C-22FF-91AF3071E30D}"/>
              </a:ext>
            </a:extLst>
          </p:cNvPr>
          <p:cNvSpPr/>
          <p:nvPr/>
        </p:nvSpPr>
        <p:spPr>
          <a:xfrm>
            <a:off x="0" y="0"/>
            <a:ext cx="12192000" cy="6942694"/>
          </a:xfrm>
          <a:prstGeom prst="rect">
            <a:avLst/>
          </a:prstGeom>
          <a:solidFill>
            <a:schemeClr val="bg1">
              <a:lumMod val="95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1" name="CaixaDeTexto 50">
            <a:extLst>
              <a:ext uri="{FF2B5EF4-FFF2-40B4-BE49-F238E27FC236}">
                <a16:creationId xmlns:a16="http://schemas.microsoft.com/office/drawing/2014/main" xmlns="" id="{11A1B7F8-997A-29C2-F3D0-8221D266C3F4}"/>
              </a:ext>
            </a:extLst>
          </p:cNvPr>
          <p:cNvSpPr txBox="1"/>
          <p:nvPr/>
        </p:nvSpPr>
        <p:spPr>
          <a:xfrm>
            <a:off x="639330" y="1465921"/>
            <a:ext cx="7399770" cy="513313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ts val="3300"/>
              </a:lnSpc>
              <a:buFont typeface="Arial" panose="020B0604020202020204" pitchFamily="34" charset="0"/>
              <a:buChar char="•"/>
            </a:pPr>
            <a:r>
              <a:rPr lang="pt-BR" sz="2400" dirty="0">
                <a:latin typeface="Century Gothic" panose="020B0502020202020204" pitchFamily="34" charset="0"/>
                <a:ea typeface="+mn-lt"/>
                <a:cs typeface="+mn-lt"/>
              </a:rPr>
              <a:t>O Governo não possui total liberdade no uso dos recursos públicos. </a:t>
            </a:r>
            <a:br>
              <a:rPr lang="pt-BR" sz="2400" dirty="0">
                <a:latin typeface="Century Gothic" panose="020B0502020202020204" pitchFamily="34" charset="0"/>
                <a:ea typeface="+mn-lt"/>
                <a:cs typeface="+mn-lt"/>
              </a:rPr>
            </a:br>
            <a:endParaRPr lang="pt-BR" sz="2400" dirty="0">
              <a:latin typeface="Century Gothic" panose="020B0502020202020204" pitchFamily="34" charset="0"/>
              <a:ea typeface="+mn-lt"/>
              <a:cs typeface="+mn-lt"/>
            </a:endParaRPr>
          </a:p>
          <a:p>
            <a:pPr marL="342900" indent="-342900" algn="just">
              <a:lnSpc>
                <a:spcPts val="3300"/>
              </a:lnSpc>
              <a:buFont typeface="Arial" panose="020B0604020202020204" pitchFamily="34" charset="0"/>
              <a:buChar char="•"/>
            </a:pPr>
            <a:r>
              <a:rPr lang="pt-BR" sz="2400" dirty="0">
                <a:latin typeface="Century Gothic" panose="020B0502020202020204" pitchFamily="34" charset="0"/>
                <a:ea typeface="+mn-lt"/>
                <a:cs typeface="+mn-lt"/>
              </a:rPr>
              <a:t>A separação dos poderes, o equilíbrio orçamentário e o investimento vinculado em determinadas áreas fundamentais são limitadores da atuação governamental. </a:t>
            </a:r>
          </a:p>
          <a:p>
            <a:pPr marL="342900" indent="-342900" algn="just">
              <a:lnSpc>
                <a:spcPts val="3300"/>
              </a:lnSpc>
              <a:buFont typeface="Arial" panose="020B0604020202020204" pitchFamily="34" charset="0"/>
              <a:buChar char="•"/>
            </a:pPr>
            <a:endParaRPr lang="pt-BR" sz="2400" dirty="0">
              <a:latin typeface="Century Gothic" panose="020B0502020202020204" pitchFamily="34" charset="0"/>
              <a:ea typeface="+mn-lt"/>
              <a:cs typeface="+mn-lt"/>
            </a:endParaRPr>
          </a:p>
          <a:p>
            <a:pPr marL="342900" indent="-342900" algn="just">
              <a:lnSpc>
                <a:spcPts val="3300"/>
              </a:lnSpc>
              <a:buFont typeface="Arial" panose="020B0604020202020204" pitchFamily="34" charset="0"/>
              <a:buChar char="•"/>
            </a:pPr>
            <a:r>
              <a:rPr lang="pt-BR" sz="2400" dirty="0">
                <a:latin typeface="Century Gothic" panose="020B0502020202020204" pitchFamily="34" charset="0"/>
                <a:ea typeface="+mn-lt"/>
                <a:cs typeface="+mn-lt"/>
              </a:rPr>
              <a:t>Além dos limites fiscais previsto na LDO, como veremos a seguir há limites constitucionais e legais que a gestão precisa cumprir durante a aplicação dos recursos públicos.</a:t>
            </a:r>
          </a:p>
        </p:txBody>
      </p:sp>
      <p:pic>
        <p:nvPicPr>
          <p:cNvPr id="2" name="Imagem 1">
            <a:extLst>
              <a:ext uri="{FF2B5EF4-FFF2-40B4-BE49-F238E27FC236}">
                <a16:creationId xmlns:a16="http://schemas.microsoft.com/office/drawing/2014/main" xmlns="" id="{49877CE6-A40E-0CAF-94D8-AB5C3B6F36CC}"/>
              </a:ext>
            </a:extLst>
          </p:cNvPr>
          <p:cNvPicPr>
            <a:picLocks noChangeAspect="1"/>
          </p:cNvPicPr>
          <p:nvPr/>
        </p:nvPicPr>
        <p:blipFill>
          <a:blip r:embed="rId2"/>
          <a:stretch>
            <a:fillRect/>
          </a:stretch>
        </p:blipFill>
        <p:spPr>
          <a:xfrm>
            <a:off x="8581097" y="3542464"/>
            <a:ext cx="3323069" cy="2162287"/>
          </a:xfrm>
          <a:prstGeom prst="rect">
            <a:avLst/>
          </a:prstGeom>
        </p:spPr>
      </p:pic>
      <p:pic>
        <p:nvPicPr>
          <p:cNvPr id="3" name="Imagem 2">
            <a:extLst>
              <a:ext uri="{FF2B5EF4-FFF2-40B4-BE49-F238E27FC236}">
                <a16:creationId xmlns:a16="http://schemas.microsoft.com/office/drawing/2014/main" xmlns="" id="{439405F6-7525-1ECA-7F11-151C0A8B3AFD}"/>
              </a:ext>
            </a:extLst>
          </p:cNvPr>
          <p:cNvPicPr>
            <a:picLocks noChangeAspect="1"/>
          </p:cNvPicPr>
          <p:nvPr/>
        </p:nvPicPr>
        <p:blipFill>
          <a:blip r:embed="rId3"/>
          <a:stretch>
            <a:fillRect/>
          </a:stretch>
        </p:blipFill>
        <p:spPr>
          <a:xfrm>
            <a:off x="8205436" y="961076"/>
            <a:ext cx="3873993" cy="2581388"/>
          </a:xfrm>
          <a:prstGeom prst="rect">
            <a:avLst/>
          </a:prstGeom>
        </p:spPr>
      </p:pic>
      <p:grpSp>
        <p:nvGrpSpPr>
          <p:cNvPr id="4" name="Agrupar 3">
            <a:extLst>
              <a:ext uri="{FF2B5EF4-FFF2-40B4-BE49-F238E27FC236}">
                <a16:creationId xmlns:a16="http://schemas.microsoft.com/office/drawing/2014/main" xmlns="" id="{80510D42-C1B6-9A18-2E7D-8AEDAE4ED2AE}"/>
              </a:ext>
            </a:extLst>
          </p:cNvPr>
          <p:cNvGrpSpPr/>
          <p:nvPr/>
        </p:nvGrpSpPr>
        <p:grpSpPr>
          <a:xfrm>
            <a:off x="-375660" y="476699"/>
            <a:ext cx="8956757" cy="484377"/>
            <a:chOff x="3679991" y="2490712"/>
            <a:chExt cx="3691976" cy="752138"/>
          </a:xfrm>
          <a:solidFill>
            <a:schemeClr val="bg2">
              <a:lumMod val="90000"/>
            </a:schemeClr>
          </a:solidFill>
        </p:grpSpPr>
        <p:sp>
          <p:nvSpPr>
            <p:cNvPr id="5" name="Seta: Divisa 4">
              <a:extLst>
                <a:ext uri="{FF2B5EF4-FFF2-40B4-BE49-F238E27FC236}">
                  <a16:creationId xmlns:a16="http://schemas.microsoft.com/office/drawing/2014/main" xmlns="" id="{F56DE12A-B722-6919-DDA5-9DC41FE9E744}"/>
                </a:ext>
              </a:extLst>
            </p:cNvPr>
            <p:cNvSpPr/>
            <p:nvPr/>
          </p:nvSpPr>
          <p:spPr>
            <a:xfrm>
              <a:off x="3679991" y="2490712"/>
              <a:ext cx="3691976" cy="75213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6" name="CaixaDeTexto 5">
              <a:extLst>
                <a:ext uri="{FF2B5EF4-FFF2-40B4-BE49-F238E27FC236}">
                  <a16:creationId xmlns:a16="http://schemas.microsoft.com/office/drawing/2014/main" xmlns="" id="{4FD56F86-579B-E4C4-155C-3B3031ED6BE4}"/>
                </a:ext>
              </a:extLst>
            </p:cNvPr>
            <p:cNvSpPr txBox="1"/>
            <p:nvPr/>
          </p:nvSpPr>
          <p:spPr>
            <a:xfrm>
              <a:off x="4261317" y="2490712"/>
              <a:ext cx="2529323" cy="716870"/>
            </a:xfrm>
            <a:prstGeom prst="rect">
              <a:avLst/>
            </a:prstGeom>
            <a:noFill/>
            <a:ln>
              <a:noFill/>
            </a:ln>
          </p:spPr>
          <p:txBody>
            <a:bodyPr wrap="square">
              <a:spAutoFit/>
            </a:bodyPr>
            <a:lstStyle/>
            <a:p>
              <a:pPr lvl="0" algn="just" rtl="0"/>
              <a:r>
                <a:rPr lang="pt-BR" sz="2400" b="1" dirty="0">
                  <a:solidFill>
                    <a:srgbClr val="002060"/>
                  </a:solidFill>
                  <a:latin typeface="Century Gothic" panose="020B0502020202020204" pitchFamily="34" charset="0"/>
                </a:rPr>
                <a:t>IV - ÍNDICES CONSTITUCIONAIS E LEGAIS</a:t>
              </a:r>
            </a:p>
          </p:txBody>
        </p:sp>
      </p:grpSp>
      <p:pic>
        <p:nvPicPr>
          <p:cNvPr id="8" name="Imagem 7">
            <a:extLst>
              <a:ext uri="{FF2B5EF4-FFF2-40B4-BE49-F238E27FC236}">
                <a16:creationId xmlns:a16="http://schemas.microsoft.com/office/drawing/2014/main" xmlns="" id="{21412BD4-58B7-5A48-83D4-CE2E504BD986}"/>
              </a:ext>
            </a:extLst>
          </p:cNvPr>
          <p:cNvPicPr>
            <a:picLocks noChangeAspect="1"/>
          </p:cNvPicPr>
          <p:nvPr/>
        </p:nvPicPr>
        <p:blipFill>
          <a:blip r:embed="rId4"/>
          <a:stretch>
            <a:fillRect/>
          </a:stretch>
        </p:blipFill>
        <p:spPr>
          <a:xfrm>
            <a:off x="9364319" y="6123852"/>
            <a:ext cx="2406319" cy="593558"/>
          </a:xfrm>
          <a:prstGeom prst="rect">
            <a:avLst/>
          </a:prstGeom>
        </p:spPr>
      </p:pic>
    </p:spTree>
    <p:extLst>
      <p:ext uri="{BB962C8B-B14F-4D97-AF65-F5344CB8AC3E}">
        <p14:creationId xmlns:p14="http://schemas.microsoft.com/office/powerpoint/2010/main" val="26694548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4" name="Marcador de Posição de Conteúdo 2">
            <a:extLst>
              <a:ext uri="{FF2B5EF4-FFF2-40B4-BE49-F238E27FC236}">
                <a16:creationId xmlns:a16="http://schemas.microsoft.com/office/drawing/2014/main" xmlns="" id="{491DD0E6-6F5E-59FD-41BD-CB36F4CF5D56}"/>
              </a:ext>
            </a:extLst>
          </p:cNvPr>
          <p:cNvGraphicFramePr>
            <a:graphicFrameLocks noGrp="1"/>
          </p:cNvGraphicFramePr>
          <p:nvPr>
            <p:ph idx="1"/>
            <p:extLst>
              <p:ext uri="{D42A27DB-BD31-4B8C-83A1-F6EECF244321}">
                <p14:modId xmlns:p14="http://schemas.microsoft.com/office/powerpoint/2010/main" val="487840442"/>
              </p:ext>
            </p:extLst>
          </p:nvPr>
        </p:nvGraphicFramePr>
        <p:xfrm>
          <a:off x="1139507" y="1752443"/>
          <a:ext cx="6408452" cy="46288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42" name="Picture 2" descr="Despesa com Pessoal 4 - Wesmey Silva">
            <a:extLst>
              <a:ext uri="{FF2B5EF4-FFF2-40B4-BE49-F238E27FC236}">
                <a16:creationId xmlns:a16="http://schemas.microsoft.com/office/drawing/2014/main" xmlns="" id="{2E08A542-F6F7-CFE4-D516-238394B2EB8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43381" y="2259238"/>
            <a:ext cx="3991363" cy="328909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2" name="Agrupar 1">
            <a:extLst>
              <a:ext uri="{FF2B5EF4-FFF2-40B4-BE49-F238E27FC236}">
                <a16:creationId xmlns:a16="http://schemas.microsoft.com/office/drawing/2014/main" xmlns="" id="{5D6A3468-8BEB-DB90-DDB6-E542A8F573F9}"/>
              </a:ext>
            </a:extLst>
          </p:cNvPr>
          <p:cNvGrpSpPr/>
          <p:nvPr/>
        </p:nvGrpSpPr>
        <p:grpSpPr>
          <a:xfrm>
            <a:off x="-375660" y="476699"/>
            <a:ext cx="8956757" cy="484377"/>
            <a:chOff x="3679991" y="2490712"/>
            <a:chExt cx="3691976" cy="752138"/>
          </a:xfrm>
          <a:solidFill>
            <a:schemeClr val="bg2">
              <a:lumMod val="90000"/>
            </a:schemeClr>
          </a:solidFill>
        </p:grpSpPr>
        <p:sp>
          <p:nvSpPr>
            <p:cNvPr id="3" name="Seta: Divisa 2">
              <a:extLst>
                <a:ext uri="{FF2B5EF4-FFF2-40B4-BE49-F238E27FC236}">
                  <a16:creationId xmlns:a16="http://schemas.microsoft.com/office/drawing/2014/main" xmlns="" id="{703E4EC1-1C1A-4AAA-1A47-AEF913FA0C30}"/>
                </a:ext>
              </a:extLst>
            </p:cNvPr>
            <p:cNvSpPr/>
            <p:nvPr/>
          </p:nvSpPr>
          <p:spPr>
            <a:xfrm>
              <a:off x="3679991" y="2490712"/>
              <a:ext cx="3691976" cy="75213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4" name="CaixaDeTexto 3">
              <a:extLst>
                <a:ext uri="{FF2B5EF4-FFF2-40B4-BE49-F238E27FC236}">
                  <a16:creationId xmlns:a16="http://schemas.microsoft.com/office/drawing/2014/main" xmlns="" id="{F6584DDD-CD96-1D31-CCA1-3748124B905B}"/>
                </a:ext>
              </a:extLst>
            </p:cNvPr>
            <p:cNvSpPr txBox="1"/>
            <p:nvPr/>
          </p:nvSpPr>
          <p:spPr>
            <a:xfrm>
              <a:off x="4261317" y="2490712"/>
              <a:ext cx="2529323" cy="716869"/>
            </a:xfrm>
            <a:prstGeom prst="rect">
              <a:avLst/>
            </a:prstGeom>
            <a:noFill/>
            <a:ln>
              <a:noFill/>
            </a:ln>
          </p:spPr>
          <p:txBody>
            <a:bodyPr wrap="square">
              <a:spAutoFit/>
            </a:bodyPr>
            <a:lstStyle/>
            <a:p>
              <a:pPr lvl="0" algn="just" rtl="0"/>
              <a:r>
                <a:rPr lang="pt-BR" sz="2400" b="1" dirty="0">
                  <a:solidFill>
                    <a:srgbClr val="002060"/>
                  </a:solidFill>
                  <a:latin typeface="Century Gothic" panose="020B0502020202020204" pitchFamily="34" charset="0"/>
                </a:rPr>
                <a:t>III – ÍNDICES CONSTITUCIONAIS E LEGAIS</a:t>
              </a:r>
            </a:p>
          </p:txBody>
        </p:sp>
      </p:grpSp>
      <p:sp>
        <p:nvSpPr>
          <p:cNvPr id="9" name="CaixaDeTexto 8">
            <a:extLst>
              <a:ext uri="{FF2B5EF4-FFF2-40B4-BE49-F238E27FC236}">
                <a16:creationId xmlns:a16="http://schemas.microsoft.com/office/drawing/2014/main" xmlns="" id="{AA4280E9-082F-1FD2-33E8-2FB23221584F}"/>
              </a:ext>
            </a:extLst>
          </p:cNvPr>
          <p:cNvSpPr txBox="1"/>
          <p:nvPr/>
        </p:nvSpPr>
        <p:spPr>
          <a:xfrm>
            <a:off x="1863968" y="1103702"/>
            <a:ext cx="6288258" cy="424732"/>
          </a:xfrm>
          <a:prstGeom prst="rect">
            <a:avLst/>
          </a:prstGeom>
          <a:noFill/>
        </p:spPr>
        <p:txBody>
          <a:bodyPr wrap="square">
            <a:spAutoFit/>
          </a:bodyPr>
          <a:lstStyle/>
          <a:p>
            <a:pPr marL="0" lvl="0" indent="0" algn="just" defTabSz="1111250" rtl="0">
              <a:lnSpc>
                <a:spcPct val="90000"/>
              </a:lnSpc>
              <a:spcBef>
                <a:spcPct val="0"/>
              </a:spcBef>
              <a:spcAft>
                <a:spcPct val="35000"/>
              </a:spcAft>
              <a:buNone/>
            </a:pPr>
            <a:r>
              <a:rPr lang="pt-BR" sz="2400" b="1" dirty="0">
                <a:solidFill>
                  <a:srgbClr val="002060"/>
                </a:solidFill>
                <a:latin typeface="Century Gothic" panose="020B0502020202020204" pitchFamily="34" charset="0"/>
              </a:rPr>
              <a:t>DESPESA COM PESSOAL</a:t>
            </a:r>
            <a:endParaRPr lang="pt-BR" sz="2400" b="1" kern="1200" dirty="0">
              <a:solidFill>
                <a:srgbClr val="002060"/>
              </a:solidFill>
              <a:latin typeface="Century Gothic" panose="020B0502020202020204" pitchFamily="34" charset="0"/>
            </a:endParaRPr>
          </a:p>
        </p:txBody>
      </p:sp>
      <p:pic>
        <p:nvPicPr>
          <p:cNvPr id="5" name="Imagem 4">
            <a:extLst>
              <a:ext uri="{FF2B5EF4-FFF2-40B4-BE49-F238E27FC236}">
                <a16:creationId xmlns:a16="http://schemas.microsoft.com/office/drawing/2014/main" xmlns="" id="{16DA3F00-5AD1-6BF6-DC6A-94E411C26844}"/>
              </a:ext>
            </a:extLst>
          </p:cNvPr>
          <p:cNvPicPr>
            <a:picLocks noChangeAspect="1"/>
          </p:cNvPicPr>
          <p:nvPr/>
        </p:nvPicPr>
        <p:blipFill>
          <a:blip r:embed="rId8"/>
          <a:stretch>
            <a:fillRect/>
          </a:stretch>
        </p:blipFill>
        <p:spPr>
          <a:xfrm>
            <a:off x="9965897" y="148038"/>
            <a:ext cx="1868847" cy="1168030"/>
          </a:xfrm>
          <a:prstGeom prst="rect">
            <a:avLst/>
          </a:prstGeom>
        </p:spPr>
      </p:pic>
    </p:spTree>
    <p:extLst>
      <p:ext uri="{BB962C8B-B14F-4D97-AF65-F5344CB8AC3E}">
        <p14:creationId xmlns:p14="http://schemas.microsoft.com/office/powerpoint/2010/main" val="32692346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a:extLst>
              <a:ext uri="{FF2B5EF4-FFF2-40B4-BE49-F238E27FC236}">
                <a16:creationId xmlns:a16="http://schemas.microsoft.com/office/drawing/2014/main" xmlns="" id="{0A67D797-E41F-3962-9CDD-1A43C7C5E0C8}"/>
              </a:ext>
            </a:extLst>
          </p:cNvPr>
          <p:cNvSpPr>
            <a:spLocks noGrp="1"/>
          </p:cNvSpPr>
          <p:nvPr>
            <p:ph idx="1"/>
          </p:nvPr>
        </p:nvSpPr>
        <p:spPr>
          <a:xfrm>
            <a:off x="1034641" y="2416928"/>
            <a:ext cx="5011873" cy="3101983"/>
          </a:xfrm>
        </p:spPr>
        <p:txBody>
          <a:bodyPr vert="horz" lIns="91440" tIns="45720" rIns="91440" bIns="45720" rtlCol="0" anchor="t">
            <a:normAutofit/>
          </a:bodyPr>
          <a:lstStyle/>
          <a:p>
            <a:r>
              <a:rPr lang="pt-BR" dirty="0">
                <a:latin typeface="Century Gothic" panose="020B0502020202020204" pitchFamily="34" charset="0"/>
              </a:rPr>
              <a:t>Nos últimos 12 meses o índice de despesa com pessoal do Poder Executivo ficou em 48,62% atendendo a LRF. </a:t>
            </a:r>
            <a:endParaRPr lang="en-US" dirty="0">
              <a:latin typeface="Century Gothic" panose="020B0502020202020204" pitchFamily="34" charset="0"/>
            </a:endParaRPr>
          </a:p>
          <a:p>
            <a:endParaRPr lang="pt-BR" sz="2400" dirty="0"/>
          </a:p>
        </p:txBody>
      </p:sp>
      <p:sp>
        <p:nvSpPr>
          <p:cNvPr id="9" name="Retângulo 8"/>
          <p:cNvSpPr/>
          <p:nvPr/>
        </p:nvSpPr>
        <p:spPr>
          <a:xfrm>
            <a:off x="6204200" y="1482623"/>
            <a:ext cx="4896544" cy="707886"/>
          </a:xfrm>
          <a:prstGeom prst="rect">
            <a:avLst/>
          </a:prstGeom>
          <a:noFill/>
        </p:spPr>
        <p:txBody>
          <a:bodyPr wrap="square">
            <a:spAutoFit/>
          </a:bodyPr>
          <a:lstStyle/>
          <a:p>
            <a:pPr algn="ctr">
              <a:defRPr sz="1400" b="0" i="0" u="none" strike="noStrike" kern="1200" spc="0" baseline="0">
                <a:solidFill>
                  <a:prstClr val="black">
                    <a:lumMod val="65000"/>
                    <a:lumOff val="35000"/>
                  </a:prstClr>
                </a:solidFill>
                <a:latin typeface="+mn-lt"/>
                <a:ea typeface="+mn-ea"/>
                <a:cs typeface="+mn-cs"/>
              </a:defRPr>
            </a:pPr>
            <a:r>
              <a:rPr lang="pt-BR" sz="2000" b="1" dirty="0">
                <a:latin typeface="Century Gothic" panose="020B0502020202020204" pitchFamily="34" charset="0"/>
              </a:rPr>
              <a:t>DESPESA COM PESSOAL </a:t>
            </a:r>
          </a:p>
          <a:p>
            <a:pPr algn="ctr">
              <a:defRPr sz="1400" b="0" i="0" u="none" strike="noStrike" kern="1200" spc="0" baseline="0">
                <a:solidFill>
                  <a:prstClr val="black">
                    <a:lumMod val="65000"/>
                    <a:lumOff val="35000"/>
                  </a:prstClr>
                </a:solidFill>
                <a:latin typeface="+mn-lt"/>
                <a:ea typeface="+mn-ea"/>
                <a:cs typeface="+mn-cs"/>
              </a:defRPr>
            </a:pPr>
            <a:r>
              <a:rPr lang="pt-BR" sz="2000" b="1" dirty="0">
                <a:latin typeface="Century Gothic" panose="020B0502020202020204" pitchFamily="34" charset="0"/>
              </a:rPr>
              <a:t> Poder Executivo</a:t>
            </a:r>
          </a:p>
        </p:txBody>
      </p:sp>
      <p:graphicFrame>
        <p:nvGraphicFramePr>
          <p:cNvPr id="10" name="Gráfico 9"/>
          <p:cNvGraphicFramePr>
            <a:graphicFrameLocks/>
          </p:cNvGraphicFramePr>
          <p:nvPr>
            <p:extLst>
              <p:ext uri="{D42A27DB-BD31-4B8C-83A1-F6EECF244321}">
                <p14:modId xmlns:p14="http://schemas.microsoft.com/office/powerpoint/2010/main" val="3934764120"/>
              </p:ext>
            </p:extLst>
          </p:nvPr>
        </p:nvGraphicFramePr>
        <p:xfrm>
          <a:off x="6204200" y="2313620"/>
          <a:ext cx="4896544" cy="3068960"/>
        </p:xfrm>
        <a:graphic>
          <a:graphicData uri="http://schemas.openxmlformats.org/drawingml/2006/chart">
            <c:chart xmlns:c="http://schemas.openxmlformats.org/drawingml/2006/chart" xmlns:r="http://schemas.openxmlformats.org/officeDocument/2006/relationships" r:id="rId2"/>
          </a:graphicData>
        </a:graphic>
      </p:graphicFrame>
      <p:sp>
        <p:nvSpPr>
          <p:cNvPr id="12" name="Retângulo 11"/>
          <p:cNvSpPr/>
          <p:nvPr/>
        </p:nvSpPr>
        <p:spPr>
          <a:xfrm>
            <a:off x="7564320" y="3967920"/>
            <a:ext cx="761747" cy="369332"/>
          </a:xfrm>
          <a:prstGeom prst="rect">
            <a:avLst/>
          </a:prstGeom>
        </p:spPr>
        <p:txBody>
          <a:bodyPr wrap="none">
            <a:spAutoFit/>
          </a:bodyPr>
          <a:lstStyle/>
          <a:p>
            <a:r>
              <a:rPr lang="en-US" dirty="0">
                <a:solidFill>
                  <a:schemeClr val="bg1"/>
                </a:solidFill>
                <a:latin typeface="Century Gothic" panose="020B0502020202020204" pitchFamily="34" charset="0"/>
              </a:rPr>
              <a:t>48,62</a:t>
            </a:r>
            <a:endParaRPr lang="pt-BR" dirty="0">
              <a:solidFill>
                <a:schemeClr val="bg1"/>
              </a:solidFill>
              <a:latin typeface="Century Gothic" panose="020B0502020202020204" pitchFamily="34" charset="0"/>
            </a:endParaRPr>
          </a:p>
        </p:txBody>
      </p:sp>
      <p:grpSp>
        <p:nvGrpSpPr>
          <p:cNvPr id="2" name="Agrupar 1">
            <a:extLst>
              <a:ext uri="{FF2B5EF4-FFF2-40B4-BE49-F238E27FC236}">
                <a16:creationId xmlns:a16="http://schemas.microsoft.com/office/drawing/2014/main" xmlns="" id="{11844479-4E63-E8C3-C253-D52C4CCC93F0}"/>
              </a:ext>
            </a:extLst>
          </p:cNvPr>
          <p:cNvGrpSpPr/>
          <p:nvPr/>
        </p:nvGrpSpPr>
        <p:grpSpPr>
          <a:xfrm>
            <a:off x="-375660" y="476699"/>
            <a:ext cx="8956757" cy="484377"/>
            <a:chOff x="3679991" y="2490712"/>
            <a:chExt cx="3691976" cy="752138"/>
          </a:xfrm>
          <a:solidFill>
            <a:schemeClr val="bg2">
              <a:lumMod val="90000"/>
            </a:schemeClr>
          </a:solidFill>
        </p:grpSpPr>
        <p:sp>
          <p:nvSpPr>
            <p:cNvPr id="4" name="Seta: Divisa 3">
              <a:extLst>
                <a:ext uri="{FF2B5EF4-FFF2-40B4-BE49-F238E27FC236}">
                  <a16:creationId xmlns:a16="http://schemas.microsoft.com/office/drawing/2014/main" xmlns="" id="{97170C01-5274-4DE7-FABA-84C2F82077A6}"/>
                </a:ext>
              </a:extLst>
            </p:cNvPr>
            <p:cNvSpPr/>
            <p:nvPr/>
          </p:nvSpPr>
          <p:spPr>
            <a:xfrm>
              <a:off x="3679991" y="2490712"/>
              <a:ext cx="3691976" cy="75213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5" name="CaixaDeTexto 4">
              <a:extLst>
                <a:ext uri="{FF2B5EF4-FFF2-40B4-BE49-F238E27FC236}">
                  <a16:creationId xmlns:a16="http://schemas.microsoft.com/office/drawing/2014/main" xmlns="" id="{19265F2D-CCD4-CA41-9053-8750661B13FC}"/>
                </a:ext>
              </a:extLst>
            </p:cNvPr>
            <p:cNvSpPr txBox="1"/>
            <p:nvPr/>
          </p:nvSpPr>
          <p:spPr>
            <a:xfrm>
              <a:off x="4261317" y="2490712"/>
              <a:ext cx="2529323" cy="716869"/>
            </a:xfrm>
            <a:prstGeom prst="rect">
              <a:avLst/>
            </a:prstGeom>
            <a:noFill/>
            <a:ln>
              <a:noFill/>
            </a:ln>
          </p:spPr>
          <p:txBody>
            <a:bodyPr wrap="square">
              <a:spAutoFit/>
            </a:bodyPr>
            <a:lstStyle/>
            <a:p>
              <a:pPr lvl="0" algn="just" rtl="0"/>
              <a:r>
                <a:rPr lang="pt-BR" sz="2400" b="1" dirty="0">
                  <a:solidFill>
                    <a:srgbClr val="002060"/>
                  </a:solidFill>
                  <a:latin typeface="Century Gothic" panose="020B0502020202020204" pitchFamily="34" charset="0"/>
                </a:rPr>
                <a:t>III – ÍNDICES CONSTITUCIONAIS E LEGAIS</a:t>
              </a:r>
            </a:p>
          </p:txBody>
        </p:sp>
      </p:grpSp>
      <p:sp>
        <p:nvSpPr>
          <p:cNvPr id="13" name="CaixaDeTexto 12">
            <a:extLst>
              <a:ext uri="{FF2B5EF4-FFF2-40B4-BE49-F238E27FC236}">
                <a16:creationId xmlns:a16="http://schemas.microsoft.com/office/drawing/2014/main" xmlns="" id="{140973C7-17DE-9EE0-2337-4AACF814E235}"/>
              </a:ext>
            </a:extLst>
          </p:cNvPr>
          <p:cNvSpPr txBox="1"/>
          <p:nvPr/>
        </p:nvSpPr>
        <p:spPr>
          <a:xfrm>
            <a:off x="1776910" y="1100373"/>
            <a:ext cx="6288258" cy="424732"/>
          </a:xfrm>
          <a:prstGeom prst="rect">
            <a:avLst/>
          </a:prstGeom>
          <a:noFill/>
        </p:spPr>
        <p:txBody>
          <a:bodyPr wrap="square">
            <a:spAutoFit/>
          </a:bodyPr>
          <a:lstStyle/>
          <a:p>
            <a:pPr marL="0" lvl="0" indent="0" algn="just" defTabSz="1111250" rtl="0">
              <a:lnSpc>
                <a:spcPct val="90000"/>
              </a:lnSpc>
              <a:spcBef>
                <a:spcPct val="0"/>
              </a:spcBef>
              <a:spcAft>
                <a:spcPct val="35000"/>
              </a:spcAft>
              <a:buNone/>
            </a:pPr>
            <a:r>
              <a:rPr lang="pt-BR" sz="2400" b="1" dirty="0">
                <a:solidFill>
                  <a:srgbClr val="002060"/>
                </a:solidFill>
                <a:latin typeface="Century Gothic" panose="020B0502020202020204" pitchFamily="34" charset="0"/>
              </a:rPr>
              <a:t>DESPESA COM PESSOAL</a:t>
            </a:r>
            <a:endParaRPr lang="pt-BR" sz="2400" b="1" kern="1200" dirty="0">
              <a:solidFill>
                <a:srgbClr val="002060"/>
              </a:solidFill>
              <a:latin typeface="Century Gothic" panose="020B0502020202020204" pitchFamily="34" charset="0"/>
            </a:endParaRPr>
          </a:p>
        </p:txBody>
      </p:sp>
      <p:pic>
        <p:nvPicPr>
          <p:cNvPr id="6" name="Imagem 5">
            <a:extLst>
              <a:ext uri="{FF2B5EF4-FFF2-40B4-BE49-F238E27FC236}">
                <a16:creationId xmlns:a16="http://schemas.microsoft.com/office/drawing/2014/main" xmlns="" id="{121C8B6C-CAFA-36D7-90B1-11C4758D77A4}"/>
              </a:ext>
            </a:extLst>
          </p:cNvPr>
          <p:cNvPicPr>
            <a:picLocks noChangeAspect="1"/>
          </p:cNvPicPr>
          <p:nvPr/>
        </p:nvPicPr>
        <p:blipFill>
          <a:blip r:embed="rId3"/>
          <a:stretch>
            <a:fillRect/>
          </a:stretch>
        </p:blipFill>
        <p:spPr>
          <a:xfrm>
            <a:off x="4921039" y="5467065"/>
            <a:ext cx="1868847" cy="1168030"/>
          </a:xfrm>
          <a:prstGeom prst="rect">
            <a:avLst/>
          </a:prstGeom>
        </p:spPr>
      </p:pic>
    </p:spTree>
    <p:extLst>
      <p:ext uri="{BB962C8B-B14F-4D97-AF65-F5344CB8AC3E}">
        <p14:creationId xmlns:p14="http://schemas.microsoft.com/office/powerpoint/2010/main" val="6142612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a 7">
            <a:extLst>
              <a:ext uri="{FF2B5EF4-FFF2-40B4-BE49-F238E27FC236}">
                <a16:creationId xmlns:a16="http://schemas.microsoft.com/office/drawing/2014/main" xmlns="" id="{75A9816A-8A02-47CB-71BD-6D87E22A9884}"/>
              </a:ext>
            </a:extLst>
          </p:cNvPr>
          <p:cNvGraphicFramePr/>
          <p:nvPr>
            <p:extLst>
              <p:ext uri="{D42A27DB-BD31-4B8C-83A1-F6EECF244321}">
                <p14:modId xmlns:p14="http://schemas.microsoft.com/office/powerpoint/2010/main" val="1592123425"/>
              </p:ext>
            </p:extLst>
          </p:nvPr>
        </p:nvGraphicFramePr>
        <p:xfrm>
          <a:off x="639330" y="754651"/>
          <a:ext cx="9603302" cy="9167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Tabela 5"/>
          <p:cNvGraphicFramePr>
            <a:graphicFrameLocks noGrp="1"/>
          </p:cNvGraphicFramePr>
          <p:nvPr>
            <p:extLst>
              <p:ext uri="{D42A27DB-BD31-4B8C-83A1-F6EECF244321}">
                <p14:modId xmlns:p14="http://schemas.microsoft.com/office/powerpoint/2010/main" val="3140694678"/>
              </p:ext>
            </p:extLst>
          </p:nvPr>
        </p:nvGraphicFramePr>
        <p:xfrm>
          <a:off x="407367" y="1840726"/>
          <a:ext cx="11377265" cy="4699333"/>
        </p:xfrm>
        <a:graphic>
          <a:graphicData uri="http://schemas.openxmlformats.org/drawingml/2006/table">
            <a:tbl>
              <a:tblPr/>
              <a:tblGrid>
                <a:gridCol w="7355086">
                  <a:extLst>
                    <a:ext uri="{9D8B030D-6E8A-4147-A177-3AD203B41FA5}">
                      <a16:colId xmlns:a16="http://schemas.microsoft.com/office/drawing/2014/main" xmlns="" val="20000"/>
                    </a:ext>
                  </a:extLst>
                </a:gridCol>
                <a:gridCol w="2054681">
                  <a:extLst>
                    <a:ext uri="{9D8B030D-6E8A-4147-A177-3AD203B41FA5}">
                      <a16:colId xmlns:a16="http://schemas.microsoft.com/office/drawing/2014/main" xmlns="" val="20001"/>
                    </a:ext>
                  </a:extLst>
                </a:gridCol>
                <a:gridCol w="1967498">
                  <a:extLst>
                    <a:ext uri="{9D8B030D-6E8A-4147-A177-3AD203B41FA5}">
                      <a16:colId xmlns:a16="http://schemas.microsoft.com/office/drawing/2014/main" xmlns="" val="20002"/>
                    </a:ext>
                  </a:extLst>
                </a:gridCol>
              </a:tblGrid>
              <a:tr h="556029">
                <a:tc>
                  <a:txBody>
                    <a:bodyPr/>
                    <a:lstStyle/>
                    <a:p>
                      <a:pPr algn="ctr" fontAlgn="ctr"/>
                      <a:r>
                        <a:rPr lang="pt-BR" sz="1600" b="1" i="0" u="none" strike="noStrike" dirty="0">
                          <a:solidFill>
                            <a:schemeClr val="bg1"/>
                          </a:solidFill>
                          <a:effectLst/>
                          <a:latin typeface="Century Gothic" panose="020B0502020202020204" pitchFamily="34" charset="0"/>
                        </a:rPr>
                        <a:t>APURAÇÃO DO CUMPRIMENTO DO LIMITE LEGAL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pt-BR" sz="1600" b="1" i="0" u="none" strike="noStrike" dirty="0">
                          <a:solidFill>
                            <a:schemeClr val="bg1"/>
                          </a:solidFill>
                          <a:effectLst/>
                          <a:latin typeface="Century Gothic" panose="020B0502020202020204" pitchFamily="34" charset="0"/>
                        </a:rPr>
                        <a:t>VALOR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pt-BR" sz="1600" b="1" i="0" u="none" strike="noStrike" kern="1200" baseline="0" dirty="0">
                          <a:solidFill>
                            <a:schemeClr val="bg1"/>
                          </a:solidFill>
                          <a:latin typeface="Century Gothic" panose="020B0502020202020204" pitchFamily="34" charset="0"/>
                          <a:ea typeface="+mn-ea"/>
                          <a:cs typeface="+mn-cs"/>
                        </a:rPr>
                        <a:t>% SOBRE A RCL AJUSTADA</a:t>
                      </a:r>
                      <a:endParaRPr lang="pt-BR" sz="1600" b="1" i="0" u="none" strike="noStrike" dirty="0">
                        <a:solidFill>
                          <a:schemeClr val="bg1"/>
                        </a:solidFill>
                        <a:effectLst/>
                        <a:latin typeface="Century Gothic" panose="020B0502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xmlns="" val="10000"/>
                  </a:ext>
                </a:extLst>
              </a:tr>
              <a:tr h="666881">
                <a:tc>
                  <a:txBody>
                    <a:bodyPr/>
                    <a:lstStyle/>
                    <a:p>
                      <a:pPr lvl="1" algn="l" fontAlgn="ctr"/>
                      <a:r>
                        <a:rPr lang="pt-BR" sz="1200" b="0" i="0" u="none" strike="noStrike" dirty="0">
                          <a:solidFill>
                            <a:srgbClr val="000000"/>
                          </a:solidFill>
                          <a:effectLst/>
                          <a:latin typeface="Century Gothic" panose="020B0502020202020204" pitchFamily="34" charset="0"/>
                        </a:rPr>
                        <a:t>RECEITA CORRENTE LÍQUIDA - RCL (I)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457200" marR="0" lvl="1" indent="0" algn="ctr" defTabSz="914400" rtl="0" eaLnBrk="1" fontAlgn="ctr" latinLnBrk="0" hangingPunct="1">
                        <a:lnSpc>
                          <a:spcPct val="100000"/>
                        </a:lnSpc>
                        <a:spcBef>
                          <a:spcPts val="0"/>
                        </a:spcBef>
                        <a:spcAft>
                          <a:spcPts val="0"/>
                        </a:spcAft>
                        <a:buClrTx/>
                        <a:buSzTx/>
                        <a:buFontTx/>
                        <a:buNone/>
                        <a:tabLst/>
                        <a:defRPr/>
                      </a:pPr>
                      <a:endParaRPr lang="pt-BR" sz="1600" b="0" i="0" u="none" strike="noStrike" kern="1200" baseline="0" dirty="0">
                        <a:solidFill>
                          <a:schemeClr val="tx1"/>
                        </a:solidFill>
                        <a:latin typeface="Century Gothic" panose="020B0502020202020204" pitchFamily="34" charset="0"/>
                        <a:ea typeface="+mn-ea"/>
                        <a:cs typeface="Arial" panose="020B0604020202020204" pitchFamily="34" charset="0"/>
                      </a:endParaRPr>
                    </a:p>
                    <a:p>
                      <a:pPr lvl="1" algn="ctr" fontAlgn="ctr"/>
                      <a:r>
                        <a:rPr lang="pt-BR" sz="1600" b="0" i="0" u="none" strike="noStrike" kern="1200" baseline="0" dirty="0">
                          <a:solidFill>
                            <a:schemeClr val="tx1"/>
                          </a:solidFill>
                          <a:latin typeface="Century Gothic" panose="020B0502020202020204" pitchFamily="34" charset="0"/>
                          <a:ea typeface="+mn-ea"/>
                          <a:cs typeface="+mn-cs"/>
                        </a:rPr>
                        <a:t>686.319.249,82</a:t>
                      </a:r>
                      <a:endParaRPr lang="pt-BR" sz="1600" b="0" i="0" u="none" strike="noStrike" kern="1200" baseline="0" dirty="0">
                        <a:solidFill>
                          <a:schemeClr val="tx1"/>
                        </a:solidFill>
                        <a:latin typeface="Century Gothic" panose="020B0502020202020204" pitchFamily="34" charset="0"/>
                        <a:ea typeface="+mn-ea"/>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lvl="1" algn="ctr" fontAlgn="ctr"/>
                      <a:r>
                        <a:rPr lang="pt-BR" sz="1600" b="0" i="0" u="none" strike="noStrike" dirty="0">
                          <a:solidFill>
                            <a:srgbClr val="000000"/>
                          </a:solidFill>
                          <a:effectLst/>
                          <a:latin typeface="Century Gothic" panose="020B0502020202020204" pitchFamily="34" charset="0"/>
                          <a:cs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1"/>
                  </a:ext>
                </a:extLst>
              </a:tr>
              <a:tr h="472873">
                <a:tc>
                  <a:txBody>
                    <a:bodyPr/>
                    <a:lstStyle/>
                    <a:p>
                      <a:pPr lvl="1" algn="l" fontAlgn="ctr"/>
                      <a:r>
                        <a:rPr lang="pt-BR" sz="1100" b="0" i="0" u="none" strike="noStrike" dirty="0">
                          <a:solidFill>
                            <a:srgbClr val="000000"/>
                          </a:solidFill>
                          <a:effectLst/>
                          <a:latin typeface="Century Gothic" panose="020B0502020202020204" pitchFamily="34" charset="0"/>
                        </a:rPr>
                        <a:t>(-) Transferências obrigatórias da União relativas às emendas individuais (II) (§ 13, art. 166 da CF</a:t>
                      </a:r>
                      <a:r>
                        <a:rPr lang="pt-BR" sz="1200" b="0" i="0" u="none" strike="noStrike" dirty="0">
                          <a:solidFill>
                            <a:srgbClr val="000000"/>
                          </a:solidFill>
                          <a:effectLst/>
                          <a:latin typeface="Century Gothic" panose="020B0502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126" rtl="0" eaLnBrk="1" fontAlgn="ctr" latinLnBrk="0" hangingPunct="1">
                        <a:lnSpc>
                          <a:spcPct val="100000"/>
                        </a:lnSpc>
                        <a:spcBef>
                          <a:spcPts val="0"/>
                        </a:spcBef>
                        <a:spcAft>
                          <a:spcPts val="0"/>
                        </a:spcAft>
                        <a:buClrTx/>
                        <a:buSzTx/>
                        <a:buFontTx/>
                        <a:buNone/>
                        <a:tabLst/>
                        <a:defRPr/>
                      </a:pPr>
                      <a:r>
                        <a:rPr lang="pt-BR" sz="1600" b="0" i="0" u="none" strike="noStrike" kern="1200" baseline="0" dirty="0">
                          <a:solidFill>
                            <a:schemeClr val="tx1"/>
                          </a:solidFill>
                          <a:latin typeface="Century Gothic" panose="020B0502020202020204" pitchFamily="34" charset="0"/>
                          <a:ea typeface="+mn-ea"/>
                          <a:cs typeface="+mn-cs"/>
                        </a:rPr>
                        <a:t>             500.000,00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lvl="1" algn="ctr" fontAlgn="ctr"/>
                      <a:r>
                        <a:rPr lang="pt-BR" sz="1600" b="0" i="0" u="none" strike="noStrike" dirty="0">
                          <a:solidFill>
                            <a:srgbClr val="000000"/>
                          </a:solidFill>
                          <a:effectLst/>
                          <a:latin typeface="Century Gothic" panose="020B0502020202020204" pitchFamily="34" charset="0"/>
                          <a:cs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2"/>
                  </a:ext>
                </a:extLst>
              </a:tr>
              <a:tr h="556029">
                <a:tc>
                  <a:txBody>
                    <a:bodyPr/>
                    <a:lstStyle/>
                    <a:p>
                      <a:pPr lvl="1" algn="l" fontAlgn="ctr"/>
                      <a:r>
                        <a:rPr lang="pt-BR" sz="1100" b="0" i="0" u="none" strike="noStrike" dirty="0">
                          <a:solidFill>
                            <a:srgbClr val="000000"/>
                          </a:solidFill>
                          <a:effectLst/>
                          <a:latin typeface="Century Gothic" panose="020B0502020202020204" pitchFamily="34" charset="0"/>
                        </a:rPr>
                        <a:t>(-) Transferências obrigatórias da União relativas às emendas de bancada (ART. 166,§ 16 da CF)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lvl="1" algn="ctr" fontAlgn="ctr"/>
                      <a:endParaRPr lang="pt-BR" sz="1600" b="0" i="0" u="none" strike="noStrike" kern="1200" baseline="0" dirty="0">
                        <a:solidFill>
                          <a:schemeClr val="tx1"/>
                        </a:solidFill>
                        <a:latin typeface="Century Gothic" panose="020B0502020202020204" pitchFamily="34" charset="0"/>
                        <a:ea typeface="+mn-ea"/>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lvl="1" algn="ctr" fontAlgn="ctr"/>
                      <a:endParaRPr lang="pt-BR" sz="1600" b="0" i="0" u="none" strike="noStrike" dirty="0">
                        <a:solidFill>
                          <a:srgbClr val="000000"/>
                        </a:solidFill>
                        <a:effectLst/>
                        <a:latin typeface="Century Gothic" panose="020B0502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2432974817"/>
                  </a:ext>
                </a:extLst>
              </a:tr>
              <a:tr h="556029">
                <a:tc>
                  <a:txBody>
                    <a:bodyPr/>
                    <a:lstStyle/>
                    <a:p>
                      <a:pPr lvl="1" algn="l" fontAlgn="ctr"/>
                      <a:r>
                        <a:rPr lang="pt-BR" sz="1200" b="0" i="0" u="none" strike="noStrike" dirty="0">
                          <a:solidFill>
                            <a:srgbClr val="000000"/>
                          </a:solidFill>
                          <a:effectLst/>
                          <a:latin typeface="Century Gothic" panose="020B0502020202020204" pitchFamily="34" charset="0"/>
                        </a:rPr>
                        <a:t>= RECEITA CORRENTE LÍQUIDA AJUSTADA (IV) = (I – II-III)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lvl="1" algn="ctr" fontAlgn="ctr"/>
                      <a:r>
                        <a:rPr lang="pt-BR" sz="1600" b="0" i="0" u="none" strike="noStrike" kern="1200" baseline="0" dirty="0">
                          <a:solidFill>
                            <a:schemeClr val="tx1"/>
                          </a:solidFill>
                          <a:latin typeface="Century Gothic" panose="020B0502020202020204" pitchFamily="34" charset="0"/>
                          <a:ea typeface="+mn-ea"/>
                          <a:cs typeface="+mn-cs"/>
                        </a:rPr>
                        <a:t>685.819.249,82</a:t>
                      </a:r>
                      <a:r>
                        <a:rPr lang="pt-BR" sz="1600" b="0" i="0" u="none" strike="noStrike" kern="1200" baseline="0" dirty="0">
                          <a:solidFill>
                            <a:schemeClr val="tx1"/>
                          </a:solidFill>
                          <a:latin typeface="Century Gothic" panose="020B0502020202020204" pitchFamily="34" charset="0"/>
                          <a:ea typeface="+mn-ea"/>
                          <a:cs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lvl="1" algn="ctr" fontAlgn="ctr"/>
                      <a:r>
                        <a:rPr lang="pt-BR" sz="1600" b="0" i="0" u="none" strike="noStrike" dirty="0">
                          <a:solidFill>
                            <a:srgbClr val="000000"/>
                          </a:solidFill>
                          <a:effectLst/>
                          <a:latin typeface="Century Gothic" panose="020B0502020202020204" pitchFamily="34" charset="0"/>
                          <a:cs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3"/>
                  </a:ext>
                </a:extLst>
              </a:tr>
              <a:tr h="472873">
                <a:tc>
                  <a:txBody>
                    <a:bodyPr/>
                    <a:lstStyle/>
                    <a:p>
                      <a:pPr lvl="1" algn="l" fontAlgn="ctr"/>
                      <a:r>
                        <a:rPr lang="pt-BR" sz="1600" b="1" i="0" u="none" strike="noStrike" dirty="0">
                          <a:solidFill>
                            <a:srgbClr val="000000"/>
                          </a:solidFill>
                          <a:effectLst/>
                          <a:latin typeface="Century Gothic" panose="020B0502020202020204" pitchFamily="34" charset="0"/>
                        </a:rPr>
                        <a:t>DESPESA TOTAL COM PESSOAL - DTP (V)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lvl="1" algn="l" fontAlgn="ctr"/>
                      <a:r>
                        <a:rPr lang="pt-BR" sz="1600" b="1" i="0" u="none" strike="noStrike" kern="1200" baseline="0" dirty="0">
                          <a:solidFill>
                            <a:schemeClr val="tx1"/>
                          </a:solidFill>
                          <a:latin typeface="Century Gothic" panose="020B0502020202020204" pitchFamily="34" charset="0"/>
                          <a:ea typeface="+mn-ea"/>
                          <a:cs typeface="+mn-cs"/>
                        </a:rPr>
                        <a:t>333.462.790,58</a:t>
                      </a:r>
                      <a:endParaRPr lang="pt-BR" sz="1600" b="1" i="0" u="none" strike="noStrike" kern="1200" baseline="0" dirty="0">
                        <a:solidFill>
                          <a:schemeClr val="tx1"/>
                        </a:solidFill>
                        <a:latin typeface="Century Gothic" panose="020B0502020202020204" pitchFamily="34" charset="0"/>
                        <a:ea typeface="+mn-ea"/>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lvl="1" algn="ctr" fontAlgn="ctr"/>
                      <a:r>
                        <a:rPr lang="pt-BR" sz="1600" b="1" i="0" u="none" strike="noStrike" dirty="0">
                          <a:solidFill>
                            <a:srgbClr val="000000"/>
                          </a:solidFill>
                          <a:effectLst/>
                          <a:latin typeface="Century Gothic" panose="020B0502020202020204" pitchFamily="34" charset="0"/>
                          <a:cs typeface="Arial" panose="020B0604020202020204" pitchFamily="34" charset="0"/>
                        </a:rPr>
                        <a:t>48,62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4"/>
                  </a:ext>
                </a:extLst>
              </a:tr>
              <a:tr h="472873">
                <a:tc>
                  <a:txBody>
                    <a:bodyPr/>
                    <a:lstStyle/>
                    <a:p>
                      <a:pPr lvl="1" algn="l" fontAlgn="ctr"/>
                      <a:r>
                        <a:rPr lang="pt-BR" sz="1200" b="0" i="0" u="none" strike="noStrike" dirty="0">
                          <a:solidFill>
                            <a:srgbClr val="000000"/>
                          </a:solidFill>
                          <a:effectLst/>
                          <a:latin typeface="Century Gothic" panose="020B0502020202020204" pitchFamily="34" charset="0"/>
                        </a:rPr>
                        <a:t>LIMITE MÁXIMO (VI) (incisos I, II e III, art. 20 da LRF) - 54%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lvl="1" algn="l" fontAlgn="ctr"/>
                      <a:r>
                        <a:rPr lang="pt-BR" sz="1600" b="0" i="0" u="none" strike="noStrike" kern="1200" baseline="0" dirty="0">
                          <a:solidFill>
                            <a:schemeClr val="tx1"/>
                          </a:solidFill>
                          <a:latin typeface="Century Gothic" panose="020B0502020202020204" pitchFamily="34" charset="0"/>
                          <a:ea typeface="+mn-ea"/>
                          <a:cs typeface="+mn-cs"/>
                        </a:rPr>
                        <a:t>370.342.394,90</a:t>
                      </a:r>
                      <a:endParaRPr lang="pt-BR" sz="1100" b="0" i="0" u="none" strike="noStrike" dirty="0">
                        <a:solidFill>
                          <a:srgbClr val="000000"/>
                        </a:solidFill>
                        <a:effectLst/>
                        <a:latin typeface="Century Gothic" panose="020B0502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lvl="1" algn="ctr" fontAlgn="ctr"/>
                      <a:r>
                        <a:rPr lang="pt-BR" sz="1600" b="0" i="0" u="none" strike="noStrike" dirty="0">
                          <a:solidFill>
                            <a:srgbClr val="000000"/>
                          </a:solidFill>
                          <a:effectLst/>
                          <a:latin typeface="Century Gothic" panose="020B0502020202020204" pitchFamily="34" charset="0"/>
                          <a:cs typeface="Arial" panose="020B0604020202020204" pitchFamily="34" charset="0"/>
                        </a:rPr>
                        <a:t>54,00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5"/>
                  </a:ext>
                </a:extLst>
              </a:tr>
              <a:tr h="472873">
                <a:tc>
                  <a:txBody>
                    <a:bodyPr/>
                    <a:lstStyle/>
                    <a:p>
                      <a:pPr lvl="1" algn="l" fontAlgn="ctr"/>
                      <a:r>
                        <a:rPr lang="pt-BR" sz="1200" b="0" i="0" u="none" strike="noStrike" dirty="0">
                          <a:solidFill>
                            <a:srgbClr val="000000"/>
                          </a:solidFill>
                          <a:effectLst/>
                          <a:latin typeface="Century Gothic" panose="020B0502020202020204" pitchFamily="34" charset="0"/>
                        </a:rPr>
                        <a:t>LIMITE PRUDENCIAL (VII)= ( 0,95 x V) (parágrafo único, art. 22 da LRF)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lvl="1" algn="l" fontAlgn="ctr"/>
                      <a:r>
                        <a:rPr lang="pt-BR" sz="1600" b="0" i="0" u="none" strike="noStrike" kern="1200" baseline="0" dirty="0">
                          <a:solidFill>
                            <a:schemeClr val="tx1"/>
                          </a:solidFill>
                          <a:latin typeface="Century Gothic" panose="020B0502020202020204" pitchFamily="34" charset="0"/>
                          <a:ea typeface="+mn-ea"/>
                          <a:cs typeface="+mn-cs"/>
                        </a:rPr>
                        <a:t>351.825.275,16</a:t>
                      </a:r>
                      <a:endParaRPr lang="pt-BR" sz="1100" b="0" i="0" u="none" strike="noStrike" dirty="0">
                        <a:solidFill>
                          <a:srgbClr val="000000"/>
                        </a:solidFill>
                        <a:effectLst/>
                        <a:latin typeface="Century Gothic" panose="020B0502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lvl="1" algn="ctr" fontAlgn="ctr"/>
                      <a:r>
                        <a:rPr lang="pt-BR" sz="1600" b="0" i="0" u="none" strike="noStrike" dirty="0">
                          <a:solidFill>
                            <a:srgbClr val="000000"/>
                          </a:solidFill>
                          <a:effectLst/>
                          <a:latin typeface="Century Gothic" panose="020B0502020202020204" pitchFamily="34" charset="0"/>
                          <a:cs typeface="Arial" panose="020B0604020202020204" pitchFamily="34" charset="0"/>
                        </a:rPr>
                        <a:t>51,30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6"/>
                  </a:ext>
                </a:extLst>
              </a:tr>
              <a:tr h="472873">
                <a:tc>
                  <a:txBody>
                    <a:bodyPr/>
                    <a:lstStyle/>
                    <a:p>
                      <a:pPr lvl="1" algn="l" fontAlgn="ctr"/>
                      <a:r>
                        <a:rPr lang="pt-BR" sz="1200" b="0" i="0" u="none" strike="noStrike" dirty="0">
                          <a:solidFill>
                            <a:srgbClr val="000000"/>
                          </a:solidFill>
                          <a:effectLst/>
                          <a:latin typeface="Century Gothic" panose="020B0502020202020204" pitchFamily="34" charset="0"/>
                        </a:rPr>
                        <a:t>LIMITE  ALERTA (VIII) = (0,90 x V)  (inciso II do §1º do art. 59 da LRF)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lvl="1" algn="l" fontAlgn="ctr"/>
                      <a:r>
                        <a:rPr lang="pt-BR" sz="1600" b="0" i="0" u="none" strike="noStrike" kern="1200" baseline="0" dirty="0">
                          <a:solidFill>
                            <a:schemeClr val="tx1"/>
                          </a:solidFill>
                          <a:latin typeface="Century Gothic" panose="020B0502020202020204" pitchFamily="34" charset="0"/>
                          <a:ea typeface="+mn-ea"/>
                          <a:cs typeface="+mn-cs"/>
                        </a:rPr>
                        <a:t>333.308.155,41</a:t>
                      </a:r>
                      <a:endParaRPr lang="pt-BR" sz="1100" b="0" i="0" u="none" strike="noStrike" dirty="0">
                        <a:solidFill>
                          <a:srgbClr val="000000"/>
                        </a:solidFill>
                        <a:effectLst/>
                        <a:latin typeface="Century Gothic" panose="020B0502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lvl="1" algn="ctr" fontAlgn="ctr"/>
                      <a:r>
                        <a:rPr lang="pt-BR" sz="1600" b="0" i="0" u="none" strike="noStrike" dirty="0">
                          <a:solidFill>
                            <a:srgbClr val="000000"/>
                          </a:solidFill>
                          <a:effectLst/>
                          <a:latin typeface="Century Gothic" panose="020B0502020202020204" pitchFamily="34" charset="0"/>
                          <a:cs typeface="Arial" panose="020B0604020202020204" pitchFamily="34" charset="0"/>
                        </a:rPr>
                        <a:t>48,60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7"/>
                  </a:ext>
                </a:extLst>
              </a:tr>
            </a:tbl>
          </a:graphicData>
        </a:graphic>
      </p:graphicFrame>
      <p:grpSp>
        <p:nvGrpSpPr>
          <p:cNvPr id="2" name="Agrupar 1">
            <a:extLst>
              <a:ext uri="{FF2B5EF4-FFF2-40B4-BE49-F238E27FC236}">
                <a16:creationId xmlns:a16="http://schemas.microsoft.com/office/drawing/2014/main" xmlns="" id="{E2422763-0B4C-C50D-65D1-3CD2B4EF5B8D}"/>
              </a:ext>
            </a:extLst>
          </p:cNvPr>
          <p:cNvGrpSpPr/>
          <p:nvPr/>
        </p:nvGrpSpPr>
        <p:grpSpPr>
          <a:xfrm>
            <a:off x="-375660" y="476699"/>
            <a:ext cx="8956757" cy="484377"/>
            <a:chOff x="3679991" y="2490712"/>
            <a:chExt cx="3691976" cy="752138"/>
          </a:xfrm>
          <a:solidFill>
            <a:schemeClr val="bg2">
              <a:lumMod val="90000"/>
            </a:schemeClr>
          </a:solidFill>
        </p:grpSpPr>
        <p:sp>
          <p:nvSpPr>
            <p:cNvPr id="3" name="Seta: Divisa 2">
              <a:extLst>
                <a:ext uri="{FF2B5EF4-FFF2-40B4-BE49-F238E27FC236}">
                  <a16:creationId xmlns:a16="http://schemas.microsoft.com/office/drawing/2014/main" xmlns="" id="{EBB3B2BA-303D-0169-EBBA-DB0621D1EEBB}"/>
                </a:ext>
              </a:extLst>
            </p:cNvPr>
            <p:cNvSpPr/>
            <p:nvPr/>
          </p:nvSpPr>
          <p:spPr>
            <a:xfrm>
              <a:off x="3679991" y="2490712"/>
              <a:ext cx="3691976" cy="75213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5" name="CaixaDeTexto 4">
              <a:extLst>
                <a:ext uri="{FF2B5EF4-FFF2-40B4-BE49-F238E27FC236}">
                  <a16:creationId xmlns:a16="http://schemas.microsoft.com/office/drawing/2014/main" xmlns="" id="{9D210675-B9A4-066D-B0B6-2685C60C872C}"/>
                </a:ext>
              </a:extLst>
            </p:cNvPr>
            <p:cNvSpPr txBox="1"/>
            <p:nvPr/>
          </p:nvSpPr>
          <p:spPr>
            <a:xfrm>
              <a:off x="4261317" y="2490712"/>
              <a:ext cx="2529323" cy="716869"/>
            </a:xfrm>
            <a:prstGeom prst="rect">
              <a:avLst/>
            </a:prstGeom>
            <a:noFill/>
            <a:ln>
              <a:noFill/>
            </a:ln>
          </p:spPr>
          <p:txBody>
            <a:bodyPr wrap="square">
              <a:spAutoFit/>
            </a:bodyPr>
            <a:lstStyle/>
            <a:p>
              <a:pPr lvl="0" algn="just" rtl="0"/>
              <a:r>
                <a:rPr lang="pt-BR" sz="2400" b="1" dirty="0">
                  <a:solidFill>
                    <a:srgbClr val="002060"/>
                  </a:solidFill>
                  <a:latin typeface="Century Gothic" panose="020B0502020202020204" pitchFamily="34" charset="0"/>
                </a:rPr>
                <a:t>III – ÍNDICES CONSTITUCIONAIS E LEGAIS</a:t>
              </a:r>
            </a:p>
          </p:txBody>
        </p:sp>
      </p:grpSp>
      <p:sp>
        <p:nvSpPr>
          <p:cNvPr id="12" name="CaixaDeTexto 11">
            <a:extLst>
              <a:ext uri="{FF2B5EF4-FFF2-40B4-BE49-F238E27FC236}">
                <a16:creationId xmlns:a16="http://schemas.microsoft.com/office/drawing/2014/main" xmlns="" id="{DBB71ABD-7F35-9C0E-195E-615EFFEBDF33}"/>
              </a:ext>
            </a:extLst>
          </p:cNvPr>
          <p:cNvSpPr txBox="1"/>
          <p:nvPr/>
        </p:nvSpPr>
        <p:spPr>
          <a:xfrm>
            <a:off x="1686771" y="1130450"/>
            <a:ext cx="6288258" cy="400110"/>
          </a:xfrm>
          <a:prstGeom prst="rect">
            <a:avLst/>
          </a:prstGeom>
          <a:noFill/>
        </p:spPr>
        <p:txBody>
          <a:bodyPr wrap="square">
            <a:spAutoFit/>
          </a:bodyPr>
          <a:lstStyle/>
          <a:p>
            <a:pPr lvl="0" rtl="0"/>
            <a:r>
              <a:rPr lang="pt-BR" sz="2000" b="1" dirty="0">
                <a:latin typeface="Century Gothic" panose="020B0502020202020204" pitchFamily="34" charset="0"/>
              </a:rPr>
              <a:t>DESPESA COM PESSOAL – PODER EXECUTIVO</a:t>
            </a:r>
          </a:p>
        </p:txBody>
      </p:sp>
      <p:pic>
        <p:nvPicPr>
          <p:cNvPr id="4" name="Imagem 3">
            <a:extLst>
              <a:ext uri="{FF2B5EF4-FFF2-40B4-BE49-F238E27FC236}">
                <a16:creationId xmlns:a16="http://schemas.microsoft.com/office/drawing/2014/main" xmlns="" id="{6123BC99-5F27-2C05-EB28-0EE36E6FB118}"/>
              </a:ext>
            </a:extLst>
          </p:cNvPr>
          <p:cNvPicPr>
            <a:picLocks noChangeAspect="1"/>
          </p:cNvPicPr>
          <p:nvPr/>
        </p:nvPicPr>
        <p:blipFill>
          <a:blip r:embed="rId7"/>
          <a:stretch>
            <a:fillRect/>
          </a:stretch>
        </p:blipFill>
        <p:spPr>
          <a:xfrm>
            <a:off x="9915785" y="170636"/>
            <a:ext cx="1868847" cy="1168030"/>
          </a:xfrm>
          <a:prstGeom prst="rect">
            <a:avLst/>
          </a:prstGeom>
        </p:spPr>
      </p:pic>
    </p:spTree>
    <p:extLst>
      <p:ext uri="{BB962C8B-B14F-4D97-AF65-F5344CB8AC3E}">
        <p14:creationId xmlns:p14="http://schemas.microsoft.com/office/powerpoint/2010/main" val="18933797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Sistema Único de Saúde (SUS)">
            <a:extLst>
              <a:ext uri="{FF2B5EF4-FFF2-40B4-BE49-F238E27FC236}">
                <a16:creationId xmlns:a16="http://schemas.microsoft.com/office/drawing/2014/main" xmlns="" id="{B5E7A576-F6A0-CA25-19F3-1226078C1F4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479014" y="1564783"/>
            <a:ext cx="4012410" cy="5219700"/>
          </a:xfrm>
          <a:prstGeom prst="rect">
            <a:avLst/>
          </a:prstGeom>
          <a:noFill/>
          <a:extLst>
            <a:ext uri="{909E8E84-426E-40DD-AFC4-6F175D3DCCD1}">
              <a14:hiddenFill xmlns:a14="http://schemas.microsoft.com/office/drawing/2010/main">
                <a:solidFill>
                  <a:srgbClr val="FFFFFF"/>
                </a:solidFill>
              </a14:hiddenFill>
            </a:ext>
          </a:extLst>
        </p:spPr>
      </p:pic>
      <p:sp>
        <p:nvSpPr>
          <p:cNvPr id="75" name="CaixaDeTexto 74">
            <a:extLst>
              <a:ext uri="{FF2B5EF4-FFF2-40B4-BE49-F238E27FC236}">
                <a16:creationId xmlns:a16="http://schemas.microsoft.com/office/drawing/2014/main" xmlns="" id="{C3E36F8B-A6EC-26B4-6E1A-AFE439F78828}"/>
              </a:ext>
            </a:extLst>
          </p:cNvPr>
          <p:cNvSpPr txBox="1"/>
          <p:nvPr/>
        </p:nvSpPr>
        <p:spPr>
          <a:xfrm>
            <a:off x="1034641" y="2314586"/>
            <a:ext cx="5747497" cy="27921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pt-BR" sz="2400" dirty="0">
                <a:latin typeface="Century Gothic" panose="020B0502020202020204" pitchFamily="34" charset="0"/>
                <a:ea typeface="+mn-lt"/>
                <a:cs typeface="+mn-lt"/>
              </a:rPr>
              <a:t>A Constituição exige que os municípios apliquem no mínimo 15% das receitas resultante de impostos e transferências nas ações de Saúde Pública.</a:t>
            </a:r>
            <a:endParaRPr lang="pt-BR" sz="1400" dirty="0">
              <a:latin typeface="Century Gothic" panose="020B0502020202020204" pitchFamily="34" charset="0"/>
              <a:ea typeface="+mn-lt"/>
              <a:cs typeface="+mn-lt"/>
            </a:endParaRPr>
          </a:p>
        </p:txBody>
      </p:sp>
      <p:pic>
        <p:nvPicPr>
          <p:cNvPr id="2" name="Imagem 1">
            <a:extLst>
              <a:ext uri="{FF2B5EF4-FFF2-40B4-BE49-F238E27FC236}">
                <a16:creationId xmlns:a16="http://schemas.microsoft.com/office/drawing/2014/main" xmlns="" id="{4CE769D4-16B2-F080-1747-27FA0569C051}"/>
              </a:ext>
            </a:extLst>
          </p:cNvPr>
          <p:cNvPicPr>
            <a:picLocks noChangeAspect="1"/>
          </p:cNvPicPr>
          <p:nvPr/>
        </p:nvPicPr>
        <p:blipFill>
          <a:blip r:embed="rId3"/>
          <a:stretch>
            <a:fillRect/>
          </a:stretch>
        </p:blipFill>
        <p:spPr>
          <a:xfrm>
            <a:off x="9822801" y="5539794"/>
            <a:ext cx="1899028" cy="1009650"/>
          </a:xfrm>
          <a:prstGeom prst="rect">
            <a:avLst/>
          </a:prstGeom>
        </p:spPr>
      </p:pic>
      <p:pic>
        <p:nvPicPr>
          <p:cNvPr id="10" name="Imagem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46773" y="3858713"/>
            <a:ext cx="1544651" cy="982958"/>
          </a:xfrm>
          <a:prstGeom prst="rect">
            <a:avLst/>
          </a:prstGeom>
        </p:spPr>
      </p:pic>
      <p:grpSp>
        <p:nvGrpSpPr>
          <p:cNvPr id="3" name="Agrupar 2">
            <a:extLst>
              <a:ext uri="{FF2B5EF4-FFF2-40B4-BE49-F238E27FC236}">
                <a16:creationId xmlns:a16="http://schemas.microsoft.com/office/drawing/2014/main" xmlns="" id="{578D8652-03AC-6316-BD61-3EB6379429E3}"/>
              </a:ext>
            </a:extLst>
          </p:cNvPr>
          <p:cNvGrpSpPr/>
          <p:nvPr/>
        </p:nvGrpSpPr>
        <p:grpSpPr>
          <a:xfrm>
            <a:off x="-375660" y="476699"/>
            <a:ext cx="8956757" cy="484377"/>
            <a:chOff x="3679991" y="2490712"/>
            <a:chExt cx="3691976" cy="752138"/>
          </a:xfrm>
          <a:solidFill>
            <a:schemeClr val="bg2">
              <a:lumMod val="90000"/>
            </a:schemeClr>
          </a:solidFill>
        </p:grpSpPr>
        <p:sp>
          <p:nvSpPr>
            <p:cNvPr id="4" name="Seta: Divisa 3">
              <a:extLst>
                <a:ext uri="{FF2B5EF4-FFF2-40B4-BE49-F238E27FC236}">
                  <a16:creationId xmlns:a16="http://schemas.microsoft.com/office/drawing/2014/main" xmlns="" id="{08B50B7F-4D00-8D70-5174-3A86A8AE8415}"/>
                </a:ext>
              </a:extLst>
            </p:cNvPr>
            <p:cNvSpPr/>
            <p:nvPr/>
          </p:nvSpPr>
          <p:spPr>
            <a:xfrm>
              <a:off x="3679991" y="2490712"/>
              <a:ext cx="3691976" cy="75213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5" name="CaixaDeTexto 4">
              <a:extLst>
                <a:ext uri="{FF2B5EF4-FFF2-40B4-BE49-F238E27FC236}">
                  <a16:creationId xmlns:a16="http://schemas.microsoft.com/office/drawing/2014/main" xmlns="" id="{8F23728D-C0B4-557D-A3DE-6AD27C734D77}"/>
                </a:ext>
              </a:extLst>
            </p:cNvPr>
            <p:cNvSpPr txBox="1"/>
            <p:nvPr/>
          </p:nvSpPr>
          <p:spPr>
            <a:xfrm>
              <a:off x="4261317" y="2490712"/>
              <a:ext cx="2529323" cy="716869"/>
            </a:xfrm>
            <a:prstGeom prst="rect">
              <a:avLst/>
            </a:prstGeom>
            <a:noFill/>
            <a:ln>
              <a:noFill/>
            </a:ln>
          </p:spPr>
          <p:txBody>
            <a:bodyPr wrap="square">
              <a:spAutoFit/>
            </a:bodyPr>
            <a:lstStyle/>
            <a:p>
              <a:pPr lvl="0" algn="just" rtl="0"/>
              <a:r>
                <a:rPr lang="pt-BR" sz="2400" b="1" dirty="0">
                  <a:solidFill>
                    <a:srgbClr val="002060"/>
                  </a:solidFill>
                  <a:latin typeface="Century Gothic" panose="020B0502020202020204" pitchFamily="34" charset="0"/>
                </a:rPr>
                <a:t>IV - ÍNDICES CONSTITUCIONAIS E LEGAIS</a:t>
              </a:r>
            </a:p>
          </p:txBody>
        </p:sp>
      </p:grpSp>
      <p:sp>
        <p:nvSpPr>
          <p:cNvPr id="7" name="CaixaDeTexto 6">
            <a:extLst>
              <a:ext uri="{FF2B5EF4-FFF2-40B4-BE49-F238E27FC236}">
                <a16:creationId xmlns:a16="http://schemas.microsoft.com/office/drawing/2014/main" xmlns="" id="{46CEC0B9-92BF-BEDC-F4E1-7D118EBC486A}"/>
              </a:ext>
            </a:extLst>
          </p:cNvPr>
          <p:cNvSpPr txBox="1"/>
          <p:nvPr/>
        </p:nvSpPr>
        <p:spPr>
          <a:xfrm>
            <a:off x="1717861" y="1078263"/>
            <a:ext cx="6286500" cy="400110"/>
          </a:xfrm>
          <a:prstGeom prst="rect">
            <a:avLst/>
          </a:prstGeom>
          <a:noFill/>
        </p:spPr>
        <p:txBody>
          <a:bodyPr wrap="square">
            <a:spAutoFit/>
          </a:bodyPr>
          <a:lstStyle/>
          <a:p>
            <a:pPr lvl="0" algn="just" rtl="0"/>
            <a:r>
              <a:rPr lang="pt-BR" sz="2000" b="1" dirty="0">
                <a:solidFill>
                  <a:schemeClr val="accent1">
                    <a:lumMod val="50000"/>
                  </a:schemeClr>
                </a:solidFill>
                <a:latin typeface="Century Gothic" panose="020B0502020202020204" pitchFamily="34" charset="0"/>
              </a:rPr>
              <a:t>PERCENTUAL APLICADO EM SAÚDE</a:t>
            </a:r>
          </a:p>
        </p:txBody>
      </p:sp>
      <p:pic>
        <p:nvPicPr>
          <p:cNvPr id="11" name="Imagem 10">
            <a:extLst>
              <a:ext uri="{FF2B5EF4-FFF2-40B4-BE49-F238E27FC236}">
                <a16:creationId xmlns:a16="http://schemas.microsoft.com/office/drawing/2014/main" xmlns="" id="{76C945E3-B6E6-CC57-6AF9-FE23B7E79871}"/>
              </a:ext>
            </a:extLst>
          </p:cNvPr>
          <p:cNvPicPr>
            <a:picLocks noChangeAspect="1"/>
          </p:cNvPicPr>
          <p:nvPr/>
        </p:nvPicPr>
        <p:blipFill>
          <a:blip r:embed="rId5"/>
          <a:stretch>
            <a:fillRect/>
          </a:stretch>
        </p:blipFill>
        <p:spPr>
          <a:xfrm>
            <a:off x="3908389" y="5460604"/>
            <a:ext cx="1868847" cy="1168030"/>
          </a:xfrm>
          <a:prstGeom prst="rect">
            <a:avLst/>
          </a:prstGeom>
        </p:spPr>
      </p:pic>
    </p:spTree>
    <p:extLst>
      <p:ext uri="{BB962C8B-B14F-4D97-AF65-F5344CB8AC3E}">
        <p14:creationId xmlns:p14="http://schemas.microsoft.com/office/powerpoint/2010/main" val="4126282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6" descr="CONHECENDO OS BLOCOS DE FINANCIAMENTO DO SUS – REPASSE FUNDO A FUNDO | Rede  Humaniza SUS - O SUS QUE DÁ CERTO">
            <a:extLst>
              <a:ext uri="{FF2B5EF4-FFF2-40B4-BE49-F238E27FC236}">
                <a16:creationId xmlns:a16="http://schemas.microsoft.com/office/drawing/2014/main" xmlns="" id="{B1B3B003-CA82-06F6-D585-061AE2003C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6233" y="2702859"/>
            <a:ext cx="3786437" cy="3725562"/>
          </a:xfrm>
          <a:prstGeom prst="rect">
            <a:avLst/>
          </a:prstGeom>
          <a:noFill/>
          <a:extLst>
            <a:ext uri="{909E8E84-426E-40DD-AFC4-6F175D3DCCD1}">
              <a14:hiddenFill xmlns:a14="http://schemas.microsoft.com/office/drawing/2010/main">
                <a:solidFill>
                  <a:srgbClr val="FFFFFF"/>
                </a:solidFill>
              </a14:hiddenFill>
            </a:ext>
          </a:extLst>
        </p:spPr>
      </p:pic>
      <p:sp>
        <p:nvSpPr>
          <p:cNvPr id="75" name="CaixaDeTexto 74">
            <a:extLst>
              <a:ext uri="{FF2B5EF4-FFF2-40B4-BE49-F238E27FC236}">
                <a16:creationId xmlns:a16="http://schemas.microsoft.com/office/drawing/2014/main" xmlns="" id="{C3E36F8B-A6EC-26B4-6E1A-AFE439F78828}"/>
              </a:ext>
            </a:extLst>
          </p:cNvPr>
          <p:cNvSpPr txBox="1"/>
          <p:nvPr/>
        </p:nvSpPr>
        <p:spPr>
          <a:xfrm>
            <a:off x="844943" y="2127469"/>
            <a:ext cx="6097646" cy="34499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ts val="3800"/>
              </a:lnSpc>
            </a:pPr>
            <a:r>
              <a:rPr lang="pt-BR" sz="2400" dirty="0">
                <a:latin typeface="Century Gothic" panose="020B0502020202020204" pitchFamily="34" charset="0"/>
                <a:ea typeface="+mn-lt"/>
                <a:cs typeface="+mn-lt"/>
              </a:rPr>
              <a:t>O Município de Barreiras até o mês de Abril de 2023 aplicou R$ 28.708.221,89 valor equivale ao percentual de 19,69% da arrecadação dos impostos e transferências no período. Esse índice é SUPERIOR ao constitucionalmente exigido. </a:t>
            </a:r>
          </a:p>
        </p:txBody>
      </p:sp>
      <p:graphicFrame>
        <p:nvGraphicFramePr>
          <p:cNvPr id="3" name="Diagrama 2">
            <a:extLst>
              <a:ext uri="{FF2B5EF4-FFF2-40B4-BE49-F238E27FC236}">
                <a16:creationId xmlns:a16="http://schemas.microsoft.com/office/drawing/2014/main" xmlns="" id="{8A5EFD9A-D286-CF61-D6ED-D141157C330D}"/>
              </a:ext>
            </a:extLst>
          </p:cNvPr>
          <p:cNvGraphicFramePr/>
          <p:nvPr>
            <p:extLst>
              <p:ext uri="{D42A27DB-BD31-4B8C-83A1-F6EECF244321}">
                <p14:modId xmlns:p14="http://schemas.microsoft.com/office/powerpoint/2010/main" val="71833843"/>
              </p:ext>
            </p:extLst>
          </p:nvPr>
        </p:nvGraphicFramePr>
        <p:xfrm>
          <a:off x="6942589" y="1426599"/>
          <a:ext cx="4882673" cy="9167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 name="Agrupar 1">
            <a:extLst>
              <a:ext uri="{FF2B5EF4-FFF2-40B4-BE49-F238E27FC236}">
                <a16:creationId xmlns:a16="http://schemas.microsoft.com/office/drawing/2014/main" xmlns="" id="{F434DD84-FF86-13A4-E3FA-38F5C0E141C9}"/>
              </a:ext>
            </a:extLst>
          </p:cNvPr>
          <p:cNvGrpSpPr/>
          <p:nvPr/>
        </p:nvGrpSpPr>
        <p:grpSpPr>
          <a:xfrm>
            <a:off x="-375660" y="476699"/>
            <a:ext cx="8956757" cy="484377"/>
            <a:chOff x="3679991" y="2490712"/>
            <a:chExt cx="3691976" cy="752138"/>
          </a:xfrm>
          <a:solidFill>
            <a:schemeClr val="bg2">
              <a:lumMod val="90000"/>
            </a:schemeClr>
          </a:solidFill>
        </p:grpSpPr>
        <p:sp>
          <p:nvSpPr>
            <p:cNvPr id="4" name="Seta: Divisa 3">
              <a:extLst>
                <a:ext uri="{FF2B5EF4-FFF2-40B4-BE49-F238E27FC236}">
                  <a16:creationId xmlns:a16="http://schemas.microsoft.com/office/drawing/2014/main" xmlns="" id="{A4D6BE3F-132F-3FBF-1044-140B029234B2}"/>
                </a:ext>
              </a:extLst>
            </p:cNvPr>
            <p:cNvSpPr/>
            <p:nvPr/>
          </p:nvSpPr>
          <p:spPr>
            <a:xfrm>
              <a:off x="3679991" y="2490712"/>
              <a:ext cx="3691976" cy="75213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5" name="CaixaDeTexto 4">
              <a:extLst>
                <a:ext uri="{FF2B5EF4-FFF2-40B4-BE49-F238E27FC236}">
                  <a16:creationId xmlns:a16="http://schemas.microsoft.com/office/drawing/2014/main" xmlns="" id="{318A3213-448F-6B11-448A-80D285D23CC0}"/>
                </a:ext>
              </a:extLst>
            </p:cNvPr>
            <p:cNvSpPr txBox="1"/>
            <p:nvPr/>
          </p:nvSpPr>
          <p:spPr>
            <a:xfrm>
              <a:off x="4261317" y="2490712"/>
              <a:ext cx="2529323" cy="716869"/>
            </a:xfrm>
            <a:prstGeom prst="rect">
              <a:avLst/>
            </a:prstGeom>
            <a:noFill/>
            <a:ln>
              <a:noFill/>
            </a:ln>
          </p:spPr>
          <p:txBody>
            <a:bodyPr wrap="square">
              <a:spAutoFit/>
            </a:bodyPr>
            <a:lstStyle/>
            <a:p>
              <a:pPr lvl="0" algn="just" rtl="0"/>
              <a:r>
                <a:rPr lang="pt-BR" sz="2400" b="1" dirty="0">
                  <a:solidFill>
                    <a:srgbClr val="002060"/>
                  </a:solidFill>
                  <a:latin typeface="Century Gothic" panose="020B0502020202020204" pitchFamily="34" charset="0"/>
                </a:rPr>
                <a:t>IV - ÍNDICES CONSTITUCIONAIS E LEGAIS</a:t>
              </a:r>
            </a:p>
          </p:txBody>
        </p:sp>
      </p:grpSp>
      <p:sp>
        <p:nvSpPr>
          <p:cNvPr id="6" name="CaixaDeTexto 5">
            <a:extLst>
              <a:ext uri="{FF2B5EF4-FFF2-40B4-BE49-F238E27FC236}">
                <a16:creationId xmlns:a16="http://schemas.microsoft.com/office/drawing/2014/main" xmlns="" id="{B134A84C-E90E-7D31-1CCF-A1E0E2DDB3BE}"/>
              </a:ext>
            </a:extLst>
          </p:cNvPr>
          <p:cNvSpPr txBox="1"/>
          <p:nvPr/>
        </p:nvSpPr>
        <p:spPr>
          <a:xfrm>
            <a:off x="1717861" y="1078263"/>
            <a:ext cx="6286500" cy="400110"/>
          </a:xfrm>
          <a:prstGeom prst="rect">
            <a:avLst/>
          </a:prstGeom>
          <a:noFill/>
        </p:spPr>
        <p:txBody>
          <a:bodyPr wrap="square">
            <a:spAutoFit/>
          </a:bodyPr>
          <a:lstStyle/>
          <a:p>
            <a:pPr lvl="0" algn="just" rtl="0"/>
            <a:r>
              <a:rPr lang="pt-BR" sz="2000" b="1" dirty="0">
                <a:solidFill>
                  <a:schemeClr val="accent1">
                    <a:lumMod val="50000"/>
                  </a:schemeClr>
                </a:solidFill>
                <a:latin typeface="Century Gothic" panose="020B0502020202020204" pitchFamily="34" charset="0"/>
              </a:rPr>
              <a:t>PERCENTUAL APLICADO EM SAÚDE</a:t>
            </a:r>
          </a:p>
        </p:txBody>
      </p:sp>
      <p:pic>
        <p:nvPicPr>
          <p:cNvPr id="7" name="Imagem 6">
            <a:extLst>
              <a:ext uri="{FF2B5EF4-FFF2-40B4-BE49-F238E27FC236}">
                <a16:creationId xmlns:a16="http://schemas.microsoft.com/office/drawing/2014/main" xmlns="" id="{D73F37C7-C9CE-6D97-A371-71FB2E9EF7ED}"/>
              </a:ext>
            </a:extLst>
          </p:cNvPr>
          <p:cNvPicPr>
            <a:picLocks noChangeAspect="1"/>
          </p:cNvPicPr>
          <p:nvPr/>
        </p:nvPicPr>
        <p:blipFill>
          <a:blip r:embed="rId8"/>
          <a:stretch>
            <a:fillRect/>
          </a:stretch>
        </p:blipFill>
        <p:spPr>
          <a:xfrm>
            <a:off x="5161576" y="5523125"/>
            <a:ext cx="1868847" cy="1168030"/>
          </a:xfrm>
          <a:prstGeom prst="rect">
            <a:avLst/>
          </a:prstGeom>
        </p:spPr>
      </p:pic>
    </p:spTree>
    <p:extLst>
      <p:ext uri="{BB962C8B-B14F-4D97-AF65-F5344CB8AC3E}">
        <p14:creationId xmlns:p14="http://schemas.microsoft.com/office/powerpoint/2010/main" val="23870510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to 4"/>
          <p:cNvGraphicFramePr>
            <a:graphicFrameLocks noChangeAspect="1"/>
          </p:cNvGraphicFramePr>
          <p:nvPr>
            <p:extLst>
              <p:ext uri="{D42A27DB-BD31-4B8C-83A1-F6EECF244321}">
                <p14:modId xmlns:p14="http://schemas.microsoft.com/office/powerpoint/2010/main" val="1795483201"/>
              </p:ext>
            </p:extLst>
          </p:nvPr>
        </p:nvGraphicFramePr>
        <p:xfrm>
          <a:off x="2447925" y="1974850"/>
          <a:ext cx="7134225" cy="3992563"/>
        </p:xfrm>
        <a:graphic>
          <a:graphicData uri="http://schemas.openxmlformats.org/presentationml/2006/ole">
            <mc:AlternateContent xmlns:mc="http://schemas.openxmlformats.org/markup-compatibility/2006">
              <mc:Choice xmlns:v="urn:schemas-microsoft-com:vml" Requires="v">
                <p:oleObj spid="_x0000_s5122" name="Worksheet" r:id="rId4" imgW="3152934" imgH="1409873" progId="Excel.Sheet.8">
                  <p:embed/>
                </p:oleObj>
              </mc:Choice>
              <mc:Fallback>
                <p:oleObj name="Worksheet" r:id="rId4" imgW="3152934" imgH="1409873" progId="Excel.Sheet.8">
                  <p:embed/>
                  <p:pic>
                    <p:nvPicPr>
                      <p:cNvPr id="5" name="Objeto 4"/>
                      <p:cNvPicPr/>
                      <p:nvPr/>
                    </p:nvPicPr>
                    <p:blipFill>
                      <a:blip r:embed="rId5"/>
                      <a:stretch>
                        <a:fillRect/>
                      </a:stretch>
                    </p:blipFill>
                    <p:spPr>
                      <a:xfrm>
                        <a:off x="2447925" y="1974850"/>
                        <a:ext cx="7134225" cy="3992563"/>
                      </a:xfrm>
                      <a:prstGeom prst="rect">
                        <a:avLst/>
                      </a:prstGeom>
                      <a:solidFill>
                        <a:schemeClr val="bg1"/>
                      </a:solidFill>
                    </p:spPr>
                  </p:pic>
                </p:oleObj>
              </mc:Fallback>
            </mc:AlternateContent>
          </a:graphicData>
        </a:graphic>
      </p:graphicFrame>
      <p:grpSp>
        <p:nvGrpSpPr>
          <p:cNvPr id="2" name="Agrupar 1">
            <a:extLst>
              <a:ext uri="{FF2B5EF4-FFF2-40B4-BE49-F238E27FC236}">
                <a16:creationId xmlns:a16="http://schemas.microsoft.com/office/drawing/2014/main" xmlns="" id="{CC424197-E436-3F76-CE21-5472A77041E6}"/>
              </a:ext>
            </a:extLst>
          </p:cNvPr>
          <p:cNvGrpSpPr/>
          <p:nvPr/>
        </p:nvGrpSpPr>
        <p:grpSpPr>
          <a:xfrm>
            <a:off x="-375660" y="476699"/>
            <a:ext cx="8956757" cy="484377"/>
            <a:chOff x="3679991" y="2490712"/>
            <a:chExt cx="3691976" cy="752138"/>
          </a:xfrm>
          <a:solidFill>
            <a:schemeClr val="bg2">
              <a:lumMod val="90000"/>
            </a:schemeClr>
          </a:solidFill>
        </p:grpSpPr>
        <p:sp>
          <p:nvSpPr>
            <p:cNvPr id="3" name="Seta: Divisa 2">
              <a:extLst>
                <a:ext uri="{FF2B5EF4-FFF2-40B4-BE49-F238E27FC236}">
                  <a16:creationId xmlns:a16="http://schemas.microsoft.com/office/drawing/2014/main" xmlns="" id="{394B3248-34E1-939B-8457-C4651904971C}"/>
                </a:ext>
              </a:extLst>
            </p:cNvPr>
            <p:cNvSpPr/>
            <p:nvPr/>
          </p:nvSpPr>
          <p:spPr>
            <a:xfrm>
              <a:off x="3679991" y="2490712"/>
              <a:ext cx="3691976" cy="75213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4" name="CaixaDeTexto 3">
              <a:extLst>
                <a:ext uri="{FF2B5EF4-FFF2-40B4-BE49-F238E27FC236}">
                  <a16:creationId xmlns:a16="http://schemas.microsoft.com/office/drawing/2014/main" xmlns="" id="{DAD2044C-3435-BBB1-B4D4-D9BF4BCFDE11}"/>
                </a:ext>
              </a:extLst>
            </p:cNvPr>
            <p:cNvSpPr txBox="1"/>
            <p:nvPr/>
          </p:nvSpPr>
          <p:spPr>
            <a:xfrm>
              <a:off x="4261317" y="2490712"/>
              <a:ext cx="2529323" cy="716869"/>
            </a:xfrm>
            <a:prstGeom prst="rect">
              <a:avLst/>
            </a:prstGeom>
            <a:noFill/>
            <a:ln>
              <a:noFill/>
            </a:ln>
          </p:spPr>
          <p:txBody>
            <a:bodyPr wrap="square">
              <a:spAutoFit/>
            </a:bodyPr>
            <a:lstStyle/>
            <a:p>
              <a:pPr lvl="0" algn="just" rtl="0"/>
              <a:r>
                <a:rPr lang="pt-BR" sz="2400" b="1" dirty="0">
                  <a:solidFill>
                    <a:srgbClr val="002060"/>
                  </a:solidFill>
                  <a:latin typeface="Century Gothic" panose="020B0502020202020204" pitchFamily="34" charset="0"/>
                </a:rPr>
                <a:t>IV - ÍNDICES CONSTITUCIONAIS E LEGAIS</a:t>
              </a:r>
            </a:p>
          </p:txBody>
        </p:sp>
      </p:grpSp>
      <p:sp>
        <p:nvSpPr>
          <p:cNvPr id="6" name="CaixaDeTexto 5">
            <a:extLst>
              <a:ext uri="{FF2B5EF4-FFF2-40B4-BE49-F238E27FC236}">
                <a16:creationId xmlns:a16="http://schemas.microsoft.com/office/drawing/2014/main" xmlns="" id="{7B73039D-D5FF-F27E-1AD5-802034B49721}"/>
              </a:ext>
            </a:extLst>
          </p:cNvPr>
          <p:cNvSpPr txBox="1"/>
          <p:nvPr/>
        </p:nvSpPr>
        <p:spPr>
          <a:xfrm>
            <a:off x="1717861" y="1078263"/>
            <a:ext cx="6286500" cy="400110"/>
          </a:xfrm>
          <a:prstGeom prst="rect">
            <a:avLst/>
          </a:prstGeom>
          <a:noFill/>
        </p:spPr>
        <p:txBody>
          <a:bodyPr wrap="square">
            <a:spAutoFit/>
          </a:bodyPr>
          <a:lstStyle/>
          <a:p>
            <a:pPr lvl="0" algn="just" rtl="0"/>
            <a:r>
              <a:rPr lang="pt-BR" sz="2000" b="1" dirty="0">
                <a:solidFill>
                  <a:schemeClr val="accent1">
                    <a:lumMod val="50000"/>
                  </a:schemeClr>
                </a:solidFill>
                <a:latin typeface="Century Gothic" panose="020B0502020202020204" pitchFamily="34" charset="0"/>
              </a:rPr>
              <a:t>PERCENTUAL APLICADO EM SAÚDE</a:t>
            </a:r>
          </a:p>
        </p:txBody>
      </p:sp>
      <p:pic>
        <p:nvPicPr>
          <p:cNvPr id="9" name="Imagem 8">
            <a:extLst>
              <a:ext uri="{FF2B5EF4-FFF2-40B4-BE49-F238E27FC236}">
                <a16:creationId xmlns:a16="http://schemas.microsoft.com/office/drawing/2014/main" xmlns="" id="{2F60C489-6A94-03AF-4653-4FC8C2D4217B}"/>
              </a:ext>
            </a:extLst>
          </p:cNvPr>
          <p:cNvPicPr>
            <a:picLocks noChangeAspect="1"/>
          </p:cNvPicPr>
          <p:nvPr/>
        </p:nvPicPr>
        <p:blipFill>
          <a:blip r:embed="rId6"/>
          <a:stretch>
            <a:fillRect/>
          </a:stretch>
        </p:blipFill>
        <p:spPr>
          <a:xfrm>
            <a:off x="9991398" y="134872"/>
            <a:ext cx="1868847" cy="1168030"/>
          </a:xfrm>
          <a:prstGeom prst="rect">
            <a:avLst/>
          </a:prstGeom>
        </p:spPr>
      </p:pic>
    </p:spTree>
    <p:extLst>
      <p:ext uri="{BB962C8B-B14F-4D97-AF65-F5344CB8AC3E}">
        <p14:creationId xmlns:p14="http://schemas.microsoft.com/office/powerpoint/2010/main" val="2226503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tângulo 13">
            <a:extLst>
              <a:ext uri="{FF2B5EF4-FFF2-40B4-BE49-F238E27FC236}">
                <a16:creationId xmlns:a16="http://schemas.microsoft.com/office/drawing/2014/main" xmlns="" id="{58D3F256-5D21-2445-FD89-B3C4E9D19F54}"/>
              </a:ext>
            </a:extLst>
          </p:cNvPr>
          <p:cNvSpPr/>
          <p:nvPr/>
        </p:nvSpPr>
        <p:spPr>
          <a:xfrm>
            <a:off x="0" y="-1"/>
            <a:ext cx="7143750" cy="6858001"/>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6">
            <a:extLst>
              <a:ext uri="{FF2B5EF4-FFF2-40B4-BE49-F238E27FC236}">
                <a16:creationId xmlns:a16="http://schemas.microsoft.com/office/drawing/2014/main" xmlns="" id="{4491E1C2-0D49-35E0-7EE6-44E5C81EDE6B}"/>
              </a:ext>
            </a:extLst>
          </p:cNvPr>
          <p:cNvSpPr/>
          <p:nvPr/>
        </p:nvSpPr>
        <p:spPr>
          <a:xfrm>
            <a:off x="0" y="429704"/>
            <a:ext cx="5684941" cy="1055594"/>
          </a:xfrm>
          <a:prstGeom prst="rect">
            <a:avLst/>
          </a:prstGeom>
          <a:solidFill>
            <a:srgbClr val="002060">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9" name="CaixaDeTexto 8">
            <a:extLst>
              <a:ext uri="{FF2B5EF4-FFF2-40B4-BE49-F238E27FC236}">
                <a16:creationId xmlns:a16="http://schemas.microsoft.com/office/drawing/2014/main" xmlns="" id="{550988A1-DBA8-8BC3-F137-808EE3D7FD67}"/>
              </a:ext>
            </a:extLst>
          </p:cNvPr>
          <p:cNvSpPr txBox="1"/>
          <p:nvPr/>
        </p:nvSpPr>
        <p:spPr>
          <a:xfrm>
            <a:off x="357498" y="556477"/>
            <a:ext cx="4881253" cy="1277273"/>
          </a:xfrm>
          <a:prstGeom prst="rect">
            <a:avLst/>
          </a:prstGeom>
          <a:noFill/>
        </p:spPr>
        <p:txBody>
          <a:bodyPr wrap="square">
            <a:spAutoFit/>
          </a:bodyPr>
          <a:lstStyle/>
          <a:p>
            <a:pPr eaLnBrk="1" hangingPunct="1">
              <a:spcBef>
                <a:spcPct val="50000"/>
              </a:spcBef>
            </a:pPr>
            <a:r>
              <a:rPr lang="pt-BR" altLang="pt-BR" sz="2500" dirty="0">
                <a:solidFill>
                  <a:schemeClr val="bg1"/>
                </a:solidFill>
                <a:latin typeface="Century Gothic" panose="020B0502020202020204" pitchFamily="34" charset="0"/>
              </a:rPr>
              <a:t>Art. 9° (...), § 4° da Lei de Responsabilidade Fiscal – LRF</a:t>
            </a:r>
          </a:p>
          <a:p>
            <a:pPr eaLnBrk="1" hangingPunct="1">
              <a:spcBef>
                <a:spcPct val="50000"/>
              </a:spcBef>
            </a:pPr>
            <a:endParaRPr lang="pt-BR" altLang="pt-BR" sz="1800" dirty="0">
              <a:solidFill>
                <a:schemeClr val="bg1"/>
              </a:solidFill>
              <a:latin typeface="Century Gothic" panose="020B0502020202020204" pitchFamily="34" charset="0"/>
            </a:endParaRPr>
          </a:p>
        </p:txBody>
      </p:sp>
      <p:sp>
        <p:nvSpPr>
          <p:cNvPr id="11" name="CaixaDeTexto 10">
            <a:extLst>
              <a:ext uri="{FF2B5EF4-FFF2-40B4-BE49-F238E27FC236}">
                <a16:creationId xmlns:a16="http://schemas.microsoft.com/office/drawing/2014/main" xmlns="" id="{24727195-A355-0558-B299-E4E6E5E45A86}"/>
              </a:ext>
            </a:extLst>
          </p:cNvPr>
          <p:cNvSpPr txBox="1"/>
          <p:nvPr/>
        </p:nvSpPr>
        <p:spPr>
          <a:xfrm>
            <a:off x="357497" y="1787242"/>
            <a:ext cx="6117838" cy="4090800"/>
          </a:xfrm>
          <a:prstGeom prst="rect">
            <a:avLst/>
          </a:prstGeom>
          <a:noFill/>
        </p:spPr>
        <p:txBody>
          <a:bodyPr wrap="square">
            <a:spAutoFit/>
          </a:bodyPr>
          <a:lstStyle/>
          <a:p>
            <a:pPr algn="just">
              <a:lnSpc>
                <a:spcPts val="3500"/>
              </a:lnSpc>
            </a:pPr>
            <a:r>
              <a:rPr lang="pt-BR" sz="2500" dirty="0">
                <a:latin typeface="Century Gothic" panose="020B0502020202020204" pitchFamily="34" charset="0"/>
              </a:rPr>
              <a:t>“§ 4° - Até o final dos meses de maio, setembro e fevereiro, o Poder Executivo demonstrará e avaliará o cumprimento das Metas Fiscais de cada quadrimestre, em audiência pública na comissão referida no § 1° do art. 166 da Constituição ou equivalente nas Casas Legislativas estaduais e municipais”</a:t>
            </a:r>
          </a:p>
        </p:txBody>
      </p:sp>
      <p:pic>
        <p:nvPicPr>
          <p:cNvPr id="3" name="Imagem 2">
            <a:extLst>
              <a:ext uri="{FF2B5EF4-FFF2-40B4-BE49-F238E27FC236}">
                <a16:creationId xmlns:a16="http://schemas.microsoft.com/office/drawing/2014/main" xmlns="" id="{ACFF4120-5B1E-1261-DEFB-2FA780C94467}"/>
              </a:ext>
            </a:extLst>
          </p:cNvPr>
          <p:cNvPicPr>
            <a:picLocks noChangeAspect="1"/>
          </p:cNvPicPr>
          <p:nvPr/>
        </p:nvPicPr>
        <p:blipFill rotWithShape="1">
          <a:blip r:embed="rId3">
            <a:extLst>
              <a:ext uri="{28A0092B-C50C-407E-A947-70E740481C1C}">
                <a14:useLocalDpi xmlns:a14="http://schemas.microsoft.com/office/drawing/2010/main" val="0"/>
              </a:ext>
            </a:extLst>
          </a:blip>
          <a:srcRect l="23583" r="1" b="1290"/>
          <a:stretch/>
        </p:blipFill>
        <p:spPr>
          <a:xfrm>
            <a:off x="7149930" y="1"/>
            <a:ext cx="5042069" cy="6858000"/>
          </a:xfrm>
          <a:prstGeom prst="rect">
            <a:avLst/>
          </a:prstGeom>
        </p:spPr>
      </p:pic>
      <p:sp>
        <p:nvSpPr>
          <p:cNvPr id="5" name="Retângulo 4">
            <a:extLst>
              <a:ext uri="{FF2B5EF4-FFF2-40B4-BE49-F238E27FC236}">
                <a16:creationId xmlns:a16="http://schemas.microsoft.com/office/drawing/2014/main" xmlns="" id="{9BBB417C-4ABE-311A-3866-5DE1CBFD9D92}"/>
              </a:ext>
            </a:extLst>
          </p:cNvPr>
          <p:cNvSpPr/>
          <p:nvPr/>
        </p:nvSpPr>
        <p:spPr>
          <a:xfrm>
            <a:off x="7143750" y="-1"/>
            <a:ext cx="5113442" cy="6858000"/>
          </a:xfrm>
          <a:prstGeom prst="rect">
            <a:avLst/>
          </a:prstGeom>
          <a:solidFill>
            <a:srgbClr val="002060">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 name="Título 1">
            <a:extLst>
              <a:ext uri="{FF2B5EF4-FFF2-40B4-BE49-F238E27FC236}">
                <a16:creationId xmlns:a16="http://schemas.microsoft.com/office/drawing/2014/main" xmlns="" id="{8EB78894-19E5-4916-B37E-B4A80B9B8D52}"/>
              </a:ext>
            </a:extLst>
          </p:cNvPr>
          <p:cNvSpPr>
            <a:spLocks noGrp="1"/>
          </p:cNvSpPr>
          <p:nvPr>
            <p:ph type="title"/>
          </p:nvPr>
        </p:nvSpPr>
        <p:spPr>
          <a:xfrm>
            <a:off x="7617389" y="1893745"/>
            <a:ext cx="4107150" cy="3070508"/>
          </a:xfrm>
          <a:noFill/>
          <a:ln>
            <a:noFill/>
          </a:ln>
          <a:effectLst>
            <a:glow rad="152400">
              <a:schemeClr val="bg1">
                <a:alpha val="13000"/>
              </a:schemeClr>
            </a:glow>
          </a:effectLst>
        </p:spPr>
        <p:txBody>
          <a:bodyPr wrap="square" rtlCol="0">
            <a:noAutofit/>
          </a:bodyPr>
          <a:lstStyle/>
          <a:p>
            <a:pPr algn="l" rtl="0"/>
            <a:r>
              <a:rPr lang="pt-PT" sz="6600" dirty="0">
                <a:solidFill>
                  <a:schemeClr val="bg1"/>
                </a:solidFill>
                <a:latin typeface="Century Gothic" panose="020B0502020202020204" pitchFamily="34" charset="0"/>
              </a:rPr>
              <a:t>Amparo legal</a:t>
            </a:r>
          </a:p>
        </p:txBody>
      </p:sp>
      <p:pic>
        <p:nvPicPr>
          <p:cNvPr id="12" name="Imagem 11">
            <a:extLst>
              <a:ext uri="{FF2B5EF4-FFF2-40B4-BE49-F238E27FC236}">
                <a16:creationId xmlns:a16="http://schemas.microsoft.com/office/drawing/2014/main" xmlns="" id="{CEBA8C88-54C5-5D72-49A6-F29EC133D226}"/>
              </a:ext>
            </a:extLst>
          </p:cNvPr>
          <p:cNvPicPr>
            <a:picLocks noChangeAspect="1"/>
          </p:cNvPicPr>
          <p:nvPr/>
        </p:nvPicPr>
        <p:blipFill>
          <a:blip r:embed="rId4"/>
          <a:stretch>
            <a:fillRect/>
          </a:stretch>
        </p:blipFill>
        <p:spPr>
          <a:xfrm>
            <a:off x="2541626" y="6031693"/>
            <a:ext cx="2263512" cy="558333"/>
          </a:xfrm>
          <a:prstGeom prst="rect">
            <a:avLst/>
          </a:prstGeom>
        </p:spPr>
      </p:pic>
    </p:spTree>
    <p:extLst>
      <p:ext uri="{BB962C8B-B14F-4D97-AF65-F5344CB8AC3E}">
        <p14:creationId xmlns:p14="http://schemas.microsoft.com/office/powerpoint/2010/main" val="25233491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CaixaDeTexto 74">
            <a:extLst>
              <a:ext uri="{FF2B5EF4-FFF2-40B4-BE49-F238E27FC236}">
                <a16:creationId xmlns:a16="http://schemas.microsoft.com/office/drawing/2014/main" xmlns="" id="{C3E36F8B-A6EC-26B4-6E1A-AFE439F78828}"/>
              </a:ext>
            </a:extLst>
          </p:cNvPr>
          <p:cNvSpPr txBox="1"/>
          <p:nvPr/>
        </p:nvSpPr>
        <p:spPr>
          <a:xfrm>
            <a:off x="918004" y="2256956"/>
            <a:ext cx="5177996"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ts val="3600"/>
              </a:lnSpc>
            </a:pPr>
            <a:r>
              <a:rPr lang="pt-BR" sz="2400" dirty="0">
                <a:latin typeface="Century Gothic" panose="020B0502020202020204" pitchFamily="34" charset="0"/>
                <a:ea typeface="+mn-lt"/>
                <a:cs typeface="+mn-lt"/>
              </a:rPr>
              <a:t>A Constituição exige que os municípios apliquem no mínimo 25% das receitas resultante de impostos e transferências na manutenção e no desenvolvimento da Educação. </a:t>
            </a:r>
          </a:p>
          <a:p>
            <a:pPr algn="just"/>
            <a:endParaRPr lang="pt-BR" dirty="0">
              <a:ea typeface="+mn-lt"/>
              <a:cs typeface="+mn-lt"/>
            </a:endParaRPr>
          </a:p>
        </p:txBody>
      </p:sp>
      <p:pic>
        <p:nvPicPr>
          <p:cNvPr id="11" name="Picture 4">
            <a:extLst>
              <a:ext uri="{FF2B5EF4-FFF2-40B4-BE49-F238E27FC236}">
                <a16:creationId xmlns:a16="http://schemas.microsoft.com/office/drawing/2014/main" xmlns="" id="{F03FBE16-4CDE-AB02-E476-5022CD1AC65B}"/>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190629" y="1855694"/>
            <a:ext cx="4392007" cy="3941847"/>
          </a:xfrm>
          <a:prstGeom prst="rect">
            <a:avLst/>
          </a:prstGeom>
        </p:spPr>
      </p:pic>
      <p:grpSp>
        <p:nvGrpSpPr>
          <p:cNvPr id="2" name="Agrupar 1">
            <a:extLst>
              <a:ext uri="{FF2B5EF4-FFF2-40B4-BE49-F238E27FC236}">
                <a16:creationId xmlns:a16="http://schemas.microsoft.com/office/drawing/2014/main" xmlns="" id="{FD8548C2-934A-6179-69A5-9AF3D6A35237}"/>
              </a:ext>
            </a:extLst>
          </p:cNvPr>
          <p:cNvGrpSpPr/>
          <p:nvPr/>
        </p:nvGrpSpPr>
        <p:grpSpPr>
          <a:xfrm>
            <a:off x="-375660" y="476699"/>
            <a:ext cx="8956757" cy="484377"/>
            <a:chOff x="3679991" y="2490712"/>
            <a:chExt cx="3691976" cy="752138"/>
          </a:xfrm>
          <a:solidFill>
            <a:schemeClr val="bg2">
              <a:lumMod val="90000"/>
            </a:schemeClr>
          </a:solidFill>
        </p:grpSpPr>
        <p:sp>
          <p:nvSpPr>
            <p:cNvPr id="3" name="Seta: Divisa 2">
              <a:extLst>
                <a:ext uri="{FF2B5EF4-FFF2-40B4-BE49-F238E27FC236}">
                  <a16:creationId xmlns:a16="http://schemas.microsoft.com/office/drawing/2014/main" xmlns="" id="{B75482CC-793A-423D-62F0-3326B6469191}"/>
                </a:ext>
              </a:extLst>
            </p:cNvPr>
            <p:cNvSpPr/>
            <p:nvPr/>
          </p:nvSpPr>
          <p:spPr>
            <a:xfrm>
              <a:off x="3679991" y="2490712"/>
              <a:ext cx="3691976" cy="75213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4" name="CaixaDeTexto 3">
              <a:extLst>
                <a:ext uri="{FF2B5EF4-FFF2-40B4-BE49-F238E27FC236}">
                  <a16:creationId xmlns:a16="http://schemas.microsoft.com/office/drawing/2014/main" xmlns="" id="{11815D65-9BBD-4399-A1AA-E8686CCFCB11}"/>
                </a:ext>
              </a:extLst>
            </p:cNvPr>
            <p:cNvSpPr txBox="1"/>
            <p:nvPr/>
          </p:nvSpPr>
          <p:spPr>
            <a:xfrm>
              <a:off x="4261317" y="2490712"/>
              <a:ext cx="2529323" cy="716869"/>
            </a:xfrm>
            <a:prstGeom prst="rect">
              <a:avLst/>
            </a:prstGeom>
            <a:noFill/>
            <a:ln>
              <a:noFill/>
            </a:ln>
          </p:spPr>
          <p:txBody>
            <a:bodyPr wrap="square">
              <a:spAutoFit/>
            </a:bodyPr>
            <a:lstStyle/>
            <a:p>
              <a:pPr lvl="0" algn="just" rtl="0"/>
              <a:r>
                <a:rPr lang="pt-BR" sz="2400" b="1" dirty="0">
                  <a:solidFill>
                    <a:srgbClr val="002060"/>
                  </a:solidFill>
                  <a:latin typeface="Century Gothic" panose="020B0502020202020204" pitchFamily="34" charset="0"/>
                </a:rPr>
                <a:t>IV - ÍNDICES CONSTITUCIONAIS E LEGAIS</a:t>
              </a:r>
            </a:p>
          </p:txBody>
        </p:sp>
      </p:grpSp>
      <p:sp>
        <p:nvSpPr>
          <p:cNvPr id="6" name="CaixaDeTexto 5">
            <a:extLst>
              <a:ext uri="{FF2B5EF4-FFF2-40B4-BE49-F238E27FC236}">
                <a16:creationId xmlns:a16="http://schemas.microsoft.com/office/drawing/2014/main" xmlns="" id="{B686B668-3A9B-3FBA-12B0-A1618E763999}"/>
              </a:ext>
            </a:extLst>
          </p:cNvPr>
          <p:cNvSpPr txBox="1"/>
          <p:nvPr/>
        </p:nvSpPr>
        <p:spPr>
          <a:xfrm>
            <a:off x="1704416" y="1262415"/>
            <a:ext cx="6286500" cy="461665"/>
          </a:xfrm>
          <a:prstGeom prst="rect">
            <a:avLst/>
          </a:prstGeom>
          <a:noFill/>
        </p:spPr>
        <p:txBody>
          <a:bodyPr wrap="square">
            <a:spAutoFit/>
          </a:bodyPr>
          <a:lstStyle/>
          <a:p>
            <a:pPr lvl="0" algn="just" rtl="0"/>
            <a:r>
              <a:rPr lang="pt-BR" sz="2400" b="1" dirty="0">
                <a:solidFill>
                  <a:schemeClr val="accent1">
                    <a:lumMod val="50000"/>
                  </a:schemeClr>
                </a:solidFill>
                <a:latin typeface="Century Gothic" panose="020B0502020202020204" pitchFamily="34" charset="0"/>
              </a:rPr>
              <a:t>PERCENTUAL APLICADO EM EDUCAÇÃO</a:t>
            </a:r>
          </a:p>
        </p:txBody>
      </p:sp>
      <p:pic>
        <p:nvPicPr>
          <p:cNvPr id="9" name="Imagem 8">
            <a:extLst>
              <a:ext uri="{FF2B5EF4-FFF2-40B4-BE49-F238E27FC236}">
                <a16:creationId xmlns:a16="http://schemas.microsoft.com/office/drawing/2014/main" xmlns="" id="{F9157874-1F47-98A2-1D12-FE3A6B1F6138}"/>
              </a:ext>
            </a:extLst>
          </p:cNvPr>
          <p:cNvPicPr>
            <a:picLocks noChangeAspect="1"/>
          </p:cNvPicPr>
          <p:nvPr/>
        </p:nvPicPr>
        <p:blipFill>
          <a:blip r:embed="rId4"/>
          <a:stretch>
            <a:fillRect/>
          </a:stretch>
        </p:blipFill>
        <p:spPr>
          <a:xfrm>
            <a:off x="5161576" y="5524127"/>
            <a:ext cx="1868847" cy="1168030"/>
          </a:xfrm>
          <a:prstGeom prst="rect">
            <a:avLst/>
          </a:prstGeom>
        </p:spPr>
      </p:pic>
    </p:spTree>
    <p:extLst>
      <p:ext uri="{BB962C8B-B14F-4D97-AF65-F5344CB8AC3E}">
        <p14:creationId xmlns:p14="http://schemas.microsoft.com/office/powerpoint/2010/main" val="11002191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CaixaDeTexto 74">
            <a:extLst>
              <a:ext uri="{FF2B5EF4-FFF2-40B4-BE49-F238E27FC236}">
                <a16:creationId xmlns:a16="http://schemas.microsoft.com/office/drawing/2014/main" xmlns="" id="{C3E36F8B-A6EC-26B4-6E1A-AFE439F78828}"/>
              </a:ext>
            </a:extLst>
          </p:cNvPr>
          <p:cNvSpPr txBox="1"/>
          <p:nvPr/>
        </p:nvSpPr>
        <p:spPr>
          <a:xfrm>
            <a:off x="490275" y="2192572"/>
            <a:ext cx="7224885" cy="39700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nSpc>
                <a:spcPts val="3400"/>
              </a:lnSpc>
              <a:buFont typeface="Arial" panose="020B0604020202020204" pitchFamily="34" charset="0"/>
              <a:buChar char="•"/>
            </a:pPr>
            <a:r>
              <a:rPr lang="pt-BR" sz="2200" dirty="0">
                <a:latin typeface="Century Gothic" panose="020B0502020202020204" pitchFamily="34" charset="0"/>
                <a:ea typeface="+mn-lt"/>
                <a:cs typeface="+mn-lt"/>
              </a:rPr>
              <a:t>O Município de Barreiras até o mês de Abril de 2023 aplicou R$ 62.107.809,05 valor equivale ao percentual de 23,61% da arrecadação dos impostos e transferências no período. </a:t>
            </a:r>
          </a:p>
          <a:p>
            <a:pPr marL="457200" indent="-457200">
              <a:lnSpc>
                <a:spcPts val="3400"/>
              </a:lnSpc>
              <a:buFont typeface="Arial" panose="020B0604020202020204" pitchFamily="34" charset="0"/>
              <a:buChar char="•"/>
            </a:pPr>
            <a:endParaRPr lang="pt-BR" sz="2200" dirty="0">
              <a:latin typeface="Century Gothic" panose="020B0502020202020204" pitchFamily="34" charset="0"/>
              <a:ea typeface="+mn-lt"/>
              <a:cs typeface="+mn-lt"/>
            </a:endParaRPr>
          </a:p>
          <a:p>
            <a:pPr marL="457200" indent="-457200">
              <a:lnSpc>
                <a:spcPts val="3400"/>
              </a:lnSpc>
              <a:buFont typeface="Arial" panose="020B0604020202020204" pitchFamily="34" charset="0"/>
              <a:buChar char="•"/>
            </a:pPr>
            <a:r>
              <a:rPr lang="pt-BR" sz="2200" dirty="0">
                <a:latin typeface="Century Gothic" panose="020B0502020202020204" pitchFamily="34" charset="0"/>
                <a:ea typeface="+mn-lt"/>
                <a:cs typeface="+mn-lt"/>
              </a:rPr>
              <a:t>Esse índice é INFERIOR ao constitucionalmente exigido, Mas o gestor tem até o final do exercício para atingir o percentual mínimo exigido. </a:t>
            </a:r>
          </a:p>
        </p:txBody>
      </p:sp>
      <p:pic>
        <p:nvPicPr>
          <p:cNvPr id="11" name="Imagem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9276" y="5529238"/>
            <a:ext cx="1972724" cy="1193890"/>
          </a:xfrm>
          <a:prstGeom prst="rect">
            <a:avLst/>
          </a:prstGeom>
        </p:spPr>
      </p:pic>
      <p:grpSp>
        <p:nvGrpSpPr>
          <p:cNvPr id="2" name="Agrupar 1">
            <a:extLst>
              <a:ext uri="{FF2B5EF4-FFF2-40B4-BE49-F238E27FC236}">
                <a16:creationId xmlns:a16="http://schemas.microsoft.com/office/drawing/2014/main" xmlns="" id="{24C6CED3-E008-52B2-767B-F674A6031F9B}"/>
              </a:ext>
            </a:extLst>
          </p:cNvPr>
          <p:cNvGrpSpPr/>
          <p:nvPr/>
        </p:nvGrpSpPr>
        <p:grpSpPr>
          <a:xfrm>
            <a:off x="8162365" y="2085142"/>
            <a:ext cx="3156970" cy="3206660"/>
            <a:chOff x="8001000" y="1795646"/>
            <a:chExt cx="3156970" cy="3206660"/>
          </a:xfrm>
        </p:grpSpPr>
        <p:sp>
          <p:nvSpPr>
            <p:cNvPr id="7" name="Estrela: 10 Pontos 6">
              <a:extLst>
                <a:ext uri="{FF2B5EF4-FFF2-40B4-BE49-F238E27FC236}">
                  <a16:creationId xmlns:a16="http://schemas.microsoft.com/office/drawing/2014/main" xmlns="" id="{CF15D362-D0C4-D094-EFD8-B34BDF9D31D6}"/>
                </a:ext>
              </a:extLst>
            </p:cNvPr>
            <p:cNvSpPr/>
            <p:nvPr/>
          </p:nvSpPr>
          <p:spPr>
            <a:xfrm>
              <a:off x="8001000" y="1795646"/>
              <a:ext cx="3156970" cy="3206660"/>
            </a:xfrm>
            <a:prstGeom prst="star10">
              <a:avLst/>
            </a:prstGeom>
          </p:spPr>
          <p:style>
            <a:lnRef idx="1">
              <a:schemeClr val="accent3"/>
            </a:lnRef>
            <a:fillRef idx="3">
              <a:schemeClr val="accent3"/>
            </a:fillRef>
            <a:effectRef idx="2">
              <a:schemeClr val="accent3"/>
            </a:effectRef>
            <a:fontRef idx="minor">
              <a:schemeClr val="lt1"/>
            </a:fontRef>
          </p:style>
          <p:txBody>
            <a:bodyPr lIns="91440" tIns="45720" rIns="91440" bIns="45720" rtlCol="0" anchor="ctr"/>
            <a:lstStyle/>
            <a:p>
              <a:pPr algn="ctr"/>
              <a:endParaRPr lang="pt-BR" sz="4000" dirty="0"/>
            </a:p>
            <a:p>
              <a:pPr algn="ctr"/>
              <a:r>
                <a:rPr lang="pt-BR" sz="4000" b="1" dirty="0"/>
                <a:t>23,61%</a:t>
              </a:r>
            </a:p>
          </p:txBody>
        </p:sp>
        <p:sp>
          <p:nvSpPr>
            <p:cNvPr id="3" name="Seta para Baixo 2"/>
            <p:cNvSpPr/>
            <p:nvPr/>
          </p:nvSpPr>
          <p:spPr>
            <a:xfrm>
              <a:off x="9051227" y="2209805"/>
              <a:ext cx="1056516" cy="1219195"/>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grpSp>
      <p:grpSp>
        <p:nvGrpSpPr>
          <p:cNvPr id="4" name="Agrupar 3">
            <a:extLst>
              <a:ext uri="{FF2B5EF4-FFF2-40B4-BE49-F238E27FC236}">
                <a16:creationId xmlns:a16="http://schemas.microsoft.com/office/drawing/2014/main" xmlns="" id="{AE0DFCB5-4F55-FA05-4851-F7974D53E5FD}"/>
              </a:ext>
            </a:extLst>
          </p:cNvPr>
          <p:cNvGrpSpPr/>
          <p:nvPr/>
        </p:nvGrpSpPr>
        <p:grpSpPr>
          <a:xfrm>
            <a:off x="-375660" y="476699"/>
            <a:ext cx="8956757" cy="484377"/>
            <a:chOff x="3679991" y="2490712"/>
            <a:chExt cx="3691976" cy="752138"/>
          </a:xfrm>
          <a:solidFill>
            <a:schemeClr val="bg2">
              <a:lumMod val="90000"/>
            </a:schemeClr>
          </a:solidFill>
        </p:grpSpPr>
        <p:sp>
          <p:nvSpPr>
            <p:cNvPr id="5" name="Seta: Divisa 4">
              <a:extLst>
                <a:ext uri="{FF2B5EF4-FFF2-40B4-BE49-F238E27FC236}">
                  <a16:creationId xmlns:a16="http://schemas.microsoft.com/office/drawing/2014/main" xmlns="" id="{D912EB99-C7B0-829B-1AD4-0F156DB1419E}"/>
                </a:ext>
              </a:extLst>
            </p:cNvPr>
            <p:cNvSpPr/>
            <p:nvPr/>
          </p:nvSpPr>
          <p:spPr>
            <a:xfrm>
              <a:off x="3679991" y="2490712"/>
              <a:ext cx="3691976" cy="75213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6" name="CaixaDeTexto 5">
              <a:extLst>
                <a:ext uri="{FF2B5EF4-FFF2-40B4-BE49-F238E27FC236}">
                  <a16:creationId xmlns:a16="http://schemas.microsoft.com/office/drawing/2014/main" xmlns="" id="{A293C0BC-224A-A5D6-44AA-4ADBD4A87AEB}"/>
                </a:ext>
              </a:extLst>
            </p:cNvPr>
            <p:cNvSpPr txBox="1"/>
            <p:nvPr/>
          </p:nvSpPr>
          <p:spPr>
            <a:xfrm>
              <a:off x="4261317" y="2490712"/>
              <a:ext cx="2529323" cy="716869"/>
            </a:xfrm>
            <a:prstGeom prst="rect">
              <a:avLst/>
            </a:prstGeom>
            <a:noFill/>
            <a:ln>
              <a:noFill/>
            </a:ln>
          </p:spPr>
          <p:txBody>
            <a:bodyPr wrap="square">
              <a:spAutoFit/>
            </a:bodyPr>
            <a:lstStyle/>
            <a:p>
              <a:pPr lvl="0" algn="just" rtl="0"/>
              <a:r>
                <a:rPr lang="pt-BR" sz="2400" b="1" dirty="0">
                  <a:solidFill>
                    <a:srgbClr val="002060"/>
                  </a:solidFill>
                  <a:latin typeface="Century Gothic" panose="020B0502020202020204" pitchFamily="34" charset="0"/>
                </a:rPr>
                <a:t>IV - ÍNDICES CONSTITUCIONAIS E LEGAIS</a:t>
              </a:r>
            </a:p>
          </p:txBody>
        </p:sp>
      </p:grpSp>
      <p:sp>
        <p:nvSpPr>
          <p:cNvPr id="9" name="CaixaDeTexto 8">
            <a:extLst>
              <a:ext uri="{FF2B5EF4-FFF2-40B4-BE49-F238E27FC236}">
                <a16:creationId xmlns:a16="http://schemas.microsoft.com/office/drawing/2014/main" xmlns="" id="{A78DCC74-4728-3E58-8DD9-BDF2044E6659}"/>
              </a:ext>
            </a:extLst>
          </p:cNvPr>
          <p:cNvSpPr txBox="1"/>
          <p:nvPr/>
        </p:nvSpPr>
        <p:spPr>
          <a:xfrm>
            <a:off x="1704416" y="1262415"/>
            <a:ext cx="6286500" cy="461665"/>
          </a:xfrm>
          <a:prstGeom prst="rect">
            <a:avLst/>
          </a:prstGeom>
          <a:noFill/>
        </p:spPr>
        <p:txBody>
          <a:bodyPr wrap="square">
            <a:spAutoFit/>
          </a:bodyPr>
          <a:lstStyle/>
          <a:p>
            <a:pPr lvl="0" algn="just" rtl="0"/>
            <a:r>
              <a:rPr lang="pt-BR" sz="2400" b="1" dirty="0">
                <a:solidFill>
                  <a:schemeClr val="accent1">
                    <a:lumMod val="50000"/>
                  </a:schemeClr>
                </a:solidFill>
                <a:latin typeface="Century Gothic" panose="020B0502020202020204" pitchFamily="34" charset="0"/>
              </a:rPr>
              <a:t>PERCENTUAL APLICADO EM EDUCAÇÃO</a:t>
            </a:r>
          </a:p>
        </p:txBody>
      </p:sp>
      <p:pic>
        <p:nvPicPr>
          <p:cNvPr id="10" name="Imagem 9">
            <a:extLst>
              <a:ext uri="{FF2B5EF4-FFF2-40B4-BE49-F238E27FC236}">
                <a16:creationId xmlns:a16="http://schemas.microsoft.com/office/drawing/2014/main" xmlns="" id="{12003699-7D5A-41DE-07D3-CE1941E5F2E7}"/>
              </a:ext>
            </a:extLst>
          </p:cNvPr>
          <p:cNvPicPr>
            <a:picLocks noChangeAspect="1"/>
          </p:cNvPicPr>
          <p:nvPr/>
        </p:nvPicPr>
        <p:blipFill>
          <a:blip r:embed="rId3"/>
          <a:stretch>
            <a:fillRect/>
          </a:stretch>
        </p:blipFill>
        <p:spPr>
          <a:xfrm>
            <a:off x="9991398" y="134872"/>
            <a:ext cx="1868847" cy="1168030"/>
          </a:xfrm>
          <a:prstGeom prst="rect">
            <a:avLst/>
          </a:prstGeom>
        </p:spPr>
      </p:pic>
    </p:spTree>
    <p:extLst>
      <p:ext uri="{BB962C8B-B14F-4D97-AF65-F5344CB8AC3E}">
        <p14:creationId xmlns:p14="http://schemas.microsoft.com/office/powerpoint/2010/main" val="15857878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a 7">
            <a:extLst>
              <a:ext uri="{FF2B5EF4-FFF2-40B4-BE49-F238E27FC236}">
                <a16:creationId xmlns:a16="http://schemas.microsoft.com/office/drawing/2014/main" xmlns="" id="{75A9816A-8A02-47CB-71BD-6D87E22A9884}"/>
              </a:ext>
            </a:extLst>
          </p:cNvPr>
          <p:cNvGraphicFramePr/>
          <p:nvPr>
            <p:extLst>
              <p:ext uri="{D42A27DB-BD31-4B8C-83A1-F6EECF244321}">
                <p14:modId xmlns:p14="http://schemas.microsoft.com/office/powerpoint/2010/main" val="1896790936"/>
              </p:ext>
            </p:extLst>
          </p:nvPr>
        </p:nvGraphicFramePr>
        <p:xfrm>
          <a:off x="639330" y="308556"/>
          <a:ext cx="9400020" cy="9167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Objeto 5"/>
          <p:cNvGraphicFramePr>
            <a:graphicFrameLocks noChangeAspect="1"/>
          </p:cNvGraphicFramePr>
          <p:nvPr>
            <p:extLst>
              <p:ext uri="{D42A27DB-BD31-4B8C-83A1-F6EECF244321}">
                <p14:modId xmlns:p14="http://schemas.microsoft.com/office/powerpoint/2010/main" val="2033086560"/>
              </p:ext>
            </p:extLst>
          </p:nvPr>
        </p:nvGraphicFramePr>
        <p:xfrm>
          <a:off x="1704372" y="1812565"/>
          <a:ext cx="8209649" cy="4568736"/>
        </p:xfrm>
        <a:graphic>
          <a:graphicData uri="http://schemas.openxmlformats.org/presentationml/2006/ole">
            <mc:AlternateContent xmlns:mc="http://schemas.openxmlformats.org/markup-compatibility/2006">
              <mc:Choice xmlns:v="urn:schemas-microsoft-com:vml" Requires="v">
                <p:oleObj spid="_x0000_s6146" name="Worksheet" r:id="rId9" imgW="3095443" imgH="2085963" progId="Excel.Sheet.8">
                  <p:embed/>
                </p:oleObj>
              </mc:Choice>
              <mc:Fallback>
                <p:oleObj name="Worksheet" r:id="rId9" imgW="3095443" imgH="2085963" progId="Excel.Sheet.8">
                  <p:embed/>
                  <p:pic>
                    <p:nvPicPr>
                      <p:cNvPr id="6" name="Objeto 5"/>
                      <p:cNvPicPr/>
                      <p:nvPr/>
                    </p:nvPicPr>
                    <p:blipFill>
                      <a:blip r:embed="rId10"/>
                      <a:stretch>
                        <a:fillRect/>
                      </a:stretch>
                    </p:blipFill>
                    <p:spPr>
                      <a:xfrm>
                        <a:off x="1704372" y="1812565"/>
                        <a:ext cx="8209649" cy="4568736"/>
                      </a:xfrm>
                      <a:prstGeom prst="rect">
                        <a:avLst/>
                      </a:prstGeom>
                      <a:solidFill>
                        <a:schemeClr val="bg1"/>
                      </a:solidFill>
                    </p:spPr>
                  </p:pic>
                </p:oleObj>
              </mc:Fallback>
            </mc:AlternateContent>
          </a:graphicData>
        </a:graphic>
      </p:graphicFrame>
      <p:pic>
        <p:nvPicPr>
          <p:cNvPr id="7" name="Imagem 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171608" y="5589726"/>
            <a:ext cx="1972724" cy="1193890"/>
          </a:xfrm>
          <a:prstGeom prst="rect">
            <a:avLst/>
          </a:prstGeom>
        </p:spPr>
      </p:pic>
      <p:grpSp>
        <p:nvGrpSpPr>
          <p:cNvPr id="2" name="Agrupar 1">
            <a:extLst>
              <a:ext uri="{FF2B5EF4-FFF2-40B4-BE49-F238E27FC236}">
                <a16:creationId xmlns:a16="http://schemas.microsoft.com/office/drawing/2014/main" xmlns="" id="{829086A4-C983-EC92-C5D3-872D93EDF22E}"/>
              </a:ext>
            </a:extLst>
          </p:cNvPr>
          <p:cNvGrpSpPr/>
          <p:nvPr/>
        </p:nvGrpSpPr>
        <p:grpSpPr>
          <a:xfrm>
            <a:off x="-375660" y="476699"/>
            <a:ext cx="8956757" cy="484377"/>
            <a:chOff x="3679991" y="2490712"/>
            <a:chExt cx="3691976" cy="752138"/>
          </a:xfrm>
          <a:solidFill>
            <a:schemeClr val="bg2">
              <a:lumMod val="90000"/>
            </a:schemeClr>
          </a:solidFill>
        </p:grpSpPr>
        <p:sp>
          <p:nvSpPr>
            <p:cNvPr id="3" name="Seta: Divisa 2">
              <a:extLst>
                <a:ext uri="{FF2B5EF4-FFF2-40B4-BE49-F238E27FC236}">
                  <a16:creationId xmlns:a16="http://schemas.microsoft.com/office/drawing/2014/main" xmlns="" id="{3A63585D-1CE2-AB7C-BB0D-14A1ACEC3085}"/>
                </a:ext>
              </a:extLst>
            </p:cNvPr>
            <p:cNvSpPr/>
            <p:nvPr/>
          </p:nvSpPr>
          <p:spPr>
            <a:xfrm>
              <a:off x="3679991" y="2490712"/>
              <a:ext cx="3691976" cy="75213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4" name="CaixaDeTexto 3">
              <a:extLst>
                <a:ext uri="{FF2B5EF4-FFF2-40B4-BE49-F238E27FC236}">
                  <a16:creationId xmlns:a16="http://schemas.microsoft.com/office/drawing/2014/main" xmlns="" id="{E0E69FB5-9666-C48F-2059-2F058AC4E93D}"/>
                </a:ext>
              </a:extLst>
            </p:cNvPr>
            <p:cNvSpPr txBox="1"/>
            <p:nvPr/>
          </p:nvSpPr>
          <p:spPr>
            <a:xfrm>
              <a:off x="4261317" y="2490712"/>
              <a:ext cx="2529323" cy="716869"/>
            </a:xfrm>
            <a:prstGeom prst="rect">
              <a:avLst/>
            </a:prstGeom>
            <a:noFill/>
            <a:ln>
              <a:noFill/>
            </a:ln>
          </p:spPr>
          <p:txBody>
            <a:bodyPr wrap="square">
              <a:spAutoFit/>
            </a:bodyPr>
            <a:lstStyle/>
            <a:p>
              <a:pPr lvl="0" algn="just" rtl="0"/>
              <a:r>
                <a:rPr lang="pt-BR" sz="2400" b="1" dirty="0">
                  <a:solidFill>
                    <a:srgbClr val="002060"/>
                  </a:solidFill>
                  <a:latin typeface="Century Gothic" panose="020B0502020202020204" pitchFamily="34" charset="0"/>
                </a:rPr>
                <a:t>IV - ÍNDICES CONSTITUCIONAIS E LEGAIS</a:t>
              </a:r>
            </a:p>
          </p:txBody>
        </p:sp>
      </p:grpSp>
      <p:sp>
        <p:nvSpPr>
          <p:cNvPr id="5" name="CaixaDeTexto 4">
            <a:extLst>
              <a:ext uri="{FF2B5EF4-FFF2-40B4-BE49-F238E27FC236}">
                <a16:creationId xmlns:a16="http://schemas.microsoft.com/office/drawing/2014/main" xmlns="" id="{AD2BA345-5259-C0EC-EF33-025B67C3F6E0}"/>
              </a:ext>
            </a:extLst>
          </p:cNvPr>
          <p:cNvSpPr txBox="1"/>
          <p:nvPr/>
        </p:nvSpPr>
        <p:spPr>
          <a:xfrm>
            <a:off x="1527909" y="1064199"/>
            <a:ext cx="6286500" cy="461665"/>
          </a:xfrm>
          <a:prstGeom prst="rect">
            <a:avLst/>
          </a:prstGeom>
          <a:noFill/>
        </p:spPr>
        <p:txBody>
          <a:bodyPr wrap="square">
            <a:spAutoFit/>
          </a:bodyPr>
          <a:lstStyle/>
          <a:p>
            <a:pPr lvl="0" algn="just" rtl="0"/>
            <a:r>
              <a:rPr lang="pt-BR" sz="2400" b="1" dirty="0">
                <a:solidFill>
                  <a:schemeClr val="accent1">
                    <a:lumMod val="50000"/>
                  </a:schemeClr>
                </a:solidFill>
                <a:latin typeface="Century Gothic" panose="020B0502020202020204" pitchFamily="34" charset="0"/>
              </a:rPr>
              <a:t>PERCENTUAL APLICADO EM EDUCAÇÃO</a:t>
            </a:r>
          </a:p>
        </p:txBody>
      </p:sp>
      <p:pic>
        <p:nvPicPr>
          <p:cNvPr id="11" name="Imagem 10">
            <a:extLst>
              <a:ext uri="{FF2B5EF4-FFF2-40B4-BE49-F238E27FC236}">
                <a16:creationId xmlns:a16="http://schemas.microsoft.com/office/drawing/2014/main" xmlns="" id="{69ABEE9F-9289-DB69-1062-2B5B05AAF5F6}"/>
              </a:ext>
            </a:extLst>
          </p:cNvPr>
          <p:cNvPicPr>
            <a:picLocks noChangeAspect="1"/>
          </p:cNvPicPr>
          <p:nvPr/>
        </p:nvPicPr>
        <p:blipFill>
          <a:blip r:embed="rId12"/>
          <a:stretch>
            <a:fillRect/>
          </a:stretch>
        </p:blipFill>
        <p:spPr>
          <a:xfrm>
            <a:off x="10039350" y="182891"/>
            <a:ext cx="1868847" cy="1168030"/>
          </a:xfrm>
          <a:prstGeom prst="rect">
            <a:avLst/>
          </a:prstGeom>
        </p:spPr>
      </p:pic>
    </p:spTree>
    <p:extLst>
      <p:ext uri="{BB962C8B-B14F-4D97-AF65-F5344CB8AC3E}">
        <p14:creationId xmlns:p14="http://schemas.microsoft.com/office/powerpoint/2010/main" val="11462550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CaixaDeTexto 74">
            <a:extLst>
              <a:ext uri="{FF2B5EF4-FFF2-40B4-BE49-F238E27FC236}">
                <a16:creationId xmlns:a16="http://schemas.microsoft.com/office/drawing/2014/main" xmlns="" id="{C3E36F8B-A6EC-26B4-6E1A-AFE439F78828}"/>
              </a:ext>
            </a:extLst>
          </p:cNvPr>
          <p:cNvSpPr txBox="1"/>
          <p:nvPr/>
        </p:nvSpPr>
        <p:spPr>
          <a:xfrm>
            <a:off x="639330" y="1955270"/>
            <a:ext cx="6210649" cy="38075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4200"/>
              </a:lnSpc>
            </a:pPr>
            <a:r>
              <a:rPr lang="pt-BR" sz="2800" dirty="0">
                <a:latin typeface="Century Gothic" panose="020B0502020202020204" pitchFamily="34" charset="0"/>
                <a:ea typeface="+mn-lt"/>
                <a:cs typeface="+mn-lt"/>
              </a:rPr>
              <a:t>Até o mês de Abril de 2023 o Município de Barreiras aplicou o percentual </a:t>
            </a:r>
            <a:r>
              <a:rPr lang="pt-BR" sz="2800" b="1" dirty="0">
                <a:latin typeface="Century Gothic" panose="020B0502020202020204" pitchFamily="34" charset="0"/>
                <a:ea typeface="+mn-lt"/>
                <a:cs typeface="+mn-lt"/>
              </a:rPr>
              <a:t>80,23% </a:t>
            </a:r>
            <a:r>
              <a:rPr lang="pt-BR" sz="2800" dirty="0">
                <a:latin typeface="Century Gothic" panose="020B0502020202020204" pitchFamily="34" charset="0"/>
                <a:ea typeface="+mn-lt"/>
                <a:cs typeface="+mn-lt"/>
              </a:rPr>
              <a:t>das receitas recebidas do FUNDEB na remuneração dos profissionais do magistério. Esse índice é SUPERIOR ao constitucionalmente exigido.</a:t>
            </a:r>
            <a:endParaRPr lang="pt-BR" dirty="0">
              <a:latin typeface="Century Gothic" panose="020B0502020202020204" pitchFamily="34" charset="0"/>
              <a:ea typeface="+mn-lt"/>
              <a:cs typeface="+mn-lt"/>
            </a:endParaRPr>
          </a:p>
        </p:txBody>
      </p:sp>
      <p:sp>
        <p:nvSpPr>
          <p:cNvPr id="7" name="Estrela: 10 Pontos 6">
            <a:extLst>
              <a:ext uri="{FF2B5EF4-FFF2-40B4-BE49-F238E27FC236}">
                <a16:creationId xmlns:a16="http://schemas.microsoft.com/office/drawing/2014/main" xmlns="" id="{CF15D362-D0C4-D094-EFD8-B34BDF9D31D6}"/>
              </a:ext>
            </a:extLst>
          </p:cNvPr>
          <p:cNvSpPr/>
          <p:nvPr/>
        </p:nvSpPr>
        <p:spPr>
          <a:xfrm>
            <a:off x="7429500" y="1795646"/>
            <a:ext cx="3848100" cy="3557404"/>
          </a:xfrm>
          <a:prstGeom prst="star10">
            <a:avLst/>
          </a:prstGeom>
        </p:spPr>
        <p:style>
          <a:lnRef idx="0">
            <a:schemeClr val="accent3"/>
          </a:lnRef>
          <a:fillRef idx="3">
            <a:schemeClr val="accent3"/>
          </a:fillRef>
          <a:effectRef idx="3">
            <a:schemeClr val="accent3"/>
          </a:effectRef>
          <a:fontRef idx="minor">
            <a:schemeClr val="lt1"/>
          </a:fontRef>
        </p:style>
        <p:txBody>
          <a:bodyPr lIns="91440" tIns="45720" rIns="91440" bIns="45720" rtlCol="0" anchor="ctr"/>
          <a:lstStyle/>
          <a:p>
            <a:pPr algn="ctr"/>
            <a:endParaRPr lang="pt-BR" sz="4000" dirty="0"/>
          </a:p>
          <a:p>
            <a:pPr algn="ctr"/>
            <a:r>
              <a:rPr lang="pt-BR" sz="4000" b="1" dirty="0"/>
              <a:t>80,23%</a:t>
            </a:r>
          </a:p>
        </p:txBody>
      </p:sp>
      <p:sp>
        <p:nvSpPr>
          <p:cNvPr id="11" name="Seta: Para Baixo 8">
            <a:extLst>
              <a:ext uri="{FF2B5EF4-FFF2-40B4-BE49-F238E27FC236}">
                <a16:creationId xmlns:a16="http://schemas.microsoft.com/office/drawing/2014/main" xmlns="" id="{3F9BEF72-B5E9-D418-20F6-B9F4AD1E1739}"/>
              </a:ext>
            </a:extLst>
          </p:cNvPr>
          <p:cNvSpPr/>
          <p:nvPr/>
        </p:nvSpPr>
        <p:spPr>
          <a:xfrm rot="10800000">
            <a:off x="8665085" y="2127658"/>
            <a:ext cx="1257300" cy="1371600"/>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pt-BR"/>
          </a:p>
        </p:txBody>
      </p:sp>
      <p:pic>
        <p:nvPicPr>
          <p:cNvPr id="9" name="Image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1608" y="5589726"/>
            <a:ext cx="1972724" cy="1193890"/>
          </a:xfrm>
          <a:prstGeom prst="rect">
            <a:avLst/>
          </a:prstGeom>
        </p:spPr>
      </p:pic>
      <p:grpSp>
        <p:nvGrpSpPr>
          <p:cNvPr id="2" name="Agrupar 1">
            <a:extLst>
              <a:ext uri="{FF2B5EF4-FFF2-40B4-BE49-F238E27FC236}">
                <a16:creationId xmlns:a16="http://schemas.microsoft.com/office/drawing/2014/main" xmlns="" id="{AD9E3114-988B-AC8F-C5D4-BDA557B896E8}"/>
              </a:ext>
            </a:extLst>
          </p:cNvPr>
          <p:cNvGrpSpPr/>
          <p:nvPr/>
        </p:nvGrpSpPr>
        <p:grpSpPr>
          <a:xfrm>
            <a:off x="-375660" y="476699"/>
            <a:ext cx="8956757" cy="484377"/>
            <a:chOff x="3679991" y="2490712"/>
            <a:chExt cx="3691976" cy="752138"/>
          </a:xfrm>
          <a:solidFill>
            <a:schemeClr val="bg2">
              <a:lumMod val="90000"/>
            </a:schemeClr>
          </a:solidFill>
        </p:grpSpPr>
        <p:sp>
          <p:nvSpPr>
            <p:cNvPr id="3" name="Seta: Divisa 2">
              <a:extLst>
                <a:ext uri="{FF2B5EF4-FFF2-40B4-BE49-F238E27FC236}">
                  <a16:creationId xmlns:a16="http://schemas.microsoft.com/office/drawing/2014/main" xmlns="" id="{1FFB7ED0-BCEA-03EE-4F91-F88DEA6E3A0C}"/>
                </a:ext>
              </a:extLst>
            </p:cNvPr>
            <p:cNvSpPr/>
            <p:nvPr/>
          </p:nvSpPr>
          <p:spPr>
            <a:xfrm>
              <a:off x="3679991" y="2490712"/>
              <a:ext cx="3691976" cy="75213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4" name="CaixaDeTexto 3">
              <a:extLst>
                <a:ext uri="{FF2B5EF4-FFF2-40B4-BE49-F238E27FC236}">
                  <a16:creationId xmlns:a16="http://schemas.microsoft.com/office/drawing/2014/main" xmlns="" id="{34501C48-6843-03A2-613A-09232BFCC28D}"/>
                </a:ext>
              </a:extLst>
            </p:cNvPr>
            <p:cNvSpPr txBox="1"/>
            <p:nvPr/>
          </p:nvSpPr>
          <p:spPr>
            <a:xfrm>
              <a:off x="4261317" y="2490712"/>
              <a:ext cx="2529323" cy="716869"/>
            </a:xfrm>
            <a:prstGeom prst="rect">
              <a:avLst/>
            </a:prstGeom>
            <a:noFill/>
            <a:ln>
              <a:noFill/>
            </a:ln>
          </p:spPr>
          <p:txBody>
            <a:bodyPr wrap="square">
              <a:spAutoFit/>
            </a:bodyPr>
            <a:lstStyle/>
            <a:p>
              <a:pPr lvl="0" algn="just" rtl="0"/>
              <a:r>
                <a:rPr lang="pt-BR" sz="2400" b="1" dirty="0">
                  <a:solidFill>
                    <a:srgbClr val="002060"/>
                  </a:solidFill>
                  <a:latin typeface="Century Gothic" panose="020B0502020202020204" pitchFamily="34" charset="0"/>
                </a:rPr>
                <a:t>IV - ÍNDICES CONSTITUCIONAIS E LEGAIS</a:t>
              </a:r>
            </a:p>
          </p:txBody>
        </p:sp>
      </p:grpSp>
      <p:sp>
        <p:nvSpPr>
          <p:cNvPr id="6" name="CaixaDeTexto 5">
            <a:extLst>
              <a:ext uri="{FF2B5EF4-FFF2-40B4-BE49-F238E27FC236}">
                <a16:creationId xmlns:a16="http://schemas.microsoft.com/office/drawing/2014/main" xmlns="" id="{FB265ED4-F16D-940E-ED23-D29ADB013731}"/>
              </a:ext>
            </a:extLst>
          </p:cNvPr>
          <p:cNvSpPr txBox="1"/>
          <p:nvPr/>
        </p:nvSpPr>
        <p:spPr>
          <a:xfrm>
            <a:off x="1670385" y="1248910"/>
            <a:ext cx="6280484" cy="400110"/>
          </a:xfrm>
          <a:prstGeom prst="rect">
            <a:avLst/>
          </a:prstGeom>
          <a:noFill/>
        </p:spPr>
        <p:txBody>
          <a:bodyPr wrap="square">
            <a:spAutoFit/>
          </a:bodyPr>
          <a:lstStyle/>
          <a:p>
            <a:pPr lvl="0" algn="just" rtl="0"/>
            <a:r>
              <a:rPr lang="pt-BR" sz="2000" b="1" dirty="0">
                <a:solidFill>
                  <a:schemeClr val="accent1">
                    <a:lumMod val="50000"/>
                  </a:schemeClr>
                </a:solidFill>
                <a:latin typeface="Century Gothic" panose="020B0502020202020204" pitchFamily="34" charset="0"/>
              </a:rPr>
              <a:t>PERCENTUAL  APLICADO DO FUNDEB</a:t>
            </a:r>
          </a:p>
        </p:txBody>
      </p:sp>
      <p:pic>
        <p:nvPicPr>
          <p:cNvPr id="10" name="Imagem 9">
            <a:extLst>
              <a:ext uri="{FF2B5EF4-FFF2-40B4-BE49-F238E27FC236}">
                <a16:creationId xmlns:a16="http://schemas.microsoft.com/office/drawing/2014/main" xmlns="" id="{F1623D52-C415-27B9-1748-8E85A4387AC2}"/>
              </a:ext>
            </a:extLst>
          </p:cNvPr>
          <p:cNvPicPr>
            <a:picLocks noChangeAspect="1"/>
          </p:cNvPicPr>
          <p:nvPr/>
        </p:nvPicPr>
        <p:blipFill>
          <a:blip r:embed="rId3"/>
          <a:stretch>
            <a:fillRect/>
          </a:stretch>
        </p:blipFill>
        <p:spPr>
          <a:xfrm>
            <a:off x="9991398" y="134872"/>
            <a:ext cx="1868847" cy="1168030"/>
          </a:xfrm>
          <a:prstGeom prst="rect">
            <a:avLst/>
          </a:prstGeom>
        </p:spPr>
      </p:pic>
    </p:spTree>
    <p:extLst>
      <p:ext uri="{BB962C8B-B14F-4D97-AF65-F5344CB8AC3E}">
        <p14:creationId xmlns:p14="http://schemas.microsoft.com/office/powerpoint/2010/main" val="36788694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o 5"/>
          <p:cNvGraphicFramePr>
            <a:graphicFrameLocks noChangeAspect="1"/>
          </p:cNvGraphicFramePr>
          <p:nvPr>
            <p:extLst>
              <p:ext uri="{D42A27DB-BD31-4B8C-83A1-F6EECF244321}">
                <p14:modId xmlns:p14="http://schemas.microsoft.com/office/powerpoint/2010/main" val="828632513"/>
              </p:ext>
            </p:extLst>
          </p:nvPr>
        </p:nvGraphicFramePr>
        <p:xfrm>
          <a:off x="1214851" y="1649020"/>
          <a:ext cx="8956757" cy="4358119"/>
        </p:xfrm>
        <a:graphic>
          <a:graphicData uri="http://schemas.openxmlformats.org/presentationml/2006/ole">
            <mc:AlternateContent xmlns:mc="http://schemas.openxmlformats.org/markup-compatibility/2006">
              <mc:Choice xmlns:v="urn:schemas-microsoft-com:vml" Requires="v">
                <p:oleObj spid="_x0000_s7170" name="Worksheet" r:id="rId4" imgW="3124189" imgH="1323900" progId="Excel.Sheet.8">
                  <p:embed/>
                </p:oleObj>
              </mc:Choice>
              <mc:Fallback>
                <p:oleObj name="Worksheet" r:id="rId4" imgW="3124189" imgH="1323900" progId="Excel.Sheet.8">
                  <p:embed/>
                  <p:pic>
                    <p:nvPicPr>
                      <p:cNvPr id="6" name="Objeto 5"/>
                      <p:cNvPicPr/>
                      <p:nvPr/>
                    </p:nvPicPr>
                    <p:blipFill>
                      <a:blip r:embed="rId5"/>
                      <a:stretch>
                        <a:fillRect/>
                      </a:stretch>
                    </p:blipFill>
                    <p:spPr>
                      <a:xfrm>
                        <a:off x="1214851" y="1649020"/>
                        <a:ext cx="8956757" cy="4358119"/>
                      </a:xfrm>
                      <a:prstGeom prst="rect">
                        <a:avLst/>
                      </a:prstGeom>
                      <a:solidFill>
                        <a:schemeClr val="bg1">
                          <a:alpha val="50196"/>
                        </a:schemeClr>
                      </a:solidFill>
                    </p:spPr>
                  </p:pic>
                </p:oleObj>
              </mc:Fallback>
            </mc:AlternateContent>
          </a:graphicData>
        </a:graphic>
      </p:graphicFrame>
      <p:pic>
        <p:nvPicPr>
          <p:cNvPr id="7" name="Imagem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71608" y="5589726"/>
            <a:ext cx="1972724" cy="1193890"/>
          </a:xfrm>
          <a:prstGeom prst="rect">
            <a:avLst/>
          </a:prstGeom>
        </p:spPr>
      </p:pic>
      <p:grpSp>
        <p:nvGrpSpPr>
          <p:cNvPr id="2" name="Agrupar 1">
            <a:extLst>
              <a:ext uri="{FF2B5EF4-FFF2-40B4-BE49-F238E27FC236}">
                <a16:creationId xmlns:a16="http://schemas.microsoft.com/office/drawing/2014/main" xmlns="" id="{FEE49F9D-5B47-BBD2-4114-FEF3888FC5A8}"/>
              </a:ext>
            </a:extLst>
          </p:cNvPr>
          <p:cNvGrpSpPr/>
          <p:nvPr/>
        </p:nvGrpSpPr>
        <p:grpSpPr>
          <a:xfrm>
            <a:off x="-375660" y="476699"/>
            <a:ext cx="8956757" cy="484377"/>
            <a:chOff x="3679991" y="2490712"/>
            <a:chExt cx="3691976" cy="752138"/>
          </a:xfrm>
          <a:solidFill>
            <a:schemeClr val="bg2">
              <a:lumMod val="90000"/>
            </a:schemeClr>
          </a:solidFill>
        </p:grpSpPr>
        <p:sp>
          <p:nvSpPr>
            <p:cNvPr id="3" name="Seta: Divisa 2">
              <a:extLst>
                <a:ext uri="{FF2B5EF4-FFF2-40B4-BE49-F238E27FC236}">
                  <a16:creationId xmlns:a16="http://schemas.microsoft.com/office/drawing/2014/main" xmlns="" id="{45285991-8B10-6600-9FCD-91D61412C889}"/>
                </a:ext>
              </a:extLst>
            </p:cNvPr>
            <p:cNvSpPr/>
            <p:nvPr/>
          </p:nvSpPr>
          <p:spPr>
            <a:xfrm>
              <a:off x="3679991" y="2490712"/>
              <a:ext cx="3691976" cy="75213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4" name="CaixaDeTexto 3">
              <a:extLst>
                <a:ext uri="{FF2B5EF4-FFF2-40B4-BE49-F238E27FC236}">
                  <a16:creationId xmlns:a16="http://schemas.microsoft.com/office/drawing/2014/main" xmlns="" id="{404C44A4-7A4B-4E58-8E86-79A3EBACC613}"/>
                </a:ext>
              </a:extLst>
            </p:cNvPr>
            <p:cNvSpPr txBox="1"/>
            <p:nvPr/>
          </p:nvSpPr>
          <p:spPr>
            <a:xfrm>
              <a:off x="4261317" y="2490712"/>
              <a:ext cx="2529323" cy="716869"/>
            </a:xfrm>
            <a:prstGeom prst="rect">
              <a:avLst/>
            </a:prstGeom>
            <a:noFill/>
            <a:ln>
              <a:noFill/>
            </a:ln>
          </p:spPr>
          <p:txBody>
            <a:bodyPr wrap="square">
              <a:spAutoFit/>
            </a:bodyPr>
            <a:lstStyle/>
            <a:p>
              <a:pPr lvl="0" algn="just" rtl="0"/>
              <a:r>
                <a:rPr lang="pt-BR" sz="2400" b="1" dirty="0">
                  <a:solidFill>
                    <a:srgbClr val="002060"/>
                  </a:solidFill>
                  <a:latin typeface="Century Gothic" panose="020B0502020202020204" pitchFamily="34" charset="0"/>
                </a:rPr>
                <a:t>IV - ÍNDICES CONSTITUCIONAIS E LEGAIS</a:t>
              </a:r>
            </a:p>
          </p:txBody>
        </p:sp>
      </p:grpSp>
      <p:sp>
        <p:nvSpPr>
          <p:cNvPr id="5" name="CaixaDeTexto 4">
            <a:extLst>
              <a:ext uri="{FF2B5EF4-FFF2-40B4-BE49-F238E27FC236}">
                <a16:creationId xmlns:a16="http://schemas.microsoft.com/office/drawing/2014/main" xmlns="" id="{DBE17667-004F-D57A-9B91-D885451D7E7C}"/>
              </a:ext>
            </a:extLst>
          </p:cNvPr>
          <p:cNvSpPr txBox="1"/>
          <p:nvPr/>
        </p:nvSpPr>
        <p:spPr>
          <a:xfrm>
            <a:off x="1670385" y="1248910"/>
            <a:ext cx="6280484" cy="400110"/>
          </a:xfrm>
          <a:prstGeom prst="rect">
            <a:avLst/>
          </a:prstGeom>
          <a:noFill/>
        </p:spPr>
        <p:txBody>
          <a:bodyPr wrap="square">
            <a:spAutoFit/>
          </a:bodyPr>
          <a:lstStyle/>
          <a:p>
            <a:pPr lvl="0" algn="just" rtl="0"/>
            <a:r>
              <a:rPr lang="pt-BR" sz="2000" b="1" dirty="0">
                <a:solidFill>
                  <a:schemeClr val="accent1">
                    <a:lumMod val="50000"/>
                  </a:schemeClr>
                </a:solidFill>
                <a:latin typeface="Century Gothic" panose="020B0502020202020204" pitchFamily="34" charset="0"/>
              </a:rPr>
              <a:t>PERCENTUAL  APLICADO DO FUNDEB</a:t>
            </a:r>
          </a:p>
        </p:txBody>
      </p:sp>
      <p:pic>
        <p:nvPicPr>
          <p:cNvPr id="10" name="Imagem 9">
            <a:extLst>
              <a:ext uri="{FF2B5EF4-FFF2-40B4-BE49-F238E27FC236}">
                <a16:creationId xmlns:a16="http://schemas.microsoft.com/office/drawing/2014/main" xmlns="" id="{46D7A79E-3ED0-FF11-E119-ECBF85D71860}"/>
              </a:ext>
            </a:extLst>
          </p:cNvPr>
          <p:cNvPicPr>
            <a:picLocks noChangeAspect="1"/>
          </p:cNvPicPr>
          <p:nvPr/>
        </p:nvPicPr>
        <p:blipFill>
          <a:blip r:embed="rId7"/>
          <a:stretch>
            <a:fillRect/>
          </a:stretch>
        </p:blipFill>
        <p:spPr>
          <a:xfrm>
            <a:off x="9991398" y="134872"/>
            <a:ext cx="1868847" cy="1168030"/>
          </a:xfrm>
          <a:prstGeom prst="rect">
            <a:avLst/>
          </a:prstGeom>
        </p:spPr>
      </p:pic>
    </p:spTree>
    <p:extLst>
      <p:ext uri="{BB962C8B-B14F-4D97-AF65-F5344CB8AC3E}">
        <p14:creationId xmlns:p14="http://schemas.microsoft.com/office/powerpoint/2010/main" val="18461265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Posição de Conteúdo 6">
            <a:extLst>
              <a:ext uri="{FF2B5EF4-FFF2-40B4-BE49-F238E27FC236}">
                <a16:creationId xmlns:a16="http://schemas.microsoft.com/office/drawing/2014/main" xmlns="" id="{4FA4C249-53DD-5641-3115-DB877E731A56}"/>
              </a:ext>
            </a:extLst>
          </p:cNvPr>
          <p:cNvPicPr>
            <a:picLocks noGrp="1" noChangeAspect="1"/>
          </p:cNvPicPr>
          <p:nvPr>
            <p:ph idx="1"/>
          </p:nvPr>
        </p:nvPicPr>
        <p:blipFill>
          <a:blip r:embed="rId2"/>
          <a:stretch>
            <a:fillRect/>
          </a:stretch>
        </p:blipFill>
        <p:spPr>
          <a:xfrm>
            <a:off x="836325" y="2521327"/>
            <a:ext cx="2534791" cy="2561651"/>
          </a:xfrm>
          <a:prstGeom prst="ellipse">
            <a:avLst/>
          </a:prstGeom>
          <a:ln>
            <a:noFill/>
          </a:ln>
          <a:effectLst>
            <a:softEdge rad="112500"/>
          </a:effectLst>
        </p:spPr>
      </p:pic>
      <p:sp>
        <p:nvSpPr>
          <p:cNvPr id="75" name="CaixaDeTexto 74">
            <a:extLst>
              <a:ext uri="{FF2B5EF4-FFF2-40B4-BE49-F238E27FC236}">
                <a16:creationId xmlns:a16="http://schemas.microsoft.com/office/drawing/2014/main" xmlns="" id="{C3E36F8B-A6EC-26B4-6E1A-AFE439F78828}"/>
              </a:ext>
            </a:extLst>
          </p:cNvPr>
          <p:cNvSpPr txBox="1"/>
          <p:nvPr/>
        </p:nvSpPr>
        <p:spPr>
          <a:xfrm>
            <a:off x="4522120" y="1982584"/>
            <a:ext cx="6619782" cy="36391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ts val="3500"/>
              </a:lnSpc>
            </a:pPr>
            <a:r>
              <a:rPr lang="pt-BR" sz="2400" dirty="0">
                <a:latin typeface="Century Gothic" panose="020B0502020202020204" pitchFamily="34" charset="0"/>
                <a:ea typeface="+mn-lt"/>
                <a:cs typeface="+mn-lt"/>
              </a:rPr>
              <a:t>Conforme estabelecido nos Arts. 27 e 28 da Lei 14.113/2020 – Nova Lei do Fundeb, dos recursos recebidos do VAAT – Valor anual total por aluno, o município deve aplicar no mínimo 15% em despesas de capital e no mínimo 50% na educação infantil, dos recursos globais recebidos no exercício. </a:t>
            </a:r>
            <a:endParaRPr lang="pt-BR" sz="1400" dirty="0">
              <a:latin typeface="Century Gothic" panose="020B0502020202020204" pitchFamily="34" charset="0"/>
              <a:ea typeface="+mn-lt"/>
              <a:cs typeface="+mn-lt"/>
            </a:endParaRPr>
          </a:p>
        </p:txBody>
      </p:sp>
      <p:pic>
        <p:nvPicPr>
          <p:cNvPr id="10" name="Imagem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1608" y="5589726"/>
            <a:ext cx="1972724" cy="1193890"/>
          </a:xfrm>
          <a:prstGeom prst="rect">
            <a:avLst/>
          </a:prstGeom>
        </p:spPr>
      </p:pic>
      <p:grpSp>
        <p:nvGrpSpPr>
          <p:cNvPr id="2" name="Agrupar 1">
            <a:extLst>
              <a:ext uri="{FF2B5EF4-FFF2-40B4-BE49-F238E27FC236}">
                <a16:creationId xmlns:a16="http://schemas.microsoft.com/office/drawing/2014/main" xmlns="" id="{1B311E42-FA76-E3DE-96DA-F18A57FEE339}"/>
              </a:ext>
            </a:extLst>
          </p:cNvPr>
          <p:cNvGrpSpPr/>
          <p:nvPr/>
        </p:nvGrpSpPr>
        <p:grpSpPr>
          <a:xfrm>
            <a:off x="-375660" y="476699"/>
            <a:ext cx="8956757" cy="484377"/>
            <a:chOff x="3679991" y="2490712"/>
            <a:chExt cx="3691976" cy="752138"/>
          </a:xfrm>
          <a:solidFill>
            <a:schemeClr val="bg2">
              <a:lumMod val="90000"/>
            </a:schemeClr>
          </a:solidFill>
        </p:grpSpPr>
        <p:sp>
          <p:nvSpPr>
            <p:cNvPr id="3" name="Seta: Divisa 2">
              <a:extLst>
                <a:ext uri="{FF2B5EF4-FFF2-40B4-BE49-F238E27FC236}">
                  <a16:creationId xmlns:a16="http://schemas.microsoft.com/office/drawing/2014/main" xmlns="" id="{FC5A047B-1E14-700D-110C-FC5C8FDEC421}"/>
                </a:ext>
              </a:extLst>
            </p:cNvPr>
            <p:cNvSpPr/>
            <p:nvPr/>
          </p:nvSpPr>
          <p:spPr>
            <a:xfrm>
              <a:off x="3679991" y="2490712"/>
              <a:ext cx="3691976" cy="75213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4" name="CaixaDeTexto 3">
              <a:extLst>
                <a:ext uri="{FF2B5EF4-FFF2-40B4-BE49-F238E27FC236}">
                  <a16:creationId xmlns:a16="http://schemas.microsoft.com/office/drawing/2014/main" xmlns="" id="{38A66213-67C7-228A-55D8-6EC1DF312DD1}"/>
                </a:ext>
              </a:extLst>
            </p:cNvPr>
            <p:cNvSpPr txBox="1"/>
            <p:nvPr/>
          </p:nvSpPr>
          <p:spPr>
            <a:xfrm>
              <a:off x="4261317" y="2490712"/>
              <a:ext cx="2529323" cy="716869"/>
            </a:xfrm>
            <a:prstGeom prst="rect">
              <a:avLst/>
            </a:prstGeom>
            <a:noFill/>
            <a:ln>
              <a:noFill/>
            </a:ln>
          </p:spPr>
          <p:txBody>
            <a:bodyPr wrap="square">
              <a:spAutoFit/>
            </a:bodyPr>
            <a:lstStyle/>
            <a:p>
              <a:pPr lvl="0" algn="just" rtl="0"/>
              <a:r>
                <a:rPr lang="pt-BR" sz="2400" b="1" dirty="0">
                  <a:solidFill>
                    <a:srgbClr val="002060"/>
                  </a:solidFill>
                  <a:latin typeface="Century Gothic" panose="020B0502020202020204" pitchFamily="34" charset="0"/>
                </a:rPr>
                <a:t>IV - ÍNDICES CONSTITUCIONAIS E LEGAIS</a:t>
              </a:r>
            </a:p>
          </p:txBody>
        </p:sp>
      </p:grpSp>
      <p:sp>
        <p:nvSpPr>
          <p:cNvPr id="6" name="CaixaDeTexto 5">
            <a:extLst>
              <a:ext uri="{FF2B5EF4-FFF2-40B4-BE49-F238E27FC236}">
                <a16:creationId xmlns:a16="http://schemas.microsoft.com/office/drawing/2014/main" xmlns="" id="{FF906DE8-E00D-FF04-9475-D00D1A707461}"/>
              </a:ext>
            </a:extLst>
          </p:cNvPr>
          <p:cNvSpPr txBox="1"/>
          <p:nvPr/>
        </p:nvSpPr>
        <p:spPr>
          <a:xfrm>
            <a:off x="2103720" y="1141913"/>
            <a:ext cx="6280484" cy="400110"/>
          </a:xfrm>
          <a:prstGeom prst="rect">
            <a:avLst/>
          </a:prstGeom>
          <a:noFill/>
        </p:spPr>
        <p:txBody>
          <a:bodyPr wrap="square">
            <a:spAutoFit/>
          </a:bodyPr>
          <a:lstStyle/>
          <a:p>
            <a:pPr lvl="0" algn="just" rtl="0"/>
            <a:r>
              <a:rPr lang="pt-BR" sz="2000" b="1" dirty="0">
                <a:solidFill>
                  <a:schemeClr val="accent1">
                    <a:lumMod val="50000"/>
                  </a:schemeClr>
                </a:solidFill>
                <a:latin typeface="Century Gothic" panose="020B0502020202020204" pitchFamily="34" charset="0"/>
              </a:rPr>
              <a:t>PERCENTUAL  APLICADO  VAAT FUNDEB</a:t>
            </a:r>
          </a:p>
        </p:txBody>
      </p:sp>
      <p:pic>
        <p:nvPicPr>
          <p:cNvPr id="9" name="Imagem 8">
            <a:extLst>
              <a:ext uri="{FF2B5EF4-FFF2-40B4-BE49-F238E27FC236}">
                <a16:creationId xmlns:a16="http://schemas.microsoft.com/office/drawing/2014/main" xmlns="" id="{FA5B87F1-B581-FA98-30E7-801D8FA936D1}"/>
              </a:ext>
            </a:extLst>
          </p:cNvPr>
          <p:cNvPicPr>
            <a:picLocks noChangeAspect="1"/>
          </p:cNvPicPr>
          <p:nvPr/>
        </p:nvPicPr>
        <p:blipFill>
          <a:blip r:embed="rId4"/>
          <a:stretch>
            <a:fillRect/>
          </a:stretch>
        </p:blipFill>
        <p:spPr>
          <a:xfrm>
            <a:off x="9991398" y="134872"/>
            <a:ext cx="1868847" cy="1168030"/>
          </a:xfrm>
          <a:prstGeom prst="rect">
            <a:avLst/>
          </a:prstGeom>
        </p:spPr>
      </p:pic>
    </p:spTree>
    <p:extLst>
      <p:ext uri="{BB962C8B-B14F-4D97-AF65-F5344CB8AC3E}">
        <p14:creationId xmlns:p14="http://schemas.microsoft.com/office/powerpoint/2010/main" val="27880165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CaixaDeTexto 74">
            <a:extLst>
              <a:ext uri="{FF2B5EF4-FFF2-40B4-BE49-F238E27FC236}">
                <a16:creationId xmlns:a16="http://schemas.microsoft.com/office/drawing/2014/main" xmlns="" id="{C3E36F8B-A6EC-26B4-6E1A-AFE439F78828}"/>
              </a:ext>
            </a:extLst>
          </p:cNvPr>
          <p:cNvSpPr txBox="1"/>
          <p:nvPr/>
        </p:nvSpPr>
        <p:spPr>
          <a:xfrm>
            <a:off x="540821" y="2375429"/>
            <a:ext cx="6015473" cy="28661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ts val="3700"/>
              </a:lnSpc>
            </a:pPr>
            <a:r>
              <a:rPr lang="pt-BR" sz="2800" dirty="0">
                <a:latin typeface="Century Gothic" panose="020B0502020202020204" pitchFamily="34" charset="0"/>
                <a:ea typeface="+mn-lt"/>
                <a:cs typeface="+mn-lt"/>
              </a:rPr>
              <a:t>Até o mês de Abril de 2023 o município aplicou 25,84% dos recursos recebidos em despesa de capital e 147,60% dos recursos recebidos em educação infantil.</a:t>
            </a:r>
          </a:p>
          <a:p>
            <a:pPr algn="just">
              <a:lnSpc>
                <a:spcPts val="3700"/>
              </a:lnSpc>
            </a:pPr>
            <a:endParaRPr lang="pt-BR" sz="1600" dirty="0">
              <a:latin typeface="Century Gothic" panose="020B0502020202020204" pitchFamily="34" charset="0"/>
              <a:ea typeface="+mn-lt"/>
              <a:cs typeface="+mn-lt"/>
            </a:endParaRPr>
          </a:p>
        </p:txBody>
      </p:sp>
      <p:graphicFrame>
        <p:nvGraphicFramePr>
          <p:cNvPr id="2" name="Diagrama 1">
            <a:extLst>
              <a:ext uri="{FF2B5EF4-FFF2-40B4-BE49-F238E27FC236}">
                <a16:creationId xmlns:a16="http://schemas.microsoft.com/office/drawing/2014/main" xmlns="" id="{78AACD12-3884-94E9-E194-FB1BB61FBA61}"/>
              </a:ext>
            </a:extLst>
          </p:cNvPr>
          <p:cNvGraphicFramePr/>
          <p:nvPr>
            <p:extLst>
              <p:ext uri="{D42A27DB-BD31-4B8C-83A1-F6EECF244321}">
                <p14:modId xmlns:p14="http://schemas.microsoft.com/office/powerpoint/2010/main" val="185337632"/>
              </p:ext>
            </p:extLst>
          </p:nvPr>
        </p:nvGraphicFramePr>
        <p:xfrm>
          <a:off x="7170795" y="1773297"/>
          <a:ext cx="4724400" cy="38164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m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59314" y="5381178"/>
            <a:ext cx="1972724" cy="1193890"/>
          </a:xfrm>
          <a:prstGeom prst="rect">
            <a:avLst/>
          </a:prstGeom>
        </p:spPr>
      </p:pic>
      <p:grpSp>
        <p:nvGrpSpPr>
          <p:cNvPr id="3" name="Agrupar 2">
            <a:extLst>
              <a:ext uri="{FF2B5EF4-FFF2-40B4-BE49-F238E27FC236}">
                <a16:creationId xmlns:a16="http://schemas.microsoft.com/office/drawing/2014/main" xmlns="" id="{83DBF3A7-4D1C-1A5A-25DE-C9E0DAC4CC1E}"/>
              </a:ext>
            </a:extLst>
          </p:cNvPr>
          <p:cNvGrpSpPr/>
          <p:nvPr/>
        </p:nvGrpSpPr>
        <p:grpSpPr>
          <a:xfrm>
            <a:off x="-375660" y="476699"/>
            <a:ext cx="8956757" cy="484377"/>
            <a:chOff x="3679991" y="2490712"/>
            <a:chExt cx="3691976" cy="752138"/>
          </a:xfrm>
          <a:solidFill>
            <a:schemeClr val="bg2">
              <a:lumMod val="90000"/>
            </a:schemeClr>
          </a:solidFill>
        </p:grpSpPr>
        <p:sp>
          <p:nvSpPr>
            <p:cNvPr id="4" name="Seta: Divisa 3">
              <a:extLst>
                <a:ext uri="{FF2B5EF4-FFF2-40B4-BE49-F238E27FC236}">
                  <a16:creationId xmlns:a16="http://schemas.microsoft.com/office/drawing/2014/main" xmlns="" id="{B4CC0503-68BE-A434-9857-702E0C07F8F8}"/>
                </a:ext>
              </a:extLst>
            </p:cNvPr>
            <p:cNvSpPr/>
            <p:nvPr/>
          </p:nvSpPr>
          <p:spPr>
            <a:xfrm>
              <a:off x="3679991" y="2490712"/>
              <a:ext cx="3691976" cy="75213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5" name="CaixaDeTexto 4">
              <a:extLst>
                <a:ext uri="{FF2B5EF4-FFF2-40B4-BE49-F238E27FC236}">
                  <a16:creationId xmlns:a16="http://schemas.microsoft.com/office/drawing/2014/main" xmlns="" id="{D3CC5F6A-FD70-EEAB-1380-F12E9AA1BD8E}"/>
                </a:ext>
              </a:extLst>
            </p:cNvPr>
            <p:cNvSpPr txBox="1"/>
            <p:nvPr/>
          </p:nvSpPr>
          <p:spPr>
            <a:xfrm>
              <a:off x="4261317" y="2490712"/>
              <a:ext cx="2529323" cy="716869"/>
            </a:xfrm>
            <a:prstGeom prst="rect">
              <a:avLst/>
            </a:prstGeom>
            <a:noFill/>
            <a:ln>
              <a:noFill/>
            </a:ln>
          </p:spPr>
          <p:txBody>
            <a:bodyPr wrap="square">
              <a:spAutoFit/>
            </a:bodyPr>
            <a:lstStyle/>
            <a:p>
              <a:pPr lvl="0" algn="just" rtl="0"/>
              <a:r>
                <a:rPr lang="pt-BR" sz="2400" b="1" dirty="0">
                  <a:solidFill>
                    <a:srgbClr val="002060"/>
                  </a:solidFill>
                  <a:latin typeface="Century Gothic" panose="020B0502020202020204" pitchFamily="34" charset="0"/>
                </a:rPr>
                <a:t>IV - ÍNDICES CONSTITUCIONAIS E LEGAIS</a:t>
              </a:r>
            </a:p>
          </p:txBody>
        </p:sp>
      </p:grpSp>
      <p:sp>
        <p:nvSpPr>
          <p:cNvPr id="6" name="CaixaDeTexto 5">
            <a:extLst>
              <a:ext uri="{FF2B5EF4-FFF2-40B4-BE49-F238E27FC236}">
                <a16:creationId xmlns:a16="http://schemas.microsoft.com/office/drawing/2014/main" xmlns="" id="{87458125-CAB2-C8CD-7D25-864E3EFF18E8}"/>
              </a:ext>
            </a:extLst>
          </p:cNvPr>
          <p:cNvSpPr txBox="1"/>
          <p:nvPr/>
        </p:nvSpPr>
        <p:spPr>
          <a:xfrm>
            <a:off x="2103720" y="1141913"/>
            <a:ext cx="6280484" cy="400110"/>
          </a:xfrm>
          <a:prstGeom prst="rect">
            <a:avLst/>
          </a:prstGeom>
          <a:noFill/>
        </p:spPr>
        <p:txBody>
          <a:bodyPr wrap="square">
            <a:spAutoFit/>
          </a:bodyPr>
          <a:lstStyle/>
          <a:p>
            <a:pPr lvl="0" algn="just" rtl="0"/>
            <a:r>
              <a:rPr lang="pt-BR" sz="2000" b="1" dirty="0">
                <a:solidFill>
                  <a:schemeClr val="accent1">
                    <a:lumMod val="50000"/>
                  </a:schemeClr>
                </a:solidFill>
                <a:latin typeface="Century Gothic" panose="020B0502020202020204" pitchFamily="34" charset="0"/>
              </a:rPr>
              <a:t>PERCENTUAL  APLICADO  VAAT FUNDEB</a:t>
            </a:r>
          </a:p>
        </p:txBody>
      </p:sp>
      <p:pic>
        <p:nvPicPr>
          <p:cNvPr id="10" name="Imagem 9">
            <a:extLst>
              <a:ext uri="{FF2B5EF4-FFF2-40B4-BE49-F238E27FC236}">
                <a16:creationId xmlns:a16="http://schemas.microsoft.com/office/drawing/2014/main" xmlns="" id="{61A53EF9-B631-1F02-BD4D-EBE37100C1F1}"/>
              </a:ext>
            </a:extLst>
          </p:cNvPr>
          <p:cNvPicPr>
            <a:picLocks noChangeAspect="1"/>
          </p:cNvPicPr>
          <p:nvPr/>
        </p:nvPicPr>
        <p:blipFill>
          <a:blip r:embed="rId8"/>
          <a:stretch>
            <a:fillRect/>
          </a:stretch>
        </p:blipFill>
        <p:spPr>
          <a:xfrm>
            <a:off x="9991398" y="134872"/>
            <a:ext cx="1868847" cy="1168030"/>
          </a:xfrm>
          <a:prstGeom prst="rect">
            <a:avLst/>
          </a:prstGeom>
        </p:spPr>
      </p:pic>
    </p:spTree>
    <p:extLst>
      <p:ext uri="{BB962C8B-B14F-4D97-AF65-F5344CB8AC3E}">
        <p14:creationId xmlns:p14="http://schemas.microsoft.com/office/powerpoint/2010/main" val="33008789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to 4">
            <a:extLst>
              <a:ext uri="{FF2B5EF4-FFF2-40B4-BE49-F238E27FC236}">
                <a16:creationId xmlns:a16="http://schemas.microsoft.com/office/drawing/2014/main" xmlns="" id="{78FCCA73-F332-4DD8-A446-B46FE4D7322A}"/>
              </a:ext>
            </a:extLst>
          </p:cNvPr>
          <p:cNvGraphicFramePr>
            <a:graphicFrameLocks noChangeAspect="1"/>
          </p:cNvGraphicFramePr>
          <p:nvPr>
            <p:extLst>
              <p:ext uri="{D42A27DB-BD31-4B8C-83A1-F6EECF244321}">
                <p14:modId xmlns:p14="http://schemas.microsoft.com/office/powerpoint/2010/main" val="81146707"/>
              </p:ext>
            </p:extLst>
          </p:nvPr>
        </p:nvGraphicFramePr>
        <p:xfrm>
          <a:off x="6229350" y="1968500"/>
          <a:ext cx="5410200" cy="3440113"/>
        </p:xfrm>
        <a:graphic>
          <a:graphicData uri="http://schemas.openxmlformats.org/presentationml/2006/ole">
            <mc:AlternateContent xmlns:mc="http://schemas.openxmlformats.org/markup-compatibility/2006">
              <mc:Choice xmlns:v="urn:schemas-microsoft-com:vml" Requires="v">
                <p:oleObj spid="_x0000_s8194" name="Worksheet" r:id="rId4" imgW="2848080" imgH="1571637" progId="Excel.Sheet.8">
                  <p:embed/>
                </p:oleObj>
              </mc:Choice>
              <mc:Fallback>
                <p:oleObj name="Worksheet" r:id="rId4" imgW="2848080" imgH="1571637" progId="Excel.Sheet.8">
                  <p:embed/>
                  <p:pic>
                    <p:nvPicPr>
                      <p:cNvPr id="5" name="Objeto 4">
                        <a:extLst>
                          <a:ext uri="{FF2B5EF4-FFF2-40B4-BE49-F238E27FC236}">
                            <a16:creationId xmlns:a16="http://schemas.microsoft.com/office/drawing/2014/main" xmlns="" id="{78FCCA73-F332-4DD8-A446-B46FE4D7322A}"/>
                          </a:ext>
                        </a:extLst>
                      </p:cNvPr>
                      <p:cNvPicPr/>
                      <p:nvPr/>
                    </p:nvPicPr>
                    <p:blipFill>
                      <a:blip r:embed="rId5"/>
                      <a:stretch>
                        <a:fillRect/>
                      </a:stretch>
                    </p:blipFill>
                    <p:spPr>
                      <a:xfrm>
                        <a:off x="6229350" y="1968500"/>
                        <a:ext cx="5410200" cy="3440113"/>
                      </a:xfrm>
                      <a:prstGeom prst="rect">
                        <a:avLst/>
                      </a:prstGeom>
                    </p:spPr>
                  </p:pic>
                </p:oleObj>
              </mc:Fallback>
            </mc:AlternateContent>
          </a:graphicData>
        </a:graphic>
      </p:graphicFrame>
      <p:graphicFrame>
        <p:nvGraphicFramePr>
          <p:cNvPr id="7" name="Objeto 6"/>
          <p:cNvGraphicFramePr>
            <a:graphicFrameLocks noChangeAspect="1"/>
          </p:cNvGraphicFramePr>
          <p:nvPr>
            <p:extLst>
              <p:ext uri="{D42A27DB-BD31-4B8C-83A1-F6EECF244321}">
                <p14:modId xmlns:p14="http://schemas.microsoft.com/office/powerpoint/2010/main" val="3777225733"/>
              </p:ext>
            </p:extLst>
          </p:nvPr>
        </p:nvGraphicFramePr>
        <p:xfrm>
          <a:off x="609600" y="1968500"/>
          <a:ext cx="5410200" cy="3440113"/>
        </p:xfrm>
        <a:graphic>
          <a:graphicData uri="http://schemas.openxmlformats.org/presentationml/2006/ole">
            <mc:AlternateContent xmlns:mc="http://schemas.openxmlformats.org/markup-compatibility/2006">
              <mc:Choice xmlns:v="urn:schemas-microsoft-com:vml" Requires="v">
                <p:oleObj spid="_x0000_s8195" name="Worksheet" r:id="rId7" imgW="2848080" imgH="1571637" progId="Excel.Sheet.8">
                  <p:embed/>
                </p:oleObj>
              </mc:Choice>
              <mc:Fallback>
                <p:oleObj name="Worksheet" r:id="rId7" imgW="2848080" imgH="1571637" progId="Excel.Sheet.8">
                  <p:embed/>
                  <p:pic>
                    <p:nvPicPr>
                      <p:cNvPr id="7" name="Objeto 6"/>
                      <p:cNvPicPr/>
                      <p:nvPr/>
                    </p:nvPicPr>
                    <p:blipFill>
                      <a:blip r:embed="rId8"/>
                      <a:stretch>
                        <a:fillRect/>
                      </a:stretch>
                    </p:blipFill>
                    <p:spPr>
                      <a:xfrm>
                        <a:off x="609600" y="1968500"/>
                        <a:ext cx="5410200" cy="3440113"/>
                      </a:xfrm>
                      <a:prstGeom prst="rect">
                        <a:avLst/>
                      </a:prstGeom>
                    </p:spPr>
                  </p:pic>
                </p:oleObj>
              </mc:Fallback>
            </mc:AlternateContent>
          </a:graphicData>
        </a:graphic>
      </p:graphicFrame>
      <p:pic>
        <p:nvPicPr>
          <p:cNvPr id="9" name="Imagem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71608" y="5589726"/>
            <a:ext cx="1972724" cy="1193890"/>
          </a:xfrm>
          <a:prstGeom prst="rect">
            <a:avLst/>
          </a:prstGeom>
        </p:spPr>
      </p:pic>
      <p:grpSp>
        <p:nvGrpSpPr>
          <p:cNvPr id="2" name="Agrupar 1">
            <a:extLst>
              <a:ext uri="{FF2B5EF4-FFF2-40B4-BE49-F238E27FC236}">
                <a16:creationId xmlns:a16="http://schemas.microsoft.com/office/drawing/2014/main" xmlns="" id="{30D3EDE1-2188-8DB4-A194-F89EAA2CE92A}"/>
              </a:ext>
            </a:extLst>
          </p:cNvPr>
          <p:cNvGrpSpPr/>
          <p:nvPr/>
        </p:nvGrpSpPr>
        <p:grpSpPr>
          <a:xfrm>
            <a:off x="-375660" y="476699"/>
            <a:ext cx="8956757" cy="484377"/>
            <a:chOff x="3679991" y="2490712"/>
            <a:chExt cx="3691976" cy="752138"/>
          </a:xfrm>
          <a:solidFill>
            <a:schemeClr val="bg2">
              <a:lumMod val="90000"/>
            </a:schemeClr>
          </a:solidFill>
        </p:grpSpPr>
        <p:sp>
          <p:nvSpPr>
            <p:cNvPr id="3" name="Seta: Divisa 2">
              <a:extLst>
                <a:ext uri="{FF2B5EF4-FFF2-40B4-BE49-F238E27FC236}">
                  <a16:creationId xmlns:a16="http://schemas.microsoft.com/office/drawing/2014/main" xmlns="" id="{2C5AE637-D350-2DB7-4D6D-82A6D5B09193}"/>
                </a:ext>
              </a:extLst>
            </p:cNvPr>
            <p:cNvSpPr/>
            <p:nvPr/>
          </p:nvSpPr>
          <p:spPr>
            <a:xfrm>
              <a:off x="3679991" y="2490712"/>
              <a:ext cx="3691976" cy="75213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4" name="CaixaDeTexto 3">
              <a:extLst>
                <a:ext uri="{FF2B5EF4-FFF2-40B4-BE49-F238E27FC236}">
                  <a16:creationId xmlns:a16="http://schemas.microsoft.com/office/drawing/2014/main" xmlns="" id="{97336EDC-3B3A-A2D2-DE13-115B91D9D215}"/>
                </a:ext>
              </a:extLst>
            </p:cNvPr>
            <p:cNvSpPr txBox="1"/>
            <p:nvPr/>
          </p:nvSpPr>
          <p:spPr>
            <a:xfrm>
              <a:off x="4261317" y="2490712"/>
              <a:ext cx="2529323" cy="716869"/>
            </a:xfrm>
            <a:prstGeom prst="rect">
              <a:avLst/>
            </a:prstGeom>
            <a:noFill/>
            <a:ln>
              <a:noFill/>
            </a:ln>
          </p:spPr>
          <p:txBody>
            <a:bodyPr wrap="square">
              <a:spAutoFit/>
            </a:bodyPr>
            <a:lstStyle/>
            <a:p>
              <a:pPr lvl="0" algn="just" rtl="0"/>
              <a:r>
                <a:rPr lang="pt-BR" sz="2400" b="1" dirty="0">
                  <a:solidFill>
                    <a:srgbClr val="002060"/>
                  </a:solidFill>
                  <a:latin typeface="Century Gothic" panose="020B0502020202020204" pitchFamily="34" charset="0"/>
                </a:rPr>
                <a:t>IV - ÍNDICES CONSTITUCIONAIS E LEGAIS</a:t>
              </a:r>
            </a:p>
          </p:txBody>
        </p:sp>
      </p:grpSp>
      <p:sp>
        <p:nvSpPr>
          <p:cNvPr id="6" name="CaixaDeTexto 5">
            <a:extLst>
              <a:ext uri="{FF2B5EF4-FFF2-40B4-BE49-F238E27FC236}">
                <a16:creationId xmlns:a16="http://schemas.microsoft.com/office/drawing/2014/main" xmlns="" id="{65C0296A-2527-952F-D809-2C4CE9539957}"/>
              </a:ext>
            </a:extLst>
          </p:cNvPr>
          <p:cNvSpPr txBox="1"/>
          <p:nvPr/>
        </p:nvSpPr>
        <p:spPr>
          <a:xfrm>
            <a:off x="2103720" y="1141913"/>
            <a:ext cx="6280484" cy="400110"/>
          </a:xfrm>
          <a:prstGeom prst="rect">
            <a:avLst/>
          </a:prstGeom>
          <a:noFill/>
        </p:spPr>
        <p:txBody>
          <a:bodyPr wrap="square">
            <a:spAutoFit/>
          </a:bodyPr>
          <a:lstStyle/>
          <a:p>
            <a:pPr lvl="0" algn="just" rtl="0"/>
            <a:r>
              <a:rPr lang="pt-BR" sz="2000" b="1" dirty="0">
                <a:solidFill>
                  <a:schemeClr val="accent1">
                    <a:lumMod val="50000"/>
                  </a:schemeClr>
                </a:solidFill>
                <a:latin typeface="Century Gothic" panose="020B0502020202020204" pitchFamily="34" charset="0"/>
              </a:rPr>
              <a:t>PERCENTUAL  APLICADO  VAAT FUNDEB</a:t>
            </a:r>
          </a:p>
        </p:txBody>
      </p:sp>
      <p:pic>
        <p:nvPicPr>
          <p:cNvPr id="11" name="Imagem 10">
            <a:extLst>
              <a:ext uri="{FF2B5EF4-FFF2-40B4-BE49-F238E27FC236}">
                <a16:creationId xmlns:a16="http://schemas.microsoft.com/office/drawing/2014/main" xmlns="" id="{6F405253-565B-502A-129B-799A9666E14F}"/>
              </a:ext>
            </a:extLst>
          </p:cNvPr>
          <p:cNvPicPr>
            <a:picLocks noChangeAspect="1"/>
          </p:cNvPicPr>
          <p:nvPr/>
        </p:nvPicPr>
        <p:blipFill>
          <a:blip r:embed="rId10"/>
          <a:stretch>
            <a:fillRect/>
          </a:stretch>
        </p:blipFill>
        <p:spPr>
          <a:xfrm>
            <a:off x="9991398" y="134872"/>
            <a:ext cx="1868847" cy="1168030"/>
          </a:xfrm>
          <a:prstGeom prst="rect">
            <a:avLst/>
          </a:prstGeom>
        </p:spPr>
      </p:pic>
    </p:spTree>
    <p:extLst>
      <p:ext uri="{BB962C8B-B14F-4D97-AF65-F5344CB8AC3E}">
        <p14:creationId xmlns:p14="http://schemas.microsoft.com/office/powerpoint/2010/main" val="32203111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ângulo 15">
            <a:extLst>
              <a:ext uri="{FF2B5EF4-FFF2-40B4-BE49-F238E27FC236}">
                <a16:creationId xmlns:a16="http://schemas.microsoft.com/office/drawing/2014/main" xmlns="" id="{72E74362-1B3D-D259-3604-C831048326D1}"/>
              </a:ext>
            </a:extLst>
          </p:cNvPr>
          <p:cNvSpPr/>
          <p:nvPr/>
        </p:nvSpPr>
        <p:spPr>
          <a:xfrm rot="16200000">
            <a:off x="-1883557" y="1814148"/>
            <a:ext cx="6858004" cy="3229707"/>
          </a:xfrm>
          <a:prstGeom prst="rect">
            <a:avLst/>
          </a:prstGeom>
          <a:solidFill>
            <a:srgbClr val="EBF0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tângulo 14">
            <a:extLst>
              <a:ext uri="{FF2B5EF4-FFF2-40B4-BE49-F238E27FC236}">
                <a16:creationId xmlns:a16="http://schemas.microsoft.com/office/drawing/2014/main" xmlns="" id="{4BC157FC-CF32-C9B0-8438-5DC296A900EC}"/>
              </a:ext>
            </a:extLst>
          </p:cNvPr>
          <p:cNvSpPr/>
          <p:nvPr/>
        </p:nvSpPr>
        <p:spPr>
          <a:xfrm rot="16200000">
            <a:off x="-2292631" y="2223223"/>
            <a:ext cx="6858004" cy="241155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Retângulo 12">
            <a:extLst>
              <a:ext uri="{FF2B5EF4-FFF2-40B4-BE49-F238E27FC236}">
                <a16:creationId xmlns:a16="http://schemas.microsoft.com/office/drawing/2014/main" xmlns="" id="{40EC89CC-C86B-A10E-4563-68B491834950}"/>
              </a:ext>
            </a:extLst>
          </p:cNvPr>
          <p:cNvSpPr/>
          <p:nvPr/>
        </p:nvSpPr>
        <p:spPr>
          <a:xfrm rot="16200000">
            <a:off x="-2701705" y="2632296"/>
            <a:ext cx="6858004" cy="159341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Subtítulo 2"/>
          <p:cNvSpPr txBox="1">
            <a:spLocks/>
          </p:cNvSpPr>
          <p:nvPr/>
        </p:nvSpPr>
        <p:spPr>
          <a:xfrm>
            <a:off x="-197982" y="2516782"/>
            <a:ext cx="12293495" cy="762000"/>
          </a:xfrm>
          <a:prstGeom prst="rect">
            <a:avLst/>
          </a:prstGeom>
        </p:spPr>
        <p:txBody>
          <a:bodyPr rtlCol="0">
            <a:normAutofit/>
          </a:bodyPr>
          <a:lstStyle>
            <a:lvl1pPr marL="228600" indent="-228600" algn="l" defTabSz="914400" rtl="0" eaLnBrk="1" latinLnBrk="0" hangingPunct="1">
              <a:lnSpc>
                <a:spcPct val="90000"/>
              </a:lnSpc>
              <a:spcBef>
                <a:spcPts val="1800"/>
              </a:spcBef>
              <a:buClr>
                <a:schemeClr val="tx1"/>
              </a:buClr>
              <a:buSzPct val="80000"/>
              <a:buFont typeface="Arial" pitchFamily="34" charset="0"/>
              <a:buChar char="•"/>
              <a:defRPr sz="2800" kern="1200">
                <a:solidFill>
                  <a:schemeClr val="tx1"/>
                </a:solidFill>
                <a:latin typeface="+mn-lt"/>
                <a:ea typeface="+mn-ea"/>
                <a:cs typeface="+mn-cs"/>
              </a:defRPr>
            </a:lvl1pPr>
            <a:lvl2pPr marL="615950" indent="-285750" algn="l" defTabSz="914400" rtl="0" eaLnBrk="1" latinLnBrk="0" hangingPunct="1">
              <a:lnSpc>
                <a:spcPct val="90000"/>
              </a:lnSpc>
              <a:spcBef>
                <a:spcPts val="600"/>
              </a:spcBef>
              <a:buSzPct val="80000"/>
              <a:buFont typeface="Corbel" pitchFamily="34" charset="0"/>
              <a:buChar char="–"/>
              <a:defRPr sz="2400" kern="1200">
                <a:solidFill>
                  <a:schemeClr val="tx1"/>
                </a:solidFill>
                <a:latin typeface="+mn-lt"/>
                <a:ea typeface="+mn-ea"/>
                <a:cs typeface="+mn-cs"/>
              </a:defRPr>
            </a:lvl2pPr>
            <a:lvl3pPr marL="996696"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3pPr>
            <a:lvl4pPr marL="1380744" indent="-283464" algn="l" defTabSz="914400" rtl="0" eaLnBrk="1" latinLnBrk="0" hangingPunct="1">
              <a:lnSpc>
                <a:spcPct val="90000"/>
              </a:lnSpc>
              <a:spcBef>
                <a:spcPts val="600"/>
              </a:spcBef>
              <a:buFont typeface="Corbel" pitchFamily="34" charset="0"/>
              <a:buChar char="–"/>
              <a:defRPr sz="1800" kern="1200">
                <a:solidFill>
                  <a:schemeClr val="tx1"/>
                </a:solidFill>
                <a:latin typeface="+mn-lt"/>
                <a:ea typeface="+mn-ea"/>
                <a:cs typeface="+mn-cs"/>
              </a:defRPr>
            </a:lvl4pPr>
            <a:lvl5pPr marL="1764792"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5pPr>
            <a:lvl6pPr marL="2148840" indent="-283464" algn="l" defTabSz="914400" rtl="0" eaLnBrk="1" latinLnBrk="0" hangingPunct="1">
              <a:lnSpc>
                <a:spcPct val="90000"/>
              </a:lnSpc>
              <a:spcBef>
                <a:spcPts val="600"/>
              </a:spcBef>
              <a:buFont typeface="Corbel" pitchFamily="34" charset="0"/>
              <a:buChar char="–"/>
              <a:defRPr sz="1800" kern="1200" baseline="0">
                <a:solidFill>
                  <a:schemeClr val="tx1"/>
                </a:solidFill>
                <a:latin typeface="+mn-lt"/>
                <a:ea typeface="+mn-ea"/>
                <a:cs typeface="+mn-cs"/>
              </a:defRPr>
            </a:lvl6pPr>
            <a:lvl7pPr marL="2532888" indent="-228600" algn="l" defTabSz="914400" rtl="0" eaLnBrk="1" latinLnBrk="0" hangingPunct="1">
              <a:lnSpc>
                <a:spcPct val="90000"/>
              </a:lnSpc>
              <a:spcBef>
                <a:spcPts val="600"/>
              </a:spcBef>
              <a:buSzPct val="80000"/>
              <a:buFont typeface="Arial" pitchFamily="34" charset="0"/>
              <a:buChar char="•"/>
              <a:defRPr sz="1800" kern="1200" baseline="0">
                <a:solidFill>
                  <a:schemeClr val="tx1"/>
                </a:solidFill>
                <a:latin typeface="+mn-lt"/>
                <a:ea typeface="+mn-ea"/>
                <a:cs typeface="+mn-cs"/>
              </a:defRPr>
            </a:lvl7pPr>
            <a:lvl8pPr marL="2916936" indent="-283464" algn="l" defTabSz="914400" rtl="0" eaLnBrk="1" latinLnBrk="0" hangingPunct="1">
              <a:lnSpc>
                <a:spcPct val="90000"/>
              </a:lnSpc>
              <a:spcBef>
                <a:spcPts val="600"/>
              </a:spcBef>
              <a:buFont typeface="Corbel" pitchFamily="34" charset="0"/>
              <a:buChar char="–"/>
              <a:defRPr sz="1800" kern="1200" baseline="0">
                <a:solidFill>
                  <a:schemeClr val="tx1"/>
                </a:solidFill>
                <a:latin typeface="+mn-lt"/>
                <a:ea typeface="+mn-ea"/>
                <a:cs typeface="+mn-cs"/>
              </a:defRPr>
            </a:lvl8pPr>
            <a:lvl9pPr marL="3358134" indent="-285750" algn="l" defTabSz="914400" rtl="0" eaLnBrk="1" latinLnBrk="0" hangingPunct="1">
              <a:lnSpc>
                <a:spcPct val="90000"/>
              </a:lnSpc>
              <a:spcBef>
                <a:spcPts val="600"/>
              </a:spcBef>
              <a:buSzPct val="80000"/>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pt-BR" sz="2400" b="1" dirty="0">
                <a:latin typeface="Century Gothic" panose="020B0502020202020204" pitchFamily="34" charset="0"/>
              </a:rPr>
              <a:t>JOÃO BARBOSA DE SOUZA SOBRINHO</a:t>
            </a:r>
            <a:br>
              <a:rPr lang="pt-BR" sz="2400" b="1" dirty="0">
                <a:latin typeface="Century Gothic" panose="020B0502020202020204" pitchFamily="34" charset="0"/>
              </a:rPr>
            </a:br>
            <a:r>
              <a:rPr lang="pt-BR" sz="2400" dirty="0">
                <a:latin typeface="Century Gothic" panose="020B0502020202020204" pitchFamily="34" charset="0"/>
              </a:rPr>
              <a:t>PREFEITO MUNICIPAL</a:t>
            </a:r>
          </a:p>
        </p:txBody>
      </p:sp>
      <p:sp>
        <p:nvSpPr>
          <p:cNvPr id="10" name="Subtítulo 2"/>
          <p:cNvSpPr txBox="1">
            <a:spLocks/>
          </p:cNvSpPr>
          <p:nvPr/>
        </p:nvSpPr>
        <p:spPr>
          <a:xfrm>
            <a:off x="-126239" y="1403485"/>
            <a:ext cx="12188825" cy="527685"/>
          </a:xfrm>
          <a:prstGeom prst="rect">
            <a:avLst/>
          </a:prstGeom>
        </p:spPr>
        <p:txBody>
          <a:bodyPr rtlCol="0">
            <a:normAutofit/>
          </a:bodyPr>
          <a:lstStyle>
            <a:lvl1pPr marL="228600" indent="-228600" algn="l" defTabSz="914400" rtl="0" eaLnBrk="1" latinLnBrk="0" hangingPunct="1">
              <a:lnSpc>
                <a:spcPct val="90000"/>
              </a:lnSpc>
              <a:spcBef>
                <a:spcPts val="1800"/>
              </a:spcBef>
              <a:buClr>
                <a:schemeClr val="tx1"/>
              </a:buClr>
              <a:buSzPct val="80000"/>
              <a:buFont typeface="Arial" pitchFamily="34" charset="0"/>
              <a:buChar char="•"/>
              <a:defRPr sz="2800" kern="1200">
                <a:solidFill>
                  <a:schemeClr val="tx1"/>
                </a:solidFill>
                <a:latin typeface="+mn-lt"/>
                <a:ea typeface="+mn-ea"/>
                <a:cs typeface="+mn-cs"/>
              </a:defRPr>
            </a:lvl1pPr>
            <a:lvl2pPr marL="615950" indent="-285750" algn="l" defTabSz="914400" rtl="0" eaLnBrk="1" latinLnBrk="0" hangingPunct="1">
              <a:lnSpc>
                <a:spcPct val="90000"/>
              </a:lnSpc>
              <a:spcBef>
                <a:spcPts val="600"/>
              </a:spcBef>
              <a:buSzPct val="80000"/>
              <a:buFont typeface="Corbel" pitchFamily="34" charset="0"/>
              <a:buChar char="–"/>
              <a:defRPr sz="2400" kern="1200">
                <a:solidFill>
                  <a:schemeClr val="tx1"/>
                </a:solidFill>
                <a:latin typeface="+mn-lt"/>
                <a:ea typeface="+mn-ea"/>
                <a:cs typeface="+mn-cs"/>
              </a:defRPr>
            </a:lvl2pPr>
            <a:lvl3pPr marL="996696"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3pPr>
            <a:lvl4pPr marL="1380744" indent="-283464" algn="l" defTabSz="914400" rtl="0" eaLnBrk="1" latinLnBrk="0" hangingPunct="1">
              <a:lnSpc>
                <a:spcPct val="90000"/>
              </a:lnSpc>
              <a:spcBef>
                <a:spcPts val="600"/>
              </a:spcBef>
              <a:buFont typeface="Corbel" pitchFamily="34" charset="0"/>
              <a:buChar char="–"/>
              <a:defRPr sz="1800" kern="1200">
                <a:solidFill>
                  <a:schemeClr val="tx1"/>
                </a:solidFill>
                <a:latin typeface="+mn-lt"/>
                <a:ea typeface="+mn-ea"/>
                <a:cs typeface="+mn-cs"/>
              </a:defRPr>
            </a:lvl4pPr>
            <a:lvl5pPr marL="1764792"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5pPr>
            <a:lvl6pPr marL="2148840" indent="-283464" algn="l" defTabSz="914400" rtl="0" eaLnBrk="1" latinLnBrk="0" hangingPunct="1">
              <a:lnSpc>
                <a:spcPct val="90000"/>
              </a:lnSpc>
              <a:spcBef>
                <a:spcPts val="600"/>
              </a:spcBef>
              <a:buFont typeface="Corbel" pitchFamily="34" charset="0"/>
              <a:buChar char="–"/>
              <a:defRPr sz="1800" kern="1200" baseline="0">
                <a:solidFill>
                  <a:schemeClr val="tx1"/>
                </a:solidFill>
                <a:latin typeface="+mn-lt"/>
                <a:ea typeface="+mn-ea"/>
                <a:cs typeface="+mn-cs"/>
              </a:defRPr>
            </a:lvl6pPr>
            <a:lvl7pPr marL="2532888" indent="-228600" algn="l" defTabSz="914400" rtl="0" eaLnBrk="1" latinLnBrk="0" hangingPunct="1">
              <a:lnSpc>
                <a:spcPct val="90000"/>
              </a:lnSpc>
              <a:spcBef>
                <a:spcPts val="600"/>
              </a:spcBef>
              <a:buSzPct val="80000"/>
              <a:buFont typeface="Arial" pitchFamily="34" charset="0"/>
              <a:buChar char="•"/>
              <a:defRPr sz="1800" kern="1200" baseline="0">
                <a:solidFill>
                  <a:schemeClr val="tx1"/>
                </a:solidFill>
                <a:latin typeface="+mn-lt"/>
                <a:ea typeface="+mn-ea"/>
                <a:cs typeface="+mn-cs"/>
              </a:defRPr>
            </a:lvl7pPr>
            <a:lvl8pPr marL="2916936" indent="-283464" algn="l" defTabSz="914400" rtl="0" eaLnBrk="1" latinLnBrk="0" hangingPunct="1">
              <a:lnSpc>
                <a:spcPct val="90000"/>
              </a:lnSpc>
              <a:spcBef>
                <a:spcPts val="600"/>
              </a:spcBef>
              <a:buFont typeface="Corbel" pitchFamily="34" charset="0"/>
              <a:buChar char="–"/>
              <a:defRPr sz="1800" kern="1200" baseline="0">
                <a:solidFill>
                  <a:schemeClr val="tx1"/>
                </a:solidFill>
                <a:latin typeface="+mn-lt"/>
                <a:ea typeface="+mn-ea"/>
                <a:cs typeface="+mn-cs"/>
              </a:defRPr>
            </a:lvl8pPr>
            <a:lvl9pPr marL="3358134" indent="-285750" algn="l" defTabSz="914400" rtl="0" eaLnBrk="1" latinLnBrk="0" hangingPunct="1">
              <a:lnSpc>
                <a:spcPct val="90000"/>
              </a:lnSpc>
              <a:spcBef>
                <a:spcPts val="600"/>
              </a:spcBef>
              <a:buSzPct val="80000"/>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pt-BR" dirty="0">
                <a:solidFill>
                  <a:srgbClr val="000000"/>
                </a:solidFill>
                <a:latin typeface="Century Gothic" panose="020B0502020202020204" pitchFamily="34" charset="0"/>
              </a:rPr>
              <a:t>SECRETARIA MUNICIPAL DA FAZENDA</a:t>
            </a:r>
          </a:p>
        </p:txBody>
      </p:sp>
      <p:pic>
        <p:nvPicPr>
          <p:cNvPr id="2" name="Image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4165" y="5110633"/>
            <a:ext cx="2061965" cy="923588"/>
          </a:xfrm>
          <a:prstGeom prst="rect">
            <a:avLst/>
          </a:prstGeom>
        </p:spPr>
      </p:pic>
      <p:sp>
        <p:nvSpPr>
          <p:cNvPr id="3" name="CaixaDeTexto 2"/>
          <p:cNvSpPr txBox="1"/>
          <p:nvPr/>
        </p:nvSpPr>
        <p:spPr>
          <a:xfrm>
            <a:off x="5065017" y="4997315"/>
            <a:ext cx="2061965" cy="276999"/>
          </a:xfrm>
          <a:prstGeom prst="rect">
            <a:avLst/>
          </a:prstGeom>
          <a:noFill/>
          <a:ln>
            <a:noFill/>
          </a:ln>
        </p:spPr>
        <p:txBody>
          <a:bodyPr wrap="square" rtlCol="0" anchor="ctr" anchorCtr="1">
            <a:spAutoFit/>
          </a:bodyPr>
          <a:lstStyle/>
          <a:p>
            <a:r>
              <a:rPr lang="pt-BR" sz="1200" dirty="0">
                <a:latin typeface="Century Gothic" panose="020B0502020202020204" pitchFamily="34" charset="0"/>
              </a:rPr>
              <a:t>Desenvolvido por:</a:t>
            </a:r>
          </a:p>
        </p:txBody>
      </p:sp>
      <p:sp>
        <p:nvSpPr>
          <p:cNvPr id="4" name="Retângulo 3"/>
          <p:cNvSpPr/>
          <p:nvPr/>
        </p:nvSpPr>
        <p:spPr>
          <a:xfrm>
            <a:off x="-101558" y="3526045"/>
            <a:ext cx="12261411" cy="1246495"/>
          </a:xfrm>
          <a:prstGeom prst="rect">
            <a:avLst/>
          </a:prstGeom>
        </p:spPr>
        <p:txBody>
          <a:bodyPr wrap="square">
            <a:spAutoFit/>
          </a:bodyPr>
          <a:lstStyle/>
          <a:p>
            <a:pPr algn="ctr"/>
            <a:r>
              <a:rPr lang="pt-BR" b="1" dirty="0">
                <a:latin typeface="Century Gothic" panose="020B0502020202020204" pitchFamily="34" charset="0"/>
              </a:rPr>
              <a:t>REALIZADA POR: </a:t>
            </a:r>
          </a:p>
          <a:p>
            <a:pPr algn="ctr"/>
            <a:r>
              <a:rPr lang="pt-BR" sz="1900" dirty="0">
                <a:latin typeface="Century Gothic" panose="020B0502020202020204" pitchFamily="34" charset="0"/>
              </a:rPr>
              <a:t>VERSIANY DE PAULA MOREIRA</a:t>
            </a:r>
            <a:br>
              <a:rPr lang="pt-BR" sz="1900" dirty="0">
                <a:latin typeface="Century Gothic" panose="020B0502020202020204" pitchFamily="34" charset="0"/>
              </a:rPr>
            </a:br>
            <a:r>
              <a:rPr lang="pt-BR" dirty="0">
                <a:latin typeface="Century Gothic" panose="020B0502020202020204" pitchFamily="34" charset="0"/>
              </a:rPr>
              <a:t>Assessor(a) Chefe Especial</a:t>
            </a:r>
          </a:p>
          <a:p>
            <a:pPr algn="ctr"/>
            <a:endParaRPr lang="pt-BR" sz="1900" dirty="0">
              <a:latin typeface="Century Gothic" panose="020B0502020202020204" pitchFamily="34" charset="0"/>
            </a:endParaRPr>
          </a:p>
        </p:txBody>
      </p:sp>
      <p:pic>
        <p:nvPicPr>
          <p:cNvPr id="7" name="Imagem 6">
            <a:extLst>
              <a:ext uri="{FF2B5EF4-FFF2-40B4-BE49-F238E27FC236}">
                <a16:creationId xmlns:a16="http://schemas.microsoft.com/office/drawing/2014/main" xmlns="" id="{87F7FBBA-A14A-1B7B-C836-FAE1013A4F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65091" y="138798"/>
            <a:ext cx="1937291" cy="1210807"/>
          </a:xfrm>
          <a:prstGeom prst="rect">
            <a:avLst/>
          </a:prstGeom>
        </p:spPr>
      </p:pic>
      <p:sp>
        <p:nvSpPr>
          <p:cNvPr id="14" name="Retângulo 13">
            <a:extLst>
              <a:ext uri="{FF2B5EF4-FFF2-40B4-BE49-F238E27FC236}">
                <a16:creationId xmlns:a16="http://schemas.microsoft.com/office/drawing/2014/main" xmlns="" id="{07287468-C2AF-F046-D1D1-533C117B2EA6}"/>
              </a:ext>
            </a:extLst>
          </p:cNvPr>
          <p:cNvSpPr/>
          <p:nvPr/>
        </p:nvSpPr>
        <p:spPr>
          <a:xfrm rot="16200000">
            <a:off x="-3086714" y="3017305"/>
            <a:ext cx="6858002" cy="823390"/>
          </a:xfrm>
          <a:prstGeom prst="rect">
            <a:avLst/>
          </a:prstGeom>
          <a:solidFill>
            <a:srgbClr val="0F4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a:extLst>
              <a:ext uri="{FF2B5EF4-FFF2-40B4-BE49-F238E27FC236}">
                <a16:creationId xmlns:a16="http://schemas.microsoft.com/office/drawing/2014/main" xmlns="" id="{EBBE5779-1251-D92F-4C0C-451D3B2EE971}"/>
              </a:ext>
            </a:extLst>
          </p:cNvPr>
          <p:cNvSpPr txBox="1"/>
          <p:nvPr/>
        </p:nvSpPr>
        <p:spPr>
          <a:xfrm>
            <a:off x="-28972" y="487464"/>
            <a:ext cx="12188825" cy="584775"/>
          </a:xfrm>
          <a:prstGeom prst="rect">
            <a:avLst/>
          </a:prstGeom>
          <a:noFill/>
        </p:spPr>
        <p:txBody>
          <a:bodyPr wrap="square">
            <a:spAutoFit/>
          </a:bodyPr>
          <a:lstStyle/>
          <a:p>
            <a:pPr algn="ctr"/>
            <a:r>
              <a:rPr lang="pt-BR" sz="3200" dirty="0">
                <a:latin typeface="Century Gothic" panose="020B0502020202020204" pitchFamily="34" charset="0"/>
              </a:rPr>
              <a:t>MUITO OBRIGADO PELA ATENÇÃO!!</a:t>
            </a:r>
          </a:p>
        </p:txBody>
      </p:sp>
      <p:grpSp>
        <p:nvGrpSpPr>
          <p:cNvPr id="17" name="Agrupar 16">
            <a:extLst>
              <a:ext uri="{FF2B5EF4-FFF2-40B4-BE49-F238E27FC236}">
                <a16:creationId xmlns:a16="http://schemas.microsoft.com/office/drawing/2014/main" xmlns="" id="{F9874156-4D88-A75C-0EA7-720509C8EB51}"/>
              </a:ext>
            </a:extLst>
          </p:cNvPr>
          <p:cNvGrpSpPr/>
          <p:nvPr/>
        </p:nvGrpSpPr>
        <p:grpSpPr>
          <a:xfrm>
            <a:off x="7301134" y="6055660"/>
            <a:ext cx="3461138" cy="629751"/>
            <a:chOff x="601106" y="3070845"/>
            <a:chExt cx="3626614" cy="871840"/>
          </a:xfrm>
        </p:grpSpPr>
        <p:pic>
          <p:nvPicPr>
            <p:cNvPr id="5" name="Imagem 9" descr="Ícone&#10;&#10;Descrição gerada automaticamente">
              <a:extLst>
                <a:ext uri="{FF2B5EF4-FFF2-40B4-BE49-F238E27FC236}">
                  <a16:creationId xmlns:a16="http://schemas.microsoft.com/office/drawing/2014/main" xmlns="" id="{743074D1-6CCE-3E26-2EF9-0A885D7AFDFB}"/>
                </a:ext>
              </a:extLst>
            </p:cNvPr>
            <p:cNvPicPr>
              <a:picLocks noChangeAspect="1"/>
            </p:cNvPicPr>
            <p:nvPr/>
          </p:nvPicPr>
          <p:blipFill>
            <a:blip r:embed="rId5"/>
            <a:stretch>
              <a:fillRect/>
            </a:stretch>
          </p:blipFill>
          <p:spPr>
            <a:xfrm>
              <a:off x="601106" y="3070845"/>
              <a:ext cx="420065" cy="374490"/>
            </a:xfrm>
            <a:prstGeom prst="rect">
              <a:avLst/>
            </a:prstGeom>
          </p:spPr>
        </p:pic>
        <p:sp>
          <p:nvSpPr>
            <p:cNvPr id="8" name="CaixaDeTexto 7">
              <a:extLst>
                <a:ext uri="{FF2B5EF4-FFF2-40B4-BE49-F238E27FC236}">
                  <a16:creationId xmlns:a16="http://schemas.microsoft.com/office/drawing/2014/main" xmlns="" id="{DAD164E0-9709-E43C-99CF-CF31BD4015DE}"/>
                </a:ext>
              </a:extLst>
            </p:cNvPr>
            <p:cNvSpPr txBox="1"/>
            <p:nvPr/>
          </p:nvSpPr>
          <p:spPr>
            <a:xfrm>
              <a:off x="938460" y="3072895"/>
              <a:ext cx="2955885" cy="4260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pt-BR" sz="1400" dirty="0">
                  <a:latin typeface="Century Gothic" panose="020B0502020202020204" pitchFamily="34" charset="0"/>
                </a:rPr>
                <a:t>@prefeituradebarreirasoficial</a:t>
              </a:r>
            </a:p>
          </p:txBody>
        </p:sp>
        <p:pic>
          <p:nvPicPr>
            <p:cNvPr id="11" name="Imagem 11" descr="Ícone&#10;&#10;Descrição gerada automaticamente">
              <a:extLst>
                <a:ext uri="{FF2B5EF4-FFF2-40B4-BE49-F238E27FC236}">
                  <a16:creationId xmlns:a16="http://schemas.microsoft.com/office/drawing/2014/main" xmlns="" id="{5EA5AA43-9F51-521F-0BD8-BF3D1C4D5643}"/>
                </a:ext>
              </a:extLst>
            </p:cNvPr>
            <p:cNvPicPr>
              <a:picLocks noChangeAspect="1"/>
            </p:cNvPicPr>
            <p:nvPr/>
          </p:nvPicPr>
          <p:blipFill>
            <a:blip r:embed="rId6"/>
            <a:stretch>
              <a:fillRect/>
            </a:stretch>
          </p:blipFill>
          <p:spPr>
            <a:xfrm>
              <a:off x="644812" y="3511346"/>
              <a:ext cx="361590" cy="380881"/>
            </a:xfrm>
            <a:prstGeom prst="rect">
              <a:avLst/>
            </a:prstGeom>
          </p:spPr>
        </p:pic>
        <p:sp>
          <p:nvSpPr>
            <p:cNvPr id="12" name="CaixaDeTexto 11">
              <a:extLst>
                <a:ext uri="{FF2B5EF4-FFF2-40B4-BE49-F238E27FC236}">
                  <a16:creationId xmlns:a16="http://schemas.microsoft.com/office/drawing/2014/main" xmlns="" id="{387529A7-58BA-A169-DDC3-5973622FC399}"/>
                </a:ext>
              </a:extLst>
            </p:cNvPr>
            <p:cNvSpPr txBox="1"/>
            <p:nvPr/>
          </p:nvSpPr>
          <p:spPr>
            <a:xfrm>
              <a:off x="938460" y="3516592"/>
              <a:ext cx="3289260" cy="4260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1400" dirty="0">
                  <a:latin typeface="Century Gothic" panose="020B0502020202020204" pitchFamily="34" charset="0"/>
                </a:rPr>
                <a:t>Prefeitura de Barreiras-BA</a:t>
              </a:r>
            </a:p>
          </p:txBody>
        </p:sp>
      </p:grpSp>
      <p:sp>
        <p:nvSpPr>
          <p:cNvPr id="19" name="CaixaDeTexto 18">
            <a:extLst>
              <a:ext uri="{FF2B5EF4-FFF2-40B4-BE49-F238E27FC236}">
                <a16:creationId xmlns:a16="http://schemas.microsoft.com/office/drawing/2014/main" xmlns="" id="{C86B051D-5891-1457-9249-A262A657D416}"/>
              </a:ext>
            </a:extLst>
          </p:cNvPr>
          <p:cNvSpPr txBox="1"/>
          <p:nvPr/>
        </p:nvSpPr>
        <p:spPr>
          <a:xfrm>
            <a:off x="2508659" y="6156783"/>
            <a:ext cx="3862632" cy="584775"/>
          </a:xfrm>
          <a:prstGeom prst="rect">
            <a:avLst/>
          </a:prstGeom>
          <a:noFill/>
        </p:spPr>
        <p:txBody>
          <a:bodyPr wrap="square">
            <a:spAutoFit/>
          </a:bodyPr>
          <a:lstStyle/>
          <a:p>
            <a:pPr marL="0" indent="0">
              <a:buNone/>
            </a:pPr>
            <a:r>
              <a:rPr lang="pt-BR" sz="1600" dirty="0">
                <a:latin typeface="Century Gothic" panose="020B0502020202020204" pitchFamily="34" charset="0"/>
              </a:rPr>
              <a:t>(77) 3614-7104</a:t>
            </a:r>
            <a:br>
              <a:rPr lang="pt-BR" sz="1600" dirty="0">
                <a:latin typeface="Century Gothic" panose="020B0502020202020204" pitchFamily="34" charset="0"/>
              </a:rPr>
            </a:br>
            <a:r>
              <a:rPr lang="pt-BR" sz="1600" dirty="0">
                <a:latin typeface="Century Gothic" panose="020B0502020202020204" pitchFamily="34" charset="0"/>
              </a:rPr>
              <a:t>Email: fazenda@barreiras.ba.gov.br</a:t>
            </a:r>
            <a:endParaRPr lang="pt-BR" dirty="0">
              <a:latin typeface="Century Gothic" panose="020B0502020202020204" pitchFamily="34" charset="0"/>
            </a:endParaRPr>
          </a:p>
        </p:txBody>
      </p:sp>
      <p:sp>
        <p:nvSpPr>
          <p:cNvPr id="21" name="CaixaDeTexto 20">
            <a:extLst>
              <a:ext uri="{FF2B5EF4-FFF2-40B4-BE49-F238E27FC236}">
                <a16:creationId xmlns:a16="http://schemas.microsoft.com/office/drawing/2014/main" xmlns="" id="{1A0FA606-AE1C-F67E-1700-FA11D50C151A}"/>
              </a:ext>
            </a:extLst>
          </p:cNvPr>
          <p:cNvSpPr txBox="1"/>
          <p:nvPr/>
        </p:nvSpPr>
        <p:spPr>
          <a:xfrm>
            <a:off x="2002788" y="5842814"/>
            <a:ext cx="2061965" cy="276999"/>
          </a:xfrm>
          <a:prstGeom prst="rect">
            <a:avLst/>
          </a:prstGeom>
          <a:noFill/>
          <a:ln>
            <a:noFill/>
          </a:ln>
        </p:spPr>
        <p:txBody>
          <a:bodyPr wrap="square" rtlCol="0" anchor="ctr" anchorCtr="1">
            <a:spAutoFit/>
          </a:bodyPr>
          <a:lstStyle/>
          <a:p>
            <a:r>
              <a:rPr lang="pt-BR" sz="1200" dirty="0">
                <a:latin typeface="Century Gothic" panose="020B0502020202020204" pitchFamily="34" charset="0"/>
              </a:rPr>
              <a:t>Contatos:</a:t>
            </a:r>
          </a:p>
        </p:txBody>
      </p:sp>
    </p:spTree>
    <p:extLst>
      <p:ext uri="{BB962C8B-B14F-4D97-AF65-F5344CB8AC3E}">
        <p14:creationId xmlns:p14="http://schemas.microsoft.com/office/powerpoint/2010/main" val="3997117863"/>
      </p:ext>
    </p:extLst>
  </p:cSld>
  <p:clrMapOvr>
    <a:masterClrMapping/>
  </p:clrMapOvr>
  <mc:AlternateContent xmlns:mc="http://schemas.openxmlformats.org/markup-compatibility/2006" xmlns:p14="http://schemas.microsoft.com/office/powerpoint/2010/main">
    <mc:Choice Requires="p14">
      <p:transition spd="med" p14:dur="700" advTm="32471">
        <p:fade/>
      </p:transition>
    </mc:Choice>
    <mc:Fallback xmlns="">
      <p:transition spd="med" advTm="32471">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6" descr="Barreiras se destaca entre as maiores economias da Bahia, em taxa de  expansão - Prefeitura de Barreiras - BAPrefeitura de Barreiras – BA">
            <a:extLst>
              <a:ext uri="{FF2B5EF4-FFF2-40B4-BE49-F238E27FC236}">
                <a16:creationId xmlns:a16="http://schemas.microsoft.com/office/drawing/2014/main" xmlns="" id="{DC8F76C4-EB52-4C35-BFC6-3D2D43CAFA1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6873"/>
          <a:stretch/>
        </p:blipFill>
        <p:spPr bwMode="auto">
          <a:xfrm>
            <a:off x="1" y="-46012"/>
            <a:ext cx="5458802" cy="6904011"/>
          </a:xfrm>
          <a:prstGeom prst="rect">
            <a:avLst/>
          </a:prstGeom>
          <a:noFill/>
          <a:extLst>
            <a:ext uri="{909E8E84-426E-40DD-AFC4-6F175D3DCCD1}">
              <a14:hiddenFill xmlns:a14="http://schemas.microsoft.com/office/drawing/2010/main">
                <a:solidFill>
                  <a:srgbClr val="FFFFFF"/>
                </a:solidFill>
              </a14:hiddenFill>
            </a:ext>
          </a:extLst>
        </p:spPr>
      </p:pic>
      <p:sp>
        <p:nvSpPr>
          <p:cNvPr id="13" name="Retângulo 12">
            <a:extLst>
              <a:ext uri="{FF2B5EF4-FFF2-40B4-BE49-F238E27FC236}">
                <a16:creationId xmlns:a16="http://schemas.microsoft.com/office/drawing/2014/main" xmlns="" id="{F3C1B571-CBA7-03EC-DB4D-7F90A1A5D30F}"/>
              </a:ext>
            </a:extLst>
          </p:cNvPr>
          <p:cNvSpPr/>
          <p:nvPr/>
        </p:nvSpPr>
        <p:spPr>
          <a:xfrm>
            <a:off x="0" y="-46012"/>
            <a:ext cx="5458802" cy="6858000"/>
          </a:xfrm>
          <a:prstGeom prst="rect">
            <a:avLst/>
          </a:prstGeom>
          <a:solidFill>
            <a:srgbClr val="00206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 name="Título 1">
            <a:extLst>
              <a:ext uri="{FF2B5EF4-FFF2-40B4-BE49-F238E27FC236}">
                <a16:creationId xmlns:a16="http://schemas.microsoft.com/office/drawing/2014/main" xmlns="" id="{15115107-5DA3-4397-A1DA-67705DAE1EC2}"/>
              </a:ext>
            </a:extLst>
          </p:cNvPr>
          <p:cNvSpPr>
            <a:spLocks noGrp="1"/>
          </p:cNvSpPr>
          <p:nvPr>
            <p:ph type="title"/>
          </p:nvPr>
        </p:nvSpPr>
        <p:spPr>
          <a:xfrm>
            <a:off x="449145" y="513729"/>
            <a:ext cx="4509105" cy="1495794"/>
          </a:xfrm>
          <a:noFill/>
          <a:ln w="31750" cap="sq">
            <a:noFill/>
            <a:miter lim="800000"/>
          </a:ln>
          <a:effectLst>
            <a:glow rad="152400">
              <a:schemeClr val="bg1">
                <a:alpha val="13000"/>
              </a:schemeClr>
            </a:glow>
          </a:effectLst>
        </p:spPr>
        <p:txBody>
          <a:bodyPr vert="horz" wrap="square" lIns="182880" tIns="182880" rIns="182880" bIns="182880" rtlCol="0" anchor="ctr">
            <a:normAutofit fontScale="90000"/>
          </a:bodyPr>
          <a:lstStyle/>
          <a:p>
            <a:pPr rtl="0"/>
            <a:r>
              <a:rPr lang="pt-PT" dirty="0">
                <a:solidFill>
                  <a:schemeClr val="bg1"/>
                </a:solidFill>
                <a:latin typeface="Century Gothic" panose="020B0502020202020204" pitchFamily="34" charset="0"/>
              </a:rPr>
              <a:t>Edital de convocação</a:t>
            </a:r>
          </a:p>
        </p:txBody>
      </p:sp>
      <p:pic>
        <p:nvPicPr>
          <p:cNvPr id="9" name="Imagem 8">
            <a:extLst>
              <a:ext uri="{FF2B5EF4-FFF2-40B4-BE49-F238E27FC236}">
                <a16:creationId xmlns:a16="http://schemas.microsoft.com/office/drawing/2014/main" xmlns="" id="{D1F9FAC8-EC13-CECE-48CD-FFE932D95EFC}"/>
              </a:ext>
            </a:extLst>
          </p:cNvPr>
          <p:cNvPicPr>
            <a:picLocks noChangeAspect="1"/>
          </p:cNvPicPr>
          <p:nvPr/>
        </p:nvPicPr>
        <p:blipFill rotWithShape="1">
          <a:blip r:embed="rId4"/>
          <a:srcRect b="7805"/>
          <a:stretch/>
        </p:blipFill>
        <p:spPr>
          <a:xfrm>
            <a:off x="5922165" y="2446254"/>
            <a:ext cx="6262780" cy="4236979"/>
          </a:xfrm>
          <a:prstGeom prst="rect">
            <a:avLst/>
          </a:prstGeom>
        </p:spPr>
      </p:pic>
      <p:pic>
        <p:nvPicPr>
          <p:cNvPr id="11" name="Imagem 10">
            <a:extLst>
              <a:ext uri="{FF2B5EF4-FFF2-40B4-BE49-F238E27FC236}">
                <a16:creationId xmlns:a16="http://schemas.microsoft.com/office/drawing/2014/main" xmlns="" id="{CA07D8E2-5CA3-3F5E-B6E4-B05680B1BF42}"/>
              </a:ext>
            </a:extLst>
          </p:cNvPr>
          <p:cNvPicPr>
            <a:picLocks noChangeAspect="1"/>
          </p:cNvPicPr>
          <p:nvPr/>
        </p:nvPicPr>
        <p:blipFill rotWithShape="1">
          <a:blip r:embed="rId5"/>
          <a:srcRect r="2983" b="4182"/>
          <a:stretch/>
        </p:blipFill>
        <p:spPr>
          <a:xfrm>
            <a:off x="6096000" y="423989"/>
            <a:ext cx="5406418" cy="1854754"/>
          </a:xfrm>
          <a:prstGeom prst="rect">
            <a:avLst/>
          </a:prstGeom>
        </p:spPr>
      </p:pic>
      <p:sp>
        <p:nvSpPr>
          <p:cNvPr id="12" name="Retângulo 11">
            <a:extLst>
              <a:ext uri="{FF2B5EF4-FFF2-40B4-BE49-F238E27FC236}">
                <a16:creationId xmlns:a16="http://schemas.microsoft.com/office/drawing/2014/main" xmlns="" id="{0B968207-BD94-0430-7855-BCEEDCAB6C42}"/>
              </a:ext>
            </a:extLst>
          </p:cNvPr>
          <p:cNvSpPr/>
          <p:nvPr/>
        </p:nvSpPr>
        <p:spPr>
          <a:xfrm>
            <a:off x="-948719" y="423989"/>
            <a:ext cx="5406418" cy="167527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Tree>
    <p:extLst>
      <p:ext uri="{BB962C8B-B14F-4D97-AF65-F5344CB8AC3E}">
        <p14:creationId xmlns:p14="http://schemas.microsoft.com/office/powerpoint/2010/main" val="2067005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tângulo 5">
            <a:extLst>
              <a:ext uri="{FF2B5EF4-FFF2-40B4-BE49-F238E27FC236}">
                <a16:creationId xmlns:a16="http://schemas.microsoft.com/office/drawing/2014/main" xmlns="" id="{3B326AE1-0E76-40B7-CC60-E910589F07D5}"/>
              </a:ext>
            </a:extLst>
          </p:cNvPr>
          <p:cNvSpPr/>
          <p:nvPr/>
        </p:nvSpPr>
        <p:spPr>
          <a:xfrm>
            <a:off x="0" y="-1"/>
            <a:ext cx="7143750" cy="6858001"/>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 name="Título 1">
            <a:extLst>
              <a:ext uri="{FF2B5EF4-FFF2-40B4-BE49-F238E27FC236}">
                <a16:creationId xmlns:a16="http://schemas.microsoft.com/office/drawing/2014/main" xmlns="" id="{15115107-5DA3-4397-A1DA-67705DAE1EC2}"/>
              </a:ext>
            </a:extLst>
          </p:cNvPr>
          <p:cNvSpPr>
            <a:spLocks noGrp="1"/>
          </p:cNvSpPr>
          <p:nvPr>
            <p:ph type="title"/>
          </p:nvPr>
        </p:nvSpPr>
        <p:spPr>
          <a:xfrm>
            <a:off x="316030" y="472291"/>
            <a:ext cx="5039297" cy="1495794"/>
          </a:xfrm>
          <a:noFill/>
          <a:ln w="31750" cap="sq">
            <a:noFill/>
            <a:miter lim="800000"/>
          </a:ln>
          <a:effectLst>
            <a:glow rad="152400">
              <a:schemeClr val="bg1">
                <a:alpha val="13000"/>
              </a:schemeClr>
            </a:glow>
          </a:effectLst>
        </p:spPr>
        <p:txBody>
          <a:bodyPr vert="horz" wrap="square" lIns="182880" tIns="182880" rIns="182880" bIns="182880" rtlCol="0" anchor="ctr">
            <a:normAutofit/>
          </a:bodyPr>
          <a:lstStyle/>
          <a:p>
            <a:pPr rtl="0"/>
            <a:r>
              <a:rPr lang="pt-PT" sz="6000" dirty="0">
                <a:solidFill>
                  <a:schemeClr val="tx1">
                    <a:lumMod val="95000"/>
                    <a:lumOff val="5000"/>
                  </a:schemeClr>
                </a:solidFill>
                <a:latin typeface="Century Gothic" panose="020B0502020202020204" pitchFamily="34" charset="0"/>
              </a:rPr>
              <a:t>Publicações</a:t>
            </a:r>
          </a:p>
        </p:txBody>
      </p:sp>
      <p:sp>
        <p:nvSpPr>
          <p:cNvPr id="7" name="CaixaDeTexto 6">
            <a:extLst>
              <a:ext uri="{FF2B5EF4-FFF2-40B4-BE49-F238E27FC236}">
                <a16:creationId xmlns:a16="http://schemas.microsoft.com/office/drawing/2014/main" xmlns="" id="{1536571D-F90D-7115-406F-8E831529E76B}"/>
              </a:ext>
            </a:extLst>
          </p:cNvPr>
          <p:cNvSpPr txBox="1"/>
          <p:nvPr/>
        </p:nvSpPr>
        <p:spPr>
          <a:xfrm>
            <a:off x="504825" y="2509037"/>
            <a:ext cx="5486400" cy="803233"/>
          </a:xfrm>
          <a:prstGeom prst="rect">
            <a:avLst/>
          </a:prstGeom>
          <a:noFill/>
        </p:spPr>
        <p:txBody>
          <a:bodyPr wrap="square" rtlCol="0">
            <a:spAutoFit/>
          </a:bodyPr>
          <a:lstStyle/>
          <a:p>
            <a:pPr marL="285750" indent="-285750">
              <a:buFont typeface="Arial" panose="020B0604020202020204" pitchFamily="34" charset="0"/>
              <a:buChar char="•"/>
            </a:pPr>
            <a:r>
              <a:rPr lang="pt-BR" sz="2000" dirty="0">
                <a:solidFill>
                  <a:schemeClr val="tx1">
                    <a:lumMod val="95000"/>
                    <a:lumOff val="5000"/>
                  </a:schemeClr>
                </a:solidFill>
                <a:latin typeface="Century Gothic" panose="020B0502020202020204" pitchFamily="34" charset="0"/>
              </a:rPr>
              <a:t>Internet (Redes Oficiais do Município);</a:t>
            </a:r>
          </a:p>
          <a:p>
            <a:pPr marL="285750" indent="-285750">
              <a:lnSpc>
                <a:spcPct val="150000"/>
              </a:lnSpc>
              <a:buFont typeface="Arial" panose="020B0604020202020204" pitchFamily="34" charset="0"/>
              <a:buChar char="•"/>
            </a:pPr>
            <a:r>
              <a:rPr lang="pt-BR" sz="2000" dirty="0">
                <a:solidFill>
                  <a:schemeClr val="tx1">
                    <a:lumMod val="95000"/>
                    <a:lumOff val="5000"/>
                  </a:schemeClr>
                </a:solidFill>
                <a:latin typeface="Century Gothic" panose="020B0502020202020204" pitchFamily="34" charset="0"/>
              </a:rPr>
              <a:t>Mural de Notícias da Prefeitura.</a:t>
            </a:r>
            <a:endParaRPr lang="pt-BR" sz="2400" dirty="0">
              <a:solidFill>
                <a:schemeClr val="tx1">
                  <a:lumMod val="95000"/>
                  <a:lumOff val="5000"/>
                </a:schemeClr>
              </a:solidFill>
              <a:latin typeface="Century Gothic" panose="020B0502020202020204" pitchFamily="34" charset="0"/>
            </a:endParaRPr>
          </a:p>
        </p:txBody>
      </p:sp>
      <p:grpSp>
        <p:nvGrpSpPr>
          <p:cNvPr id="5" name="Agrupar 4">
            <a:extLst>
              <a:ext uri="{FF2B5EF4-FFF2-40B4-BE49-F238E27FC236}">
                <a16:creationId xmlns:a16="http://schemas.microsoft.com/office/drawing/2014/main" xmlns="" id="{1B7BA0D6-A469-BB91-E66B-8D52AE4F32CB}"/>
              </a:ext>
            </a:extLst>
          </p:cNvPr>
          <p:cNvGrpSpPr/>
          <p:nvPr/>
        </p:nvGrpSpPr>
        <p:grpSpPr>
          <a:xfrm>
            <a:off x="1402298" y="5625928"/>
            <a:ext cx="4439797" cy="821382"/>
            <a:chOff x="6704453" y="5777333"/>
            <a:chExt cx="4439797" cy="821382"/>
          </a:xfrm>
        </p:grpSpPr>
        <p:pic>
          <p:nvPicPr>
            <p:cNvPr id="9" name="Imagem 9" descr="Ícone&#10;&#10;Descrição gerada automaticamente">
              <a:extLst>
                <a:ext uri="{FF2B5EF4-FFF2-40B4-BE49-F238E27FC236}">
                  <a16:creationId xmlns:a16="http://schemas.microsoft.com/office/drawing/2014/main" xmlns="" id="{572FC771-D0F7-6FE6-D303-E94E710C0790}"/>
                </a:ext>
              </a:extLst>
            </p:cNvPr>
            <p:cNvPicPr>
              <a:picLocks noChangeAspect="1"/>
            </p:cNvPicPr>
            <p:nvPr/>
          </p:nvPicPr>
          <p:blipFill>
            <a:blip r:embed="rId3"/>
            <a:stretch>
              <a:fillRect/>
            </a:stretch>
          </p:blipFill>
          <p:spPr>
            <a:xfrm>
              <a:off x="6704453" y="5777333"/>
              <a:ext cx="420065" cy="374490"/>
            </a:xfrm>
            <a:prstGeom prst="rect">
              <a:avLst/>
            </a:prstGeom>
          </p:spPr>
        </p:pic>
        <p:sp>
          <p:nvSpPr>
            <p:cNvPr id="10" name="CaixaDeTexto 9">
              <a:extLst>
                <a:ext uri="{FF2B5EF4-FFF2-40B4-BE49-F238E27FC236}">
                  <a16:creationId xmlns:a16="http://schemas.microsoft.com/office/drawing/2014/main" xmlns="" id="{643E8FA4-72EA-724C-3DF9-C70345B2CD0F}"/>
                </a:ext>
              </a:extLst>
            </p:cNvPr>
            <p:cNvSpPr txBox="1"/>
            <p:nvPr/>
          </p:nvSpPr>
          <p:spPr>
            <a:xfrm>
              <a:off x="7041807" y="5779384"/>
              <a:ext cx="410244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pt-BR" dirty="0">
                  <a:solidFill>
                    <a:schemeClr val="tx1">
                      <a:lumMod val="95000"/>
                      <a:lumOff val="5000"/>
                    </a:schemeClr>
                  </a:solidFill>
                  <a:latin typeface="Century Gothic" panose="020B0502020202020204" pitchFamily="34" charset="0"/>
                </a:rPr>
                <a:t>@prefeituradebarreirasoficial</a:t>
              </a:r>
            </a:p>
          </p:txBody>
        </p:sp>
        <p:pic>
          <p:nvPicPr>
            <p:cNvPr id="11" name="Imagem 11" descr="Ícone&#10;&#10;Descrição gerada automaticamente">
              <a:extLst>
                <a:ext uri="{FF2B5EF4-FFF2-40B4-BE49-F238E27FC236}">
                  <a16:creationId xmlns:a16="http://schemas.microsoft.com/office/drawing/2014/main" xmlns="" id="{CC97B171-9289-1BB5-3FB3-5C302D62B56A}"/>
                </a:ext>
              </a:extLst>
            </p:cNvPr>
            <p:cNvPicPr>
              <a:picLocks noChangeAspect="1"/>
            </p:cNvPicPr>
            <p:nvPr/>
          </p:nvPicPr>
          <p:blipFill>
            <a:blip r:embed="rId4"/>
            <a:stretch>
              <a:fillRect/>
            </a:stretch>
          </p:blipFill>
          <p:spPr>
            <a:xfrm>
              <a:off x="6748159" y="6217834"/>
              <a:ext cx="361590" cy="380881"/>
            </a:xfrm>
            <a:prstGeom prst="rect">
              <a:avLst/>
            </a:prstGeom>
          </p:spPr>
        </p:pic>
        <p:sp>
          <p:nvSpPr>
            <p:cNvPr id="12" name="CaixaDeTexto 11">
              <a:extLst>
                <a:ext uri="{FF2B5EF4-FFF2-40B4-BE49-F238E27FC236}">
                  <a16:creationId xmlns:a16="http://schemas.microsoft.com/office/drawing/2014/main" xmlns="" id="{F111DEF9-E22B-ECFA-6D3C-E5BE70D12601}"/>
                </a:ext>
              </a:extLst>
            </p:cNvPr>
            <p:cNvSpPr txBox="1"/>
            <p:nvPr/>
          </p:nvSpPr>
          <p:spPr>
            <a:xfrm>
              <a:off x="7041807" y="6223080"/>
              <a:ext cx="328926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dirty="0">
                  <a:solidFill>
                    <a:schemeClr val="tx1">
                      <a:lumMod val="95000"/>
                      <a:lumOff val="5000"/>
                    </a:schemeClr>
                  </a:solidFill>
                  <a:latin typeface="Century Gothic" panose="020B0502020202020204" pitchFamily="34" charset="0"/>
                </a:rPr>
                <a:t>Prefeitura de Barreiras-BA</a:t>
              </a:r>
            </a:p>
          </p:txBody>
        </p:sp>
      </p:grpSp>
      <p:pic>
        <p:nvPicPr>
          <p:cNvPr id="4" name="Imagem 3">
            <a:extLst>
              <a:ext uri="{FF2B5EF4-FFF2-40B4-BE49-F238E27FC236}">
                <a16:creationId xmlns:a16="http://schemas.microsoft.com/office/drawing/2014/main" xmlns="" id="{B775C906-69A5-104A-EB1A-5FF6004A424B}"/>
              </a:ext>
            </a:extLst>
          </p:cNvPr>
          <p:cNvPicPr>
            <a:picLocks noChangeAspect="1"/>
          </p:cNvPicPr>
          <p:nvPr/>
        </p:nvPicPr>
        <p:blipFill>
          <a:blip r:embed="rId5"/>
          <a:stretch>
            <a:fillRect/>
          </a:stretch>
        </p:blipFill>
        <p:spPr>
          <a:xfrm>
            <a:off x="6705600" y="0"/>
            <a:ext cx="5486400" cy="6858000"/>
          </a:xfrm>
          <a:prstGeom prst="rect">
            <a:avLst/>
          </a:prstGeom>
        </p:spPr>
      </p:pic>
    </p:spTree>
    <p:extLst>
      <p:ext uri="{BB962C8B-B14F-4D97-AF65-F5344CB8AC3E}">
        <p14:creationId xmlns:p14="http://schemas.microsoft.com/office/powerpoint/2010/main" val="179776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tângulo 32">
            <a:extLst>
              <a:ext uri="{FF2B5EF4-FFF2-40B4-BE49-F238E27FC236}">
                <a16:creationId xmlns:a16="http://schemas.microsoft.com/office/drawing/2014/main" xmlns="" id="{6F784B60-8542-855F-D08B-47D52B5687CA}"/>
              </a:ext>
            </a:extLst>
          </p:cNvPr>
          <p:cNvSpPr/>
          <p:nvPr/>
        </p:nvSpPr>
        <p:spPr>
          <a:xfrm>
            <a:off x="0" y="-1"/>
            <a:ext cx="12192000" cy="6858001"/>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8" name="Retângulo 27">
            <a:extLst>
              <a:ext uri="{FF2B5EF4-FFF2-40B4-BE49-F238E27FC236}">
                <a16:creationId xmlns:a16="http://schemas.microsoft.com/office/drawing/2014/main" xmlns="" id="{8F762633-FC18-030A-3975-96A5429AB66D}"/>
              </a:ext>
            </a:extLst>
          </p:cNvPr>
          <p:cNvSpPr/>
          <p:nvPr/>
        </p:nvSpPr>
        <p:spPr>
          <a:xfrm>
            <a:off x="1009650" y="2337120"/>
            <a:ext cx="9810751" cy="4177980"/>
          </a:xfrm>
          <a:prstGeom prst="rect">
            <a:avLst/>
          </a:prstGeom>
          <a:solidFill>
            <a:srgbClr val="002060">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13316" name="Picture 4" descr="MPPA recomenda transparência na aplicação de recursos municipais | Portal  MPPA">
            <a:extLst>
              <a:ext uri="{FF2B5EF4-FFF2-40B4-BE49-F238E27FC236}">
                <a16:creationId xmlns:a16="http://schemas.microsoft.com/office/drawing/2014/main" xmlns="" id="{58D5AE6D-A1F6-54EB-FF6E-7C2479427170}"/>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069" b="96207" l="14943" r="99310">
                        <a14:foregroundMark x1="66322" y1="82931" x2="56207" y2="89483"/>
                        <a14:foregroundMark x1="56207" y1="89483" x2="41494" y2="92586"/>
                        <a14:foregroundMark x1="41494" y1="92586" x2="26207" y2="88103"/>
                        <a14:foregroundMark x1="26207" y1="88103" x2="15057" y2="73103"/>
                        <a14:foregroundMark x1="15057" y1="73103" x2="15057" y2="31552"/>
                        <a14:foregroundMark x1="15057" y1="31552" x2="23793" y2="22241"/>
                        <a14:foregroundMark x1="57816" y1="67414" x2="40230" y2="65517"/>
                        <a14:foregroundMark x1="40230" y1="65517" x2="16897" y2="47414"/>
                        <a14:foregroundMark x1="37126" y1="49483" x2="47586" y2="71724"/>
                        <a14:foregroundMark x1="47586" y1="71724" x2="25172" y2="66724"/>
                        <a14:foregroundMark x1="25172" y1="66724" x2="21609" y2="56552"/>
                        <a14:foregroundMark x1="31954" y1="68103" x2="47471" y2="81034"/>
                        <a14:foregroundMark x1="50460" y1="73276" x2="28046" y2="81552"/>
                        <a14:foregroundMark x1="28046" y1="81552" x2="22069" y2="51379"/>
                        <a14:foregroundMark x1="48276" y1="53966" x2="39310" y2="46207"/>
                        <a14:foregroundMark x1="18621" y1="55172" x2="24253" y2="73621"/>
                        <a14:foregroundMark x1="24253" y1="73621" x2="51264" y2="83621"/>
                        <a14:foregroundMark x1="47816" y1="57069" x2="44023" y2="57759"/>
                        <a14:foregroundMark x1="58161" y1="11897" x2="37931" y2="7414"/>
                        <a14:foregroundMark x1="37931" y1="7414" x2="50575" y2="6552"/>
                        <a14:foregroundMark x1="50575" y1="6552" x2="55632" y2="6897"/>
                        <a14:foregroundMark x1="35402" y1="80345" x2="51264" y2="82241"/>
                        <a14:foregroundMark x1="46552" y1="79655" x2="44023" y2="84828"/>
                        <a14:foregroundMark x1="18276" y1="41207" x2="18736" y2="32414"/>
                        <a14:foregroundMark x1="18161" y1="34828" x2="17931" y2="45345"/>
                        <a14:foregroundMark x1="18046" y1="45345" x2="17931" y2="33621"/>
                        <a14:foregroundMark x1="48276" y1="2241" x2="38161" y2="2069"/>
                        <a14:foregroundMark x1="18621" y1="33621" x2="18621" y2="53103"/>
                        <a14:foregroundMark x1="18621" y1="53103" x2="16322" y2="43966"/>
                        <a14:foregroundMark x1="45402" y1="55862" x2="45862" y2="63448"/>
                        <a14:foregroundMark x1="49885" y1="68621" x2="42759" y2="73966"/>
                        <a14:foregroundMark x1="51264" y1="68621" x2="50345" y2="71724"/>
                        <a14:foregroundMark x1="57816" y1="84655" x2="33218" y2="87931"/>
                        <a14:foregroundMark x1="32529" y1="87241" x2="26782" y2="76897"/>
                        <a14:foregroundMark x1="31034" y1="65517" x2="34138" y2="66207"/>
                        <a14:foregroundMark x1="18276" y1="34138" x2="17701" y2="33621"/>
                        <a14:foregroundMark x1="28966" y1="82586" x2="29770" y2="84483"/>
                        <a14:foregroundMark x1="32414" y1="85345" x2="29080" y2="86552"/>
                        <a14:foregroundMark x1="37701" y1="93103" x2="48276" y2="96207"/>
                        <a14:foregroundMark x1="48276" y1="96207" x2="56322" y2="93103"/>
                        <a14:foregroundMark x1="73793" y1="76552" x2="96207" y2="92586"/>
                        <a14:foregroundMark x1="96207" y1="92586" x2="96207" y2="92586"/>
                        <a14:foregroundMark x1="96437" y1="93276" x2="99310" y2="82069"/>
                        <a14:foregroundMark x1="88966" y1="76897" x2="76092" y2="70000"/>
                        <a14:foregroundMark x1="76092" y1="70000" x2="90345" y2="78793"/>
                        <a14:foregroundMark x1="90920" y1="76724" x2="77471" y2="69483"/>
                        <a14:foregroundMark x1="77471" y1="69483" x2="90460" y2="75000"/>
                        <a14:foregroundMark x1="90460" y1="75000" x2="77931" y2="70690"/>
                        <a14:foregroundMark x1="77931" y1="70690" x2="74138" y2="62759"/>
                        <a14:foregroundMark x1="76782" y1="67069" x2="80805" y2="69828"/>
                        <a14:foregroundMark x1="18276" y1="53966" x2="19655" y2="52241"/>
                        <a14:foregroundMark x1="19425" y1="53793" x2="18851" y2="51379"/>
                        <a14:foregroundMark x1="75977" y1="60000" x2="75977" y2="57586"/>
                        <a14:foregroundMark x1="77931" y1="67069" x2="77011" y2="65172"/>
                        <a14:foregroundMark x1="81034" y1="69655" x2="79080" y2="67759"/>
                        <a14:foregroundMark x1="77701" y1="79310" x2="73793" y2="77414"/>
                        <a14:foregroundMark x1="85977" y1="87069" x2="83908" y2="83966"/>
                        <a14:foregroundMark x1="76552" y1="79138" x2="74368" y2="79138"/>
                      </a14:backgroundRemoval>
                    </a14:imgEffect>
                  </a14:imgLayer>
                </a14:imgProps>
              </a:ext>
              <a:ext uri="{28A0092B-C50C-407E-A947-70E740481C1C}">
                <a14:useLocalDpi xmlns:a14="http://schemas.microsoft.com/office/drawing/2010/main" val="0"/>
              </a:ext>
            </a:extLst>
          </a:blip>
          <a:srcRect l="10443"/>
          <a:stretch/>
        </p:blipFill>
        <p:spPr bwMode="auto">
          <a:xfrm>
            <a:off x="9186422" y="479737"/>
            <a:ext cx="3517785" cy="2618656"/>
          </a:xfrm>
          <a:prstGeom prst="rect">
            <a:avLst/>
          </a:prstGeom>
          <a:noFill/>
          <a:extLst>
            <a:ext uri="{909E8E84-426E-40DD-AFC4-6F175D3DCCD1}">
              <a14:hiddenFill xmlns:a14="http://schemas.microsoft.com/office/drawing/2010/main">
                <a:solidFill>
                  <a:srgbClr val="FFFFFF"/>
                </a:solidFill>
              </a14:hiddenFill>
            </a:ext>
          </a:extLst>
        </p:spPr>
      </p:pic>
      <p:sp>
        <p:nvSpPr>
          <p:cNvPr id="6" name="CaixaDeTexto 5">
            <a:extLst>
              <a:ext uri="{FF2B5EF4-FFF2-40B4-BE49-F238E27FC236}">
                <a16:creationId xmlns:a16="http://schemas.microsoft.com/office/drawing/2014/main" xmlns="" id="{2EBE2A8B-A4E8-8443-E929-FF9278E7F05D}"/>
              </a:ext>
            </a:extLst>
          </p:cNvPr>
          <p:cNvSpPr txBox="1"/>
          <p:nvPr/>
        </p:nvSpPr>
        <p:spPr>
          <a:xfrm>
            <a:off x="962913" y="531286"/>
            <a:ext cx="9198567" cy="1684115"/>
          </a:xfrm>
          <a:prstGeom prst="rect">
            <a:avLst/>
          </a:prstGeom>
          <a:noFill/>
        </p:spPr>
        <p:txBody>
          <a:bodyPr wrap="square">
            <a:spAutoFit/>
          </a:bodyPr>
          <a:lstStyle/>
          <a:p>
            <a:pPr lvl="0">
              <a:lnSpc>
                <a:spcPct val="150000"/>
              </a:lnSpc>
            </a:pPr>
            <a:r>
              <a:rPr lang="pt-BR" sz="2400" dirty="0">
                <a:latin typeface="Century Gothic" panose="020B0502020202020204" pitchFamily="34" charset="0"/>
              </a:rPr>
              <a:t>São instrumentos de transparência da gestão fiscal, aos quais será dada ampla divulgação, inclusive em meios eletrônicos de acesso público:</a:t>
            </a:r>
          </a:p>
        </p:txBody>
      </p:sp>
      <p:sp>
        <p:nvSpPr>
          <p:cNvPr id="17" name="CaixaDeTexto 16">
            <a:extLst>
              <a:ext uri="{FF2B5EF4-FFF2-40B4-BE49-F238E27FC236}">
                <a16:creationId xmlns:a16="http://schemas.microsoft.com/office/drawing/2014/main" xmlns="" id="{4A3C050F-CA07-76D5-8AEF-3D7F7104CE6C}"/>
              </a:ext>
            </a:extLst>
          </p:cNvPr>
          <p:cNvSpPr txBox="1"/>
          <p:nvPr/>
        </p:nvSpPr>
        <p:spPr>
          <a:xfrm>
            <a:off x="2105913" y="5772716"/>
            <a:ext cx="7829550" cy="553998"/>
          </a:xfrm>
          <a:prstGeom prst="rect">
            <a:avLst/>
          </a:prstGeom>
          <a:noFill/>
        </p:spPr>
        <p:txBody>
          <a:bodyPr wrap="square" rtlCol="0">
            <a:spAutoFit/>
          </a:bodyPr>
          <a:lstStyle/>
          <a:p>
            <a:r>
              <a:rPr lang="pt-BR" sz="1500" dirty="0">
                <a:solidFill>
                  <a:schemeClr val="bg1"/>
                </a:solidFill>
                <a:latin typeface="Century Gothic" panose="020B0502020202020204" pitchFamily="34" charset="0"/>
              </a:rPr>
              <a:t>http://www.barreiras.ba.gov.br/diario/pdf/2023/diario3922.pdf </a:t>
            </a:r>
          </a:p>
          <a:p>
            <a:r>
              <a:rPr lang="pt-BR" sz="1500" dirty="0">
                <a:solidFill>
                  <a:schemeClr val="bg1"/>
                </a:solidFill>
                <a:latin typeface="Century Gothic" panose="020B0502020202020204" pitchFamily="34" charset="0"/>
              </a:rPr>
              <a:t>Diário Oficial do Município: em 23/05/2023 - Páginas 5 a 34</a:t>
            </a:r>
          </a:p>
        </p:txBody>
      </p:sp>
      <p:grpSp>
        <p:nvGrpSpPr>
          <p:cNvPr id="34" name="Agrupar 33">
            <a:extLst>
              <a:ext uri="{FF2B5EF4-FFF2-40B4-BE49-F238E27FC236}">
                <a16:creationId xmlns:a16="http://schemas.microsoft.com/office/drawing/2014/main" xmlns="" id="{845021F5-0B20-BD4F-766B-615D60B4CE90}"/>
              </a:ext>
            </a:extLst>
          </p:cNvPr>
          <p:cNvGrpSpPr/>
          <p:nvPr/>
        </p:nvGrpSpPr>
        <p:grpSpPr>
          <a:xfrm>
            <a:off x="1580218" y="2618249"/>
            <a:ext cx="8827210" cy="3001860"/>
            <a:chOff x="1600326" y="2754234"/>
            <a:chExt cx="8827210" cy="3001860"/>
          </a:xfrm>
        </p:grpSpPr>
        <p:grpSp>
          <p:nvGrpSpPr>
            <p:cNvPr id="25" name="Agrupar 24">
              <a:extLst>
                <a:ext uri="{FF2B5EF4-FFF2-40B4-BE49-F238E27FC236}">
                  <a16:creationId xmlns:a16="http://schemas.microsoft.com/office/drawing/2014/main" xmlns="" id="{ACFECEAF-DFA2-D70A-B0AC-53A9B70D0DBE}"/>
                </a:ext>
              </a:extLst>
            </p:cNvPr>
            <p:cNvGrpSpPr/>
            <p:nvPr/>
          </p:nvGrpSpPr>
          <p:grpSpPr>
            <a:xfrm>
              <a:off x="1600326" y="2754234"/>
              <a:ext cx="4316645" cy="1200329"/>
              <a:chOff x="1017355" y="2669523"/>
              <a:chExt cx="4316645" cy="1200329"/>
            </a:xfrm>
          </p:grpSpPr>
          <p:sp>
            <p:nvSpPr>
              <p:cNvPr id="10" name="CaixaDeTexto 9">
                <a:extLst>
                  <a:ext uri="{FF2B5EF4-FFF2-40B4-BE49-F238E27FC236}">
                    <a16:creationId xmlns:a16="http://schemas.microsoft.com/office/drawing/2014/main" xmlns="" id="{3B6B59DF-4CDB-F783-8AB3-1E0CAB72A6BD}"/>
                  </a:ext>
                </a:extLst>
              </p:cNvPr>
              <p:cNvSpPr txBox="1"/>
              <p:nvPr/>
            </p:nvSpPr>
            <p:spPr>
              <a:xfrm>
                <a:off x="1543050" y="2669523"/>
                <a:ext cx="3790950" cy="1200329"/>
              </a:xfrm>
              <a:prstGeom prst="rect">
                <a:avLst/>
              </a:prstGeom>
              <a:noFill/>
            </p:spPr>
            <p:txBody>
              <a:bodyPr wrap="square">
                <a:spAutoFit/>
              </a:bodyPr>
              <a:lstStyle/>
              <a:p>
                <a:pPr lvl="0"/>
                <a:r>
                  <a:rPr lang="pt-BR" sz="2400" dirty="0">
                    <a:solidFill>
                      <a:schemeClr val="bg1"/>
                    </a:solidFill>
                    <a:latin typeface="Century Gothic" panose="020B0502020202020204" pitchFamily="34" charset="0"/>
                  </a:rPr>
                  <a:t>Os planos, leis de diretrizes orçamentárias e orçamentos;</a:t>
                </a:r>
              </a:p>
            </p:txBody>
          </p:sp>
          <p:pic>
            <p:nvPicPr>
              <p:cNvPr id="19" name="Gráfico 18" descr="Marca de seleção">
                <a:extLst>
                  <a:ext uri="{FF2B5EF4-FFF2-40B4-BE49-F238E27FC236}">
                    <a16:creationId xmlns:a16="http://schemas.microsoft.com/office/drawing/2014/main" xmlns="" id="{E850812A-7839-2C95-C8EC-1A3D9AF84156}"/>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017355" y="3091984"/>
                <a:ext cx="337016" cy="337016"/>
              </a:xfrm>
              <a:prstGeom prst="rect">
                <a:avLst/>
              </a:prstGeom>
            </p:spPr>
          </p:pic>
        </p:grpSp>
        <p:grpSp>
          <p:nvGrpSpPr>
            <p:cNvPr id="26" name="Agrupar 25">
              <a:extLst>
                <a:ext uri="{FF2B5EF4-FFF2-40B4-BE49-F238E27FC236}">
                  <a16:creationId xmlns:a16="http://schemas.microsoft.com/office/drawing/2014/main" xmlns="" id="{860E327C-8511-CBF4-47EC-16D955EDDE30}"/>
                </a:ext>
              </a:extLst>
            </p:cNvPr>
            <p:cNvGrpSpPr/>
            <p:nvPr/>
          </p:nvGrpSpPr>
          <p:grpSpPr>
            <a:xfrm>
              <a:off x="1600326" y="4555765"/>
              <a:ext cx="4030895" cy="1200329"/>
              <a:chOff x="1017355" y="4618797"/>
              <a:chExt cx="4030895" cy="1200329"/>
            </a:xfrm>
          </p:grpSpPr>
          <p:sp>
            <p:nvSpPr>
              <p:cNvPr id="14" name="CaixaDeTexto 13">
                <a:extLst>
                  <a:ext uri="{FF2B5EF4-FFF2-40B4-BE49-F238E27FC236}">
                    <a16:creationId xmlns:a16="http://schemas.microsoft.com/office/drawing/2014/main" xmlns="" id="{B15F4F20-B35D-017B-5C35-BFC817F6CCCD}"/>
                  </a:ext>
                </a:extLst>
              </p:cNvPr>
              <p:cNvSpPr txBox="1"/>
              <p:nvPr/>
            </p:nvSpPr>
            <p:spPr>
              <a:xfrm>
                <a:off x="1543050" y="4618797"/>
                <a:ext cx="3505200" cy="1200329"/>
              </a:xfrm>
              <a:prstGeom prst="rect">
                <a:avLst/>
              </a:prstGeom>
              <a:noFill/>
            </p:spPr>
            <p:txBody>
              <a:bodyPr wrap="square">
                <a:spAutoFit/>
              </a:bodyPr>
              <a:lstStyle/>
              <a:p>
                <a:pPr lvl="0"/>
                <a:r>
                  <a:rPr lang="pt-BR" sz="2400" dirty="0">
                    <a:solidFill>
                      <a:schemeClr val="bg1"/>
                    </a:solidFill>
                    <a:latin typeface="Century Gothic" panose="020B0502020202020204" pitchFamily="34" charset="0"/>
                  </a:rPr>
                  <a:t>Relatório Resumido da Execução Orçamentária - RREO;</a:t>
                </a:r>
              </a:p>
            </p:txBody>
          </p:sp>
          <p:pic>
            <p:nvPicPr>
              <p:cNvPr id="20" name="Gráfico 19" descr="Marca de seleção">
                <a:extLst>
                  <a:ext uri="{FF2B5EF4-FFF2-40B4-BE49-F238E27FC236}">
                    <a16:creationId xmlns:a16="http://schemas.microsoft.com/office/drawing/2014/main" xmlns="" id="{1090F5A9-D42D-BE0F-D4ED-B9433F51CC75}"/>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017355" y="5112778"/>
                <a:ext cx="337016" cy="337016"/>
              </a:xfrm>
              <a:prstGeom prst="rect">
                <a:avLst/>
              </a:prstGeom>
            </p:spPr>
          </p:pic>
        </p:grpSp>
        <p:grpSp>
          <p:nvGrpSpPr>
            <p:cNvPr id="27" name="Agrupar 26">
              <a:extLst>
                <a:ext uri="{FF2B5EF4-FFF2-40B4-BE49-F238E27FC236}">
                  <a16:creationId xmlns:a16="http://schemas.microsoft.com/office/drawing/2014/main" xmlns="" id="{DCDC6770-6346-C911-712E-27C467E411C9}"/>
                </a:ext>
              </a:extLst>
            </p:cNvPr>
            <p:cNvGrpSpPr/>
            <p:nvPr/>
          </p:nvGrpSpPr>
          <p:grpSpPr>
            <a:xfrm>
              <a:off x="6436286" y="2817812"/>
              <a:ext cx="3991250" cy="2783130"/>
              <a:chOff x="7130584" y="2666664"/>
              <a:chExt cx="3991250" cy="2783130"/>
            </a:xfrm>
          </p:grpSpPr>
          <p:sp>
            <p:nvSpPr>
              <p:cNvPr id="12" name="CaixaDeTexto 11">
                <a:extLst>
                  <a:ext uri="{FF2B5EF4-FFF2-40B4-BE49-F238E27FC236}">
                    <a16:creationId xmlns:a16="http://schemas.microsoft.com/office/drawing/2014/main" xmlns="" id="{0CD791AA-A351-190F-8CF4-EBAC1585DF74}"/>
                  </a:ext>
                </a:extLst>
              </p:cNvPr>
              <p:cNvSpPr txBox="1"/>
              <p:nvPr/>
            </p:nvSpPr>
            <p:spPr>
              <a:xfrm>
                <a:off x="7635684" y="2666664"/>
                <a:ext cx="3486150" cy="1200329"/>
              </a:xfrm>
              <a:prstGeom prst="rect">
                <a:avLst/>
              </a:prstGeom>
              <a:noFill/>
            </p:spPr>
            <p:txBody>
              <a:bodyPr wrap="square">
                <a:spAutoFit/>
              </a:bodyPr>
              <a:lstStyle/>
              <a:p>
                <a:pPr lvl="0"/>
                <a:r>
                  <a:rPr lang="pt-BR" sz="2400" dirty="0">
                    <a:solidFill>
                      <a:schemeClr val="bg1"/>
                    </a:solidFill>
                    <a:latin typeface="Century Gothic" panose="020B0502020202020204" pitchFamily="34" charset="0"/>
                  </a:rPr>
                  <a:t>As prestações de contas e o respectivo parecer prévio;</a:t>
                </a:r>
              </a:p>
            </p:txBody>
          </p:sp>
          <p:sp>
            <p:nvSpPr>
              <p:cNvPr id="16" name="CaixaDeTexto 15">
                <a:extLst>
                  <a:ext uri="{FF2B5EF4-FFF2-40B4-BE49-F238E27FC236}">
                    <a16:creationId xmlns:a16="http://schemas.microsoft.com/office/drawing/2014/main" xmlns="" id="{43C7F61E-F864-B49E-2880-74643AA6809C}"/>
                  </a:ext>
                </a:extLst>
              </p:cNvPr>
              <p:cNvSpPr txBox="1"/>
              <p:nvPr/>
            </p:nvSpPr>
            <p:spPr>
              <a:xfrm>
                <a:off x="7643115" y="4618797"/>
                <a:ext cx="3181350" cy="830997"/>
              </a:xfrm>
              <a:prstGeom prst="rect">
                <a:avLst/>
              </a:prstGeom>
              <a:noFill/>
            </p:spPr>
            <p:txBody>
              <a:bodyPr wrap="square">
                <a:spAutoFit/>
              </a:bodyPr>
              <a:lstStyle/>
              <a:p>
                <a:pPr lvl="0"/>
                <a:r>
                  <a:rPr lang="pt-BR" sz="2400" dirty="0">
                    <a:solidFill>
                      <a:schemeClr val="bg1"/>
                    </a:solidFill>
                    <a:latin typeface="Century Gothic" panose="020B0502020202020204" pitchFamily="34" charset="0"/>
                  </a:rPr>
                  <a:t>Relatório de Gestão Fiscal – RGF.</a:t>
                </a:r>
              </a:p>
            </p:txBody>
          </p:sp>
          <p:pic>
            <p:nvPicPr>
              <p:cNvPr id="21" name="Gráfico 20" descr="Marca de seleção">
                <a:extLst>
                  <a:ext uri="{FF2B5EF4-FFF2-40B4-BE49-F238E27FC236}">
                    <a16:creationId xmlns:a16="http://schemas.microsoft.com/office/drawing/2014/main" xmlns="" id="{5780E171-8BCF-7ECC-2405-54E830EAECF7}"/>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7130584" y="3091984"/>
                <a:ext cx="337016" cy="337016"/>
              </a:xfrm>
              <a:prstGeom prst="rect">
                <a:avLst/>
              </a:prstGeom>
            </p:spPr>
          </p:pic>
          <p:pic>
            <p:nvPicPr>
              <p:cNvPr id="22" name="Gráfico 21" descr="Marca de seleção">
                <a:extLst>
                  <a:ext uri="{FF2B5EF4-FFF2-40B4-BE49-F238E27FC236}">
                    <a16:creationId xmlns:a16="http://schemas.microsoft.com/office/drawing/2014/main" xmlns="" id="{22EA9ED9-02D0-8B49-8704-BA29F9DEEEB5}"/>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7130584" y="4834353"/>
                <a:ext cx="337016" cy="337016"/>
              </a:xfrm>
              <a:prstGeom prst="rect">
                <a:avLst/>
              </a:prstGeom>
            </p:spPr>
          </p:pic>
        </p:grpSp>
      </p:grpSp>
    </p:spTree>
    <p:extLst>
      <p:ext uri="{BB962C8B-B14F-4D97-AF65-F5344CB8AC3E}">
        <p14:creationId xmlns:p14="http://schemas.microsoft.com/office/powerpoint/2010/main" val="2208525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48B2AD8-7230-57F3-6D29-2EF4EC031AF8}"/>
              </a:ext>
            </a:extLst>
          </p:cNvPr>
          <p:cNvSpPr>
            <a:spLocks noGrp="1"/>
          </p:cNvSpPr>
          <p:nvPr>
            <p:ph type="title"/>
          </p:nvPr>
        </p:nvSpPr>
        <p:spPr>
          <a:xfrm>
            <a:off x="762761" y="151376"/>
            <a:ext cx="4475892" cy="1188720"/>
          </a:xfrm>
          <a:noFill/>
          <a:ln>
            <a:noFill/>
          </a:ln>
        </p:spPr>
        <p:txBody>
          <a:bodyPr>
            <a:normAutofit/>
          </a:bodyPr>
          <a:lstStyle/>
          <a:p>
            <a:r>
              <a:rPr lang="pt-BR" dirty="0">
                <a:latin typeface="Century Gothic" panose="020B0502020202020204" pitchFamily="34" charset="0"/>
              </a:rPr>
              <a:t>Apresentação</a:t>
            </a:r>
          </a:p>
        </p:txBody>
      </p:sp>
      <p:pic>
        <p:nvPicPr>
          <p:cNvPr id="4" name="Imagem 3">
            <a:extLst>
              <a:ext uri="{FF2B5EF4-FFF2-40B4-BE49-F238E27FC236}">
                <a16:creationId xmlns:a16="http://schemas.microsoft.com/office/drawing/2014/main" xmlns="" id="{31C56702-A9CC-2A55-C31F-212A28C11D3A}"/>
              </a:ext>
            </a:extLst>
          </p:cNvPr>
          <p:cNvPicPr>
            <a:picLocks noChangeAspect="1"/>
          </p:cNvPicPr>
          <p:nvPr/>
        </p:nvPicPr>
        <p:blipFill rotWithShape="1">
          <a:blip r:embed="rId2"/>
          <a:srcRect l="56648" r="7740"/>
          <a:stretch/>
        </p:blipFill>
        <p:spPr>
          <a:xfrm>
            <a:off x="8094432" y="-46694"/>
            <a:ext cx="4097568" cy="6904694"/>
          </a:xfrm>
          <a:prstGeom prst="rect">
            <a:avLst/>
          </a:prstGeom>
        </p:spPr>
      </p:pic>
      <p:grpSp>
        <p:nvGrpSpPr>
          <p:cNvPr id="5" name="Agrupar 4">
            <a:extLst>
              <a:ext uri="{FF2B5EF4-FFF2-40B4-BE49-F238E27FC236}">
                <a16:creationId xmlns:a16="http://schemas.microsoft.com/office/drawing/2014/main" xmlns="" id="{974C7C9D-2B17-70B7-C378-BE60C9DB3B33}"/>
              </a:ext>
            </a:extLst>
          </p:cNvPr>
          <p:cNvGrpSpPr/>
          <p:nvPr/>
        </p:nvGrpSpPr>
        <p:grpSpPr>
          <a:xfrm>
            <a:off x="-341472" y="1496671"/>
            <a:ext cx="6437473" cy="491146"/>
            <a:chOff x="3283714" y="2461417"/>
            <a:chExt cx="3538190" cy="752138"/>
          </a:xfrm>
        </p:grpSpPr>
        <p:sp>
          <p:nvSpPr>
            <p:cNvPr id="6" name="Seta: Divisa 5">
              <a:extLst>
                <a:ext uri="{FF2B5EF4-FFF2-40B4-BE49-F238E27FC236}">
                  <a16:creationId xmlns:a16="http://schemas.microsoft.com/office/drawing/2014/main" xmlns="" id="{3F782888-864A-0B99-AFD5-8259FC7073CE}"/>
                </a:ext>
              </a:extLst>
            </p:cNvPr>
            <p:cNvSpPr/>
            <p:nvPr/>
          </p:nvSpPr>
          <p:spPr>
            <a:xfrm>
              <a:off x="3757802" y="2461417"/>
              <a:ext cx="3064102" cy="752138"/>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9" name="CaixaDeTexto 8">
              <a:extLst>
                <a:ext uri="{FF2B5EF4-FFF2-40B4-BE49-F238E27FC236}">
                  <a16:creationId xmlns:a16="http://schemas.microsoft.com/office/drawing/2014/main" xmlns="" id="{2A4AF7D9-7435-B725-F0EB-52C9FE5A41EB}"/>
                </a:ext>
              </a:extLst>
            </p:cNvPr>
            <p:cNvSpPr txBox="1"/>
            <p:nvPr/>
          </p:nvSpPr>
          <p:spPr>
            <a:xfrm>
              <a:off x="3283714" y="2609325"/>
              <a:ext cx="3171551" cy="500492"/>
            </a:xfrm>
            <a:prstGeom prst="rect">
              <a:avLst/>
            </a:prstGeom>
            <a:noFill/>
            <a:ln>
              <a:noFill/>
            </a:ln>
          </p:spPr>
          <p:txBody>
            <a:bodyPr wrap="square">
              <a:spAutoFit/>
            </a:bodyPr>
            <a:lstStyle/>
            <a:p>
              <a:pPr marL="1885950" lvl="3" indent="-514350">
                <a:lnSpc>
                  <a:spcPct val="60000"/>
                </a:lnSpc>
                <a:spcBef>
                  <a:spcPct val="50000"/>
                </a:spcBef>
                <a:buClr>
                  <a:srgbClr val="000000"/>
                </a:buClr>
                <a:buFont typeface="+mj-lt"/>
                <a:buAutoNum type="romanUcPeriod"/>
              </a:pPr>
              <a:r>
                <a:rPr lang="pt-BR" sz="2400" dirty="0">
                  <a:solidFill>
                    <a:schemeClr val="tx1"/>
                  </a:solidFill>
                  <a:latin typeface="Century Gothic" panose="020B0502020202020204" pitchFamily="34" charset="0"/>
                </a:rPr>
                <a:t>Receitas Orçamentárias</a:t>
              </a:r>
              <a:r>
                <a:rPr lang="pt-BR" sz="2400" dirty="0">
                  <a:solidFill>
                    <a:srgbClr val="002060"/>
                  </a:solidFill>
                  <a:latin typeface="Century Gothic" panose="020B0502020202020204" pitchFamily="34" charset="0"/>
                </a:rPr>
                <a:t> </a:t>
              </a:r>
              <a:r>
                <a:rPr lang="pt-BR" sz="2400" dirty="0">
                  <a:solidFill>
                    <a:schemeClr val="bg1"/>
                  </a:solidFill>
                  <a:latin typeface="Century Gothic" panose="020B0502020202020204" pitchFamily="34" charset="0"/>
                </a:rPr>
                <a:t>      </a:t>
              </a:r>
            </a:p>
          </p:txBody>
        </p:sp>
      </p:grpSp>
      <p:grpSp>
        <p:nvGrpSpPr>
          <p:cNvPr id="11" name="Agrupar 10">
            <a:extLst>
              <a:ext uri="{FF2B5EF4-FFF2-40B4-BE49-F238E27FC236}">
                <a16:creationId xmlns:a16="http://schemas.microsoft.com/office/drawing/2014/main" xmlns="" id="{47116C56-5E1D-F976-9F63-FE8897854339}"/>
              </a:ext>
            </a:extLst>
          </p:cNvPr>
          <p:cNvGrpSpPr/>
          <p:nvPr/>
        </p:nvGrpSpPr>
        <p:grpSpPr>
          <a:xfrm>
            <a:off x="-341472" y="2638279"/>
            <a:ext cx="6856573" cy="491146"/>
            <a:chOff x="3292583" y="2461417"/>
            <a:chExt cx="3529321" cy="752138"/>
          </a:xfrm>
        </p:grpSpPr>
        <p:sp>
          <p:nvSpPr>
            <p:cNvPr id="13" name="Seta: Divisa 12">
              <a:extLst>
                <a:ext uri="{FF2B5EF4-FFF2-40B4-BE49-F238E27FC236}">
                  <a16:creationId xmlns:a16="http://schemas.microsoft.com/office/drawing/2014/main" xmlns="" id="{7E3095B6-8AAA-6CE4-F680-C9DD837667E0}"/>
                </a:ext>
              </a:extLst>
            </p:cNvPr>
            <p:cNvSpPr/>
            <p:nvPr/>
          </p:nvSpPr>
          <p:spPr>
            <a:xfrm>
              <a:off x="3757802" y="2461417"/>
              <a:ext cx="3064102" cy="752138"/>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5" name="CaixaDeTexto 14">
              <a:extLst>
                <a:ext uri="{FF2B5EF4-FFF2-40B4-BE49-F238E27FC236}">
                  <a16:creationId xmlns:a16="http://schemas.microsoft.com/office/drawing/2014/main" xmlns="" id="{4303A81D-2E1B-46A1-99E7-FEED568FC0AB}"/>
                </a:ext>
              </a:extLst>
            </p:cNvPr>
            <p:cNvSpPr txBox="1"/>
            <p:nvPr/>
          </p:nvSpPr>
          <p:spPr>
            <a:xfrm>
              <a:off x="3292583" y="2691621"/>
              <a:ext cx="3230777" cy="500492"/>
            </a:xfrm>
            <a:prstGeom prst="rect">
              <a:avLst/>
            </a:prstGeom>
            <a:noFill/>
            <a:ln>
              <a:noFill/>
            </a:ln>
          </p:spPr>
          <p:txBody>
            <a:bodyPr wrap="square">
              <a:spAutoFit/>
            </a:bodyPr>
            <a:lstStyle/>
            <a:p>
              <a:pPr marL="1885950" lvl="3" indent="-514350">
                <a:lnSpc>
                  <a:spcPct val="60000"/>
                </a:lnSpc>
                <a:spcBef>
                  <a:spcPct val="50000"/>
                </a:spcBef>
                <a:buClr>
                  <a:srgbClr val="000000"/>
                </a:buClr>
                <a:buFont typeface="+mj-lt"/>
                <a:buAutoNum type="romanUcPeriod" startAt="2"/>
              </a:pPr>
              <a:r>
                <a:rPr lang="pt-BR" sz="2400" dirty="0">
                  <a:solidFill>
                    <a:schemeClr val="tx1"/>
                  </a:solidFill>
                  <a:latin typeface="Century Gothic" panose="020B0502020202020204" pitchFamily="34" charset="0"/>
                </a:rPr>
                <a:t>Despesas Orçamentárias</a:t>
              </a:r>
            </a:p>
          </p:txBody>
        </p:sp>
      </p:grpSp>
      <p:grpSp>
        <p:nvGrpSpPr>
          <p:cNvPr id="16" name="Agrupar 15">
            <a:extLst>
              <a:ext uri="{FF2B5EF4-FFF2-40B4-BE49-F238E27FC236}">
                <a16:creationId xmlns:a16="http://schemas.microsoft.com/office/drawing/2014/main" xmlns="" id="{2E1892D9-0696-B718-1D24-634F58755004}"/>
              </a:ext>
            </a:extLst>
          </p:cNvPr>
          <p:cNvGrpSpPr/>
          <p:nvPr/>
        </p:nvGrpSpPr>
        <p:grpSpPr>
          <a:xfrm>
            <a:off x="-341472" y="3794645"/>
            <a:ext cx="7218522" cy="491146"/>
            <a:chOff x="3299383" y="2461417"/>
            <a:chExt cx="3522521" cy="752138"/>
          </a:xfrm>
        </p:grpSpPr>
        <p:sp>
          <p:nvSpPr>
            <p:cNvPr id="17" name="Seta: Divisa 16">
              <a:extLst>
                <a:ext uri="{FF2B5EF4-FFF2-40B4-BE49-F238E27FC236}">
                  <a16:creationId xmlns:a16="http://schemas.microsoft.com/office/drawing/2014/main" xmlns="" id="{191EAF93-901C-FC22-D68F-B9887066B296}"/>
                </a:ext>
              </a:extLst>
            </p:cNvPr>
            <p:cNvSpPr/>
            <p:nvPr/>
          </p:nvSpPr>
          <p:spPr>
            <a:xfrm>
              <a:off x="3757802" y="2461417"/>
              <a:ext cx="3064102" cy="752138"/>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8" name="CaixaDeTexto 17">
              <a:extLst>
                <a:ext uri="{FF2B5EF4-FFF2-40B4-BE49-F238E27FC236}">
                  <a16:creationId xmlns:a16="http://schemas.microsoft.com/office/drawing/2014/main" xmlns="" id="{8648A2DA-7EB0-1D5C-763A-8698CF8F4BFC}"/>
                </a:ext>
              </a:extLst>
            </p:cNvPr>
            <p:cNvSpPr txBox="1"/>
            <p:nvPr/>
          </p:nvSpPr>
          <p:spPr>
            <a:xfrm>
              <a:off x="3299383" y="2669020"/>
              <a:ext cx="3230777" cy="500492"/>
            </a:xfrm>
            <a:prstGeom prst="rect">
              <a:avLst/>
            </a:prstGeom>
            <a:noFill/>
            <a:ln>
              <a:noFill/>
            </a:ln>
          </p:spPr>
          <p:txBody>
            <a:bodyPr wrap="square">
              <a:spAutoFit/>
            </a:bodyPr>
            <a:lstStyle/>
            <a:p>
              <a:pPr marL="1885950" lvl="3" indent="-514350">
                <a:lnSpc>
                  <a:spcPct val="60000"/>
                </a:lnSpc>
                <a:spcBef>
                  <a:spcPct val="50000"/>
                </a:spcBef>
                <a:buClr>
                  <a:srgbClr val="000000"/>
                </a:buClr>
                <a:buFont typeface="+mj-lt"/>
                <a:buAutoNum type="romanUcPeriod" startAt="3"/>
              </a:pPr>
              <a:r>
                <a:rPr lang="pt-BR" sz="2400" dirty="0">
                  <a:solidFill>
                    <a:schemeClr val="tx1"/>
                  </a:solidFill>
                  <a:latin typeface="Century Gothic" panose="020B0502020202020204" pitchFamily="34" charset="0"/>
                </a:rPr>
                <a:t>Resultados Fiscais</a:t>
              </a:r>
            </a:p>
          </p:txBody>
        </p:sp>
      </p:grpSp>
      <p:grpSp>
        <p:nvGrpSpPr>
          <p:cNvPr id="19" name="Agrupar 18">
            <a:extLst>
              <a:ext uri="{FF2B5EF4-FFF2-40B4-BE49-F238E27FC236}">
                <a16:creationId xmlns:a16="http://schemas.microsoft.com/office/drawing/2014/main" xmlns="" id="{23406672-194B-76C6-B377-719D99820350}"/>
              </a:ext>
            </a:extLst>
          </p:cNvPr>
          <p:cNvGrpSpPr/>
          <p:nvPr/>
        </p:nvGrpSpPr>
        <p:grpSpPr>
          <a:xfrm>
            <a:off x="-433292" y="4951011"/>
            <a:ext cx="8017313" cy="882653"/>
            <a:chOff x="3258824" y="2461417"/>
            <a:chExt cx="3813875" cy="1351690"/>
          </a:xfrm>
        </p:grpSpPr>
        <p:sp>
          <p:nvSpPr>
            <p:cNvPr id="20" name="Seta: Divisa 19">
              <a:extLst>
                <a:ext uri="{FF2B5EF4-FFF2-40B4-BE49-F238E27FC236}">
                  <a16:creationId xmlns:a16="http://schemas.microsoft.com/office/drawing/2014/main" xmlns="" id="{28BC7F44-20B0-8212-34B3-B56E7798AD7B}"/>
                </a:ext>
              </a:extLst>
            </p:cNvPr>
            <p:cNvSpPr/>
            <p:nvPr/>
          </p:nvSpPr>
          <p:spPr>
            <a:xfrm>
              <a:off x="3757802" y="2461417"/>
              <a:ext cx="3292533" cy="752138"/>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21" name="CaixaDeTexto 20">
              <a:extLst>
                <a:ext uri="{FF2B5EF4-FFF2-40B4-BE49-F238E27FC236}">
                  <a16:creationId xmlns:a16="http://schemas.microsoft.com/office/drawing/2014/main" xmlns="" id="{B790BACB-EAFB-685C-40D6-50F736C44E23}"/>
                </a:ext>
              </a:extLst>
            </p:cNvPr>
            <p:cNvSpPr txBox="1"/>
            <p:nvPr/>
          </p:nvSpPr>
          <p:spPr>
            <a:xfrm>
              <a:off x="3258824" y="2690463"/>
              <a:ext cx="3813875" cy="1122644"/>
            </a:xfrm>
            <a:prstGeom prst="rect">
              <a:avLst/>
            </a:prstGeom>
            <a:noFill/>
            <a:ln>
              <a:noFill/>
            </a:ln>
          </p:spPr>
          <p:txBody>
            <a:bodyPr wrap="square">
              <a:spAutoFit/>
            </a:bodyPr>
            <a:lstStyle/>
            <a:p>
              <a:pPr marL="1885950" lvl="3" indent="-514350">
                <a:lnSpc>
                  <a:spcPct val="60000"/>
                </a:lnSpc>
                <a:spcBef>
                  <a:spcPct val="50000"/>
                </a:spcBef>
                <a:buClr>
                  <a:srgbClr val="000000"/>
                </a:buClr>
                <a:buFont typeface="+mj-lt"/>
                <a:buAutoNum type="romanUcPeriod" startAt="4"/>
              </a:pPr>
              <a:r>
                <a:rPr lang="pt-BR" sz="2400" dirty="0">
                  <a:solidFill>
                    <a:schemeClr val="tx1"/>
                  </a:solidFill>
                  <a:latin typeface="Century Gothic" panose="020B0502020202020204" pitchFamily="34" charset="0"/>
                </a:rPr>
                <a:t>Índices Constitucionais e Legais</a:t>
              </a:r>
            </a:p>
            <a:p>
              <a:pPr lvl="3">
                <a:lnSpc>
                  <a:spcPct val="60000"/>
                </a:lnSpc>
                <a:spcBef>
                  <a:spcPct val="50000"/>
                </a:spcBef>
                <a:buClr>
                  <a:schemeClr val="accent2"/>
                </a:buClr>
              </a:pPr>
              <a:endParaRPr lang="pt-BR" sz="2400" dirty="0">
                <a:solidFill>
                  <a:schemeClr val="tx1"/>
                </a:solidFill>
                <a:latin typeface="Century Gothic" panose="020B0502020202020204" pitchFamily="34" charset="0"/>
              </a:endParaRPr>
            </a:p>
          </p:txBody>
        </p:sp>
      </p:grpSp>
      <p:grpSp>
        <p:nvGrpSpPr>
          <p:cNvPr id="22" name="Agrupar 21">
            <a:extLst>
              <a:ext uri="{FF2B5EF4-FFF2-40B4-BE49-F238E27FC236}">
                <a16:creationId xmlns:a16="http://schemas.microsoft.com/office/drawing/2014/main" xmlns="" id="{DBDB5D12-E83C-731C-E523-003FE2C02746}"/>
              </a:ext>
            </a:extLst>
          </p:cNvPr>
          <p:cNvGrpSpPr/>
          <p:nvPr/>
        </p:nvGrpSpPr>
        <p:grpSpPr>
          <a:xfrm>
            <a:off x="521095" y="5893938"/>
            <a:ext cx="7912935" cy="495432"/>
            <a:chOff x="3757802" y="2454853"/>
            <a:chExt cx="3564341" cy="758702"/>
          </a:xfrm>
        </p:grpSpPr>
        <p:sp>
          <p:nvSpPr>
            <p:cNvPr id="23" name="Seta: Divisa 22">
              <a:extLst>
                <a:ext uri="{FF2B5EF4-FFF2-40B4-BE49-F238E27FC236}">
                  <a16:creationId xmlns:a16="http://schemas.microsoft.com/office/drawing/2014/main" xmlns="" id="{AC66111F-CDB1-775F-8037-1C6F3C62164A}"/>
                </a:ext>
              </a:extLst>
            </p:cNvPr>
            <p:cNvSpPr/>
            <p:nvPr/>
          </p:nvSpPr>
          <p:spPr>
            <a:xfrm>
              <a:off x="3757802" y="2461417"/>
              <a:ext cx="3292533" cy="752138"/>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24" name="CaixaDeTexto 23">
              <a:extLst>
                <a:ext uri="{FF2B5EF4-FFF2-40B4-BE49-F238E27FC236}">
                  <a16:creationId xmlns:a16="http://schemas.microsoft.com/office/drawing/2014/main" xmlns="" id="{DEC58C7B-0FAC-65B9-C03B-0E9329820BDF}"/>
                </a:ext>
              </a:extLst>
            </p:cNvPr>
            <p:cNvSpPr txBox="1"/>
            <p:nvPr/>
          </p:nvSpPr>
          <p:spPr>
            <a:xfrm>
              <a:off x="3923663" y="2454853"/>
              <a:ext cx="3398480" cy="706992"/>
            </a:xfrm>
            <a:prstGeom prst="rect">
              <a:avLst/>
            </a:prstGeom>
            <a:noFill/>
            <a:ln>
              <a:noFill/>
            </a:ln>
          </p:spPr>
          <p:txBody>
            <a:bodyPr wrap="square">
              <a:spAutoFit/>
            </a:bodyPr>
            <a:lstStyle/>
            <a:p>
              <a:pPr marL="514350" indent="-514350">
                <a:buClr>
                  <a:schemeClr val="tx1"/>
                </a:buClr>
                <a:buFont typeface="+mj-lt"/>
                <a:buAutoNum type="romanUcPeriod" startAt="5"/>
              </a:pPr>
              <a:r>
                <a:rPr lang="pt-BR" sz="2400" dirty="0">
                  <a:solidFill>
                    <a:schemeClr val="tx1"/>
                  </a:solidFill>
                  <a:latin typeface="Century Gothic" panose="020B0502020202020204" pitchFamily="34" charset="0"/>
                </a:rPr>
                <a:t>Análise das Prioridades de Metas da LDO</a:t>
              </a:r>
            </a:p>
          </p:txBody>
        </p:sp>
      </p:grpSp>
      <p:sp>
        <p:nvSpPr>
          <p:cNvPr id="29" name="Retângulo 28">
            <a:extLst>
              <a:ext uri="{FF2B5EF4-FFF2-40B4-BE49-F238E27FC236}">
                <a16:creationId xmlns:a16="http://schemas.microsoft.com/office/drawing/2014/main" xmlns="" id="{9D73CB18-3F4C-8C4A-17FF-6BEEC7BB4AE9}"/>
              </a:ext>
            </a:extLst>
          </p:cNvPr>
          <p:cNvSpPr/>
          <p:nvPr/>
        </p:nvSpPr>
        <p:spPr>
          <a:xfrm>
            <a:off x="8076148" y="-46694"/>
            <a:ext cx="4095375" cy="6858000"/>
          </a:xfrm>
          <a:prstGeom prst="rect">
            <a:avLst/>
          </a:prstGeom>
          <a:solidFill>
            <a:srgbClr val="00206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Tree>
    <p:extLst>
      <p:ext uri="{BB962C8B-B14F-4D97-AF65-F5344CB8AC3E}">
        <p14:creationId xmlns:p14="http://schemas.microsoft.com/office/powerpoint/2010/main" val="2255276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3" name="Imagem 12">
            <a:extLst>
              <a:ext uri="{FF2B5EF4-FFF2-40B4-BE49-F238E27FC236}">
                <a16:creationId xmlns:a16="http://schemas.microsoft.com/office/drawing/2014/main" xmlns="" id="{B1C9C4AA-5822-EA3C-C5F3-71919EAAA76C}"/>
              </a:ext>
            </a:extLst>
          </p:cNvPr>
          <p:cNvPicPr>
            <a:picLocks noChangeAspect="1"/>
          </p:cNvPicPr>
          <p:nvPr/>
        </p:nvPicPr>
        <p:blipFill>
          <a:blip r:embed="rId2"/>
          <a:stretch>
            <a:fillRect/>
          </a:stretch>
        </p:blipFill>
        <p:spPr>
          <a:xfrm>
            <a:off x="0" y="0"/>
            <a:ext cx="12192000" cy="6942694"/>
          </a:xfrm>
          <a:prstGeom prst="rect">
            <a:avLst/>
          </a:prstGeom>
        </p:spPr>
      </p:pic>
      <p:sp>
        <p:nvSpPr>
          <p:cNvPr id="14" name="Retângulo 13">
            <a:extLst>
              <a:ext uri="{FF2B5EF4-FFF2-40B4-BE49-F238E27FC236}">
                <a16:creationId xmlns:a16="http://schemas.microsoft.com/office/drawing/2014/main" xmlns="" id="{1D71B9C3-76B6-1929-9BFC-67F4D5626194}"/>
              </a:ext>
            </a:extLst>
          </p:cNvPr>
          <p:cNvSpPr/>
          <p:nvPr/>
        </p:nvSpPr>
        <p:spPr>
          <a:xfrm>
            <a:off x="0" y="0"/>
            <a:ext cx="12192000" cy="6942694"/>
          </a:xfrm>
          <a:prstGeom prst="rect">
            <a:avLst/>
          </a:prstGeom>
          <a:solidFill>
            <a:schemeClr val="bg1">
              <a:lumMod val="95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1" name="Retângulo 10">
            <a:extLst>
              <a:ext uri="{FF2B5EF4-FFF2-40B4-BE49-F238E27FC236}">
                <a16:creationId xmlns:a16="http://schemas.microsoft.com/office/drawing/2014/main" xmlns="" id="{3CDF455C-393D-5FF4-BC32-B4F3CEB99D73}"/>
              </a:ext>
            </a:extLst>
          </p:cNvPr>
          <p:cNvSpPr/>
          <p:nvPr/>
        </p:nvSpPr>
        <p:spPr>
          <a:xfrm>
            <a:off x="5620654" y="4653732"/>
            <a:ext cx="6037946" cy="54170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tângulo 7">
            <a:extLst>
              <a:ext uri="{FF2B5EF4-FFF2-40B4-BE49-F238E27FC236}">
                <a16:creationId xmlns:a16="http://schemas.microsoft.com/office/drawing/2014/main" xmlns="" id="{176A3FD3-F2E8-ABF6-1C89-CCC667D9D496}"/>
              </a:ext>
            </a:extLst>
          </p:cNvPr>
          <p:cNvSpPr/>
          <p:nvPr/>
        </p:nvSpPr>
        <p:spPr>
          <a:xfrm>
            <a:off x="5620654" y="4011246"/>
            <a:ext cx="3286125" cy="54170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ítulo 3">
            <a:extLst>
              <a:ext uri="{FF2B5EF4-FFF2-40B4-BE49-F238E27FC236}">
                <a16:creationId xmlns:a16="http://schemas.microsoft.com/office/drawing/2014/main" xmlns="" id="{6847A08C-5790-F935-7E16-1283E6E25451}"/>
              </a:ext>
            </a:extLst>
          </p:cNvPr>
          <p:cNvSpPr>
            <a:spLocks noGrp="1"/>
          </p:cNvSpPr>
          <p:nvPr>
            <p:ph type="title"/>
          </p:nvPr>
        </p:nvSpPr>
        <p:spPr>
          <a:xfrm>
            <a:off x="5620654" y="4011246"/>
            <a:ext cx="6267450" cy="1241340"/>
          </a:xfrm>
        </p:spPr>
        <p:txBody>
          <a:bodyPr>
            <a:noAutofit/>
          </a:bodyPr>
          <a:lstStyle/>
          <a:p>
            <a:r>
              <a:rPr lang="pt-BR" sz="4400" dirty="0">
                <a:solidFill>
                  <a:schemeClr val="bg1"/>
                </a:solidFill>
                <a:latin typeface="Century Gothic" panose="020B0502020202020204" pitchFamily="34" charset="0"/>
              </a:rPr>
              <a:t>Resultados</a:t>
            </a:r>
            <a:br>
              <a:rPr lang="pt-BR" sz="4400" dirty="0">
                <a:solidFill>
                  <a:schemeClr val="bg1"/>
                </a:solidFill>
                <a:latin typeface="Century Gothic" panose="020B0502020202020204" pitchFamily="34" charset="0"/>
              </a:rPr>
            </a:br>
            <a:r>
              <a:rPr lang="pt-BR" sz="4400" dirty="0">
                <a:solidFill>
                  <a:schemeClr val="bg1"/>
                </a:solidFill>
                <a:latin typeface="Century Gothic" panose="020B0502020202020204" pitchFamily="34" charset="0"/>
              </a:rPr>
              <a:t>1</a:t>
            </a:r>
            <a:r>
              <a:rPr lang="pt-BR" dirty="0">
                <a:solidFill>
                  <a:schemeClr val="bg1"/>
                </a:solidFill>
                <a:latin typeface="Century Gothic" panose="020B0502020202020204" pitchFamily="34" charset="0"/>
              </a:rPr>
              <a:t>º Quadrimestre 2023</a:t>
            </a:r>
            <a:endParaRPr lang="pt-BR" sz="4400" dirty="0">
              <a:solidFill>
                <a:schemeClr val="bg1"/>
              </a:solidFill>
              <a:latin typeface="Century Gothic" panose="020B0502020202020204" pitchFamily="34" charset="0"/>
            </a:endParaRPr>
          </a:p>
        </p:txBody>
      </p:sp>
      <p:sp>
        <p:nvSpPr>
          <p:cNvPr id="10" name="Retângulo 9">
            <a:extLst>
              <a:ext uri="{FF2B5EF4-FFF2-40B4-BE49-F238E27FC236}">
                <a16:creationId xmlns:a16="http://schemas.microsoft.com/office/drawing/2014/main" xmlns="" id="{C111521B-EFD4-906B-BF79-E5BB17F3DCEB}"/>
              </a:ext>
            </a:extLst>
          </p:cNvPr>
          <p:cNvSpPr/>
          <p:nvPr/>
        </p:nvSpPr>
        <p:spPr>
          <a:xfrm>
            <a:off x="5620654" y="2501045"/>
            <a:ext cx="2913746" cy="5334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a:extLst>
              <a:ext uri="{FF2B5EF4-FFF2-40B4-BE49-F238E27FC236}">
                <a16:creationId xmlns:a16="http://schemas.microsoft.com/office/drawing/2014/main" xmlns="" id="{EE72D7F0-760D-3254-65F8-F487D7129CAF}"/>
              </a:ext>
            </a:extLst>
          </p:cNvPr>
          <p:cNvSpPr/>
          <p:nvPr/>
        </p:nvSpPr>
        <p:spPr>
          <a:xfrm>
            <a:off x="5620654" y="1866900"/>
            <a:ext cx="3790046" cy="5334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9458" name="Picture 2" descr="Gráficos - ícones de computador grátis">
            <a:extLst>
              <a:ext uri="{FF2B5EF4-FFF2-40B4-BE49-F238E27FC236}">
                <a16:creationId xmlns:a16="http://schemas.microsoft.com/office/drawing/2014/main" xmlns="" id="{59D611F2-8EB4-1755-873E-FDDCDDA16C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0" y="1605413"/>
            <a:ext cx="3647173" cy="3647173"/>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a:extLst>
              <a:ext uri="{FF2B5EF4-FFF2-40B4-BE49-F238E27FC236}">
                <a16:creationId xmlns:a16="http://schemas.microsoft.com/office/drawing/2014/main" xmlns="" id="{C7363306-0A60-7F59-79C3-339EDB296993}"/>
              </a:ext>
            </a:extLst>
          </p:cNvPr>
          <p:cNvSpPr txBox="1"/>
          <p:nvPr/>
        </p:nvSpPr>
        <p:spPr>
          <a:xfrm>
            <a:off x="5572125" y="1011533"/>
            <a:ext cx="5143500" cy="2123658"/>
          </a:xfrm>
          <a:prstGeom prst="rect">
            <a:avLst/>
          </a:prstGeom>
          <a:noFill/>
        </p:spPr>
        <p:txBody>
          <a:bodyPr wrap="square">
            <a:spAutoFit/>
          </a:bodyPr>
          <a:lstStyle/>
          <a:p>
            <a:r>
              <a:rPr lang="pt-BR" sz="4400" dirty="0">
                <a:latin typeface="Century Gothic" panose="020B0502020202020204" pitchFamily="34" charset="0"/>
              </a:rPr>
              <a:t>Execução </a:t>
            </a:r>
            <a:r>
              <a:rPr lang="pt-BR" sz="4400" dirty="0">
                <a:solidFill>
                  <a:schemeClr val="bg1"/>
                </a:solidFill>
                <a:latin typeface="Century Gothic" panose="020B0502020202020204" pitchFamily="34" charset="0"/>
              </a:rPr>
              <a:t>orçamentária</a:t>
            </a:r>
            <a:r>
              <a:rPr lang="pt-BR" sz="4400" dirty="0">
                <a:latin typeface="Century Gothic" panose="020B0502020202020204" pitchFamily="34" charset="0"/>
              </a:rPr>
              <a:t> e </a:t>
            </a:r>
            <a:r>
              <a:rPr lang="pt-BR" sz="4400" dirty="0">
                <a:solidFill>
                  <a:schemeClr val="bg1"/>
                </a:solidFill>
                <a:latin typeface="Century Gothic" panose="020B0502020202020204" pitchFamily="34" charset="0"/>
              </a:rPr>
              <a:t>financeira</a:t>
            </a:r>
          </a:p>
        </p:txBody>
      </p:sp>
      <p:pic>
        <p:nvPicPr>
          <p:cNvPr id="12" name="Imagem 11">
            <a:extLst>
              <a:ext uri="{FF2B5EF4-FFF2-40B4-BE49-F238E27FC236}">
                <a16:creationId xmlns:a16="http://schemas.microsoft.com/office/drawing/2014/main" xmlns="" id="{19E23324-1174-EE2A-6740-2FB8FE8689E6}"/>
              </a:ext>
            </a:extLst>
          </p:cNvPr>
          <p:cNvPicPr>
            <a:picLocks noChangeAspect="1"/>
          </p:cNvPicPr>
          <p:nvPr/>
        </p:nvPicPr>
        <p:blipFill>
          <a:blip r:embed="rId4"/>
          <a:stretch>
            <a:fillRect/>
          </a:stretch>
        </p:blipFill>
        <p:spPr>
          <a:xfrm>
            <a:off x="7172325" y="5895072"/>
            <a:ext cx="2724150" cy="671957"/>
          </a:xfrm>
          <a:prstGeom prst="rect">
            <a:avLst/>
          </a:prstGeom>
        </p:spPr>
      </p:pic>
    </p:spTree>
    <p:extLst>
      <p:ext uri="{BB962C8B-B14F-4D97-AF65-F5344CB8AC3E}">
        <p14:creationId xmlns:p14="http://schemas.microsoft.com/office/powerpoint/2010/main" val="3778012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a 7">
            <a:extLst>
              <a:ext uri="{FF2B5EF4-FFF2-40B4-BE49-F238E27FC236}">
                <a16:creationId xmlns:a16="http://schemas.microsoft.com/office/drawing/2014/main" xmlns="" id="{75A9816A-8A02-47CB-71BD-6D87E22A9884}"/>
              </a:ext>
            </a:extLst>
          </p:cNvPr>
          <p:cNvGraphicFramePr/>
          <p:nvPr>
            <p:extLst>
              <p:ext uri="{D42A27DB-BD31-4B8C-83A1-F6EECF244321}">
                <p14:modId xmlns:p14="http://schemas.microsoft.com/office/powerpoint/2010/main" val="1610328039"/>
              </p:ext>
            </p:extLst>
          </p:nvPr>
        </p:nvGraphicFramePr>
        <p:xfrm>
          <a:off x="792163" y="308556"/>
          <a:ext cx="9603302" cy="9167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Objeto 6"/>
          <p:cNvGraphicFramePr>
            <a:graphicFrameLocks noChangeAspect="1"/>
          </p:cNvGraphicFramePr>
          <p:nvPr>
            <p:extLst>
              <p:ext uri="{D42A27DB-BD31-4B8C-83A1-F6EECF244321}">
                <p14:modId xmlns:p14="http://schemas.microsoft.com/office/powerpoint/2010/main" val="2155079124"/>
              </p:ext>
            </p:extLst>
          </p:nvPr>
        </p:nvGraphicFramePr>
        <p:xfrm>
          <a:off x="1020763" y="973944"/>
          <a:ext cx="10352087" cy="5483225"/>
        </p:xfrm>
        <a:graphic>
          <a:graphicData uri="http://schemas.openxmlformats.org/presentationml/2006/ole">
            <mc:AlternateContent xmlns:mc="http://schemas.openxmlformats.org/markup-compatibility/2006">
              <mc:Choice xmlns:v="urn:schemas-microsoft-com:vml" Requires="v">
                <p:oleObj spid="_x0000_s1026" name="Worksheet" r:id="rId9" imgW="5972269" imgH="3381206" progId="Excel.Sheet.12">
                  <p:embed/>
                </p:oleObj>
              </mc:Choice>
              <mc:Fallback>
                <p:oleObj name="Worksheet" r:id="rId9" imgW="5972269" imgH="3381206" progId="Excel.Sheet.12">
                  <p:embed/>
                  <p:pic>
                    <p:nvPicPr>
                      <p:cNvPr id="7" name="Objeto 6"/>
                      <p:cNvPicPr/>
                      <p:nvPr/>
                    </p:nvPicPr>
                    <p:blipFill>
                      <a:blip r:embed="rId10"/>
                      <a:stretch>
                        <a:fillRect/>
                      </a:stretch>
                    </p:blipFill>
                    <p:spPr>
                      <a:xfrm>
                        <a:off x="1020763" y="973944"/>
                        <a:ext cx="10352087" cy="5483225"/>
                      </a:xfrm>
                      <a:prstGeom prst="rect">
                        <a:avLst/>
                      </a:prstGeom>
                      <a:noFill/>
                      <a:ln>
                        <a:noFill/>
                      </a:ln>
                    </p:spPr>
                  </p:pic>
                </p:oleObj>
              </mc:Fallback>
            </mc:AlternateContent>
          </a:graphicData>
        </a:graphic>
      </p:graphicFrame>
      <p:grpSp>
        <p:nvGrpSpPr>
          <p:cNvPr id="2" name="Agrupar 1">
            <a:extLst>
              <a:ext uri="{FF2B5EF4-FFF2-40B4-BE49-F238E27FC236}">
                <a16:creationId xmlns:a16="http://schemas.microsoft.com/office/drawing/2014/main" xmlns="" id="{F2F21BD3-7531-F736-82BB-159B47F9548F}"/>
              </a:ext>
            </a:extLst>
          </p:cNvPr>
          <p:cNvGrpSpPr/>
          <p:nvPr/>
        </p:nvGrpSpPr>
        <p:grpSpPr>
          <a:xfrm>
            <a:off x="-947743" y="590874"/>
            <a:ext cx="7632326" cy="494723"/>
            <a:chOff x="3679991" y="2490712"/>
            <a:chExt cx="2964810" cy="768203"/>
          </a:xfrm>
          <a:solidFill>
            <a:schemeClr val="bg2">
              <a:lumMod val="90000"/>
            </a:schemeClr>
          </a:solidFill>
        </p:grpSpPr>
        <p:sp>
          <p:nvSpPr>
            <p:cNvPr id="3" name="Seta: Divisa 2">
              <a:extLst>
                <a:ext uri="{FF2B5EF4-FFF2-40B4-BE49-F238E27FC236}">
                  <a16:creationId xmlns:a16="http://schemas.microsoft.com/office/drawing/2014/main" xmlns="" id="{AF331874-986F-EAC5-03B7-5301F78FE85C}"/>
                </a:ext>
              </a:extLst>
            </p:cNvPr>
            <p:cNvSpPr/>
            <p:nvPr/>
          </p:nvSpPr>
          <p:spPr>
            <a:xfrm>
              <a:off x="3679991" y="2490712"/>
              <a:ext cx="2595571" cy="75213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4" name="CaixaDeTexto 3">
              <a:extLst>
                <a:ext uri="{FF2B5EF4-FFF2-40B4-BE49-F238E27FC236}">
                  <a16:creationId xmlns:a16="http://schemas.microsoft.com/office/drawing/2014/main" xmlns="" id="{002B4C96-DF54-5957-C9EC-EB3BCD9086AC}"/>
                </a:ext>
              </a:extLst>
            </p:cNvPr>
            <p:cNvSpPr txBox="1"/>
            <p:nvPr/>
          </p:nvSpPr>
          <p:spPr>
            <a:xfrm>
              <a:off x="4431713" y="2542044"/>
              <a:ext cx="2213088" cy="716871"/>
            </a:xfrm>
            <a:prstGeom prst="rect">
              <a:avLst/>
            </a:prstGeom>
            <a:noFill/>
            <a:ln>
              <a:noFill/>
            </a:ln>
          </p:spPr>
          <p:txBody>
            <a:bodyPr wrap="square">
              <a:spAutoFit/>
            </a:bodyPr>
            <a:lstStyle/>
            <a:p>
              <a:pPr lvl="0" algn="just" rtl="0"/>
              <a:r>
                <a:rPr lang="pt-BR" sz="2400" b="1" dirty="0">
                  <a:solidFill>
                    <a:srgbClr val="002060"/>
                  </a:solidFill>
                  <a:latin typeface="Century Gothic" panose="020B0502020202020204" pitchFamily="34" charset="0"/>
                </a:rPr>
                <a:t>I. RECEITAS ORÇAMENTÁRIAS</a:t>
              </a:r>
            </a:p>
          </p:txBody>
        </p:sp>
      </p:grpSp>
      <p:pic>
        <p:nvPicPr>
          <p:cNvPr id="5" name="Imagem 4">
            <a:extLst>
              <a:ext uri="{FF2B5EF4-FFF2-40B4-BE49-F238E27FC236}">
                <a16:creationId xmlns:a16="http://schemas.microsoft.com/office/drawing/2014/main" xmlns="" id="{30A94B62-4423-10BA-62DB-66500D405486}"/>
              </a:ext>
            </a:extLst>
          </p:cNvPr>
          <p:cNvPicPr>
            <a:picLocks noChangeAspect="1"/>
          </p:cNvPicPr>
          <p:nvPr/>
        </p:nvPicPr>
        <p:blipFill>
          <a:blip r:embed="rId11"/>
          <a:stretch>
            <a:fillRect/>
          </a:stretch>
        </p:blipFill>
        <p:spPr>
          <a:xfrm>
            <a:off x="9224212" y="570424"/>
            <a:ext cx="2104704" cy="519160"/>
          </a:xfrm>
          <a:prstGeom prst="rect">
            <a:avLst/>
          </a:prstGeom>
        </p:spPr>
      </p:pic>
    </p:spTree>
    <p:extLst>
      <p:ext uri="{BB962C8B-B14F-4D97-AF65-F5344CB8AC3E}">
        <p14:creationId xmlns:p14="http://schemas.microsoft.com/office/powerpoint/2010/main" val="4280959744"/>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20ED59B-F67D-4B99-A0A7-E5237FF58100}">
  <ds:schemaRefs>
    <ds:schemaRef ds:uri="http://purl.org/dc/elements/1.1/"/>
    <ds:schemaRef ds:uri="71af3243-3dd4-4a8d-8c0d-dd76da1f02a5"/>
    <ds:schemaRef ds:uri="16c05727-aa75-4e4a-9b5f-8a80a1165891"/>
    <ds:schemaRef ds:uri="http://www.w3.org/XML/1998/namespace"/>
    <ds:schemaRef ds:uri="http://schemas.microsoft.com/office/2006/documentManagement/types"/>
    <ds:schemaRef ds:uri="http://schemas.microsoft.com/office/2006/metadata/properties"/>
    <ds:schemaRef ds:uri="http://purl.org/dc/terms/"/>
    <ds:schemaRef ds:uri="http://purl.org/dc/dcmitype/"/>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22736BCB-6CE4-414B-B2BE-1DA087E521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E17AD15-0DEB-4851-82A2-261C041346D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9645</TotalTime>
  <Words>1989</Words>
  <Application>Microsoft Office PowerPoint</Application>
  <PresentationFormat>Widescreen</PresentationFormat>
  <Paragraphs>330</Paragraphs>
  <Slides>38</Slides>
  <Notes>6</Notes>
  <HiddenSlides>0</HiddenSlides>
  <MMClips>0</MMClips>
  <ScaleCrop>false</ScaleCrop>
  <HeadingPairs>
    <vt:vector size="8" baseType="variant">
      <vt:variant>
        <vt:lpstr>Fontes usadas</vt:lpstr>
      </vt:variant>
      <vt:variant>
        <vt:i4>6</vt:i4>
      </vt:variant>
      <vt:variant>
        <vt:lpstr>Tema</vt:lpstr>
      </vt:variant>
      <vt:variant>
        <vt:i4>1</vt:i4>
      </vt:variant>
      <vt:variant>
        <vt:lpstr>Servidores OLE inseridos</vt:lpstr>
      </vt:variant>
      <vt:variant>
        <vt:i4>1</vt:i4>
      </vt:variant>
      <vt:variant>
        <vt:lpstr>Títulos de slides</vt:lpstr>
      </vt:variant>
      <vt:variant>
        <vt:i4>38</vt:i4>
      </vt:variant>
    </vt:vector>
  </HeadingPairs>
  <TitlesOfParts>
    <vt:vector size="46" baseType="lpstr">
      <vt:lpstr>Arial</vt:lpstr>
      <vt:lpstr>Calibri</vt:lpstr>
      <vt:lpstr>Calibri Light</vt:lpstr>
      <vt:lpstr>Century Gothic</vt:lpstr>
      <vt:lpstr>Century Schoolbook</vt:lpstr>
      <vt:lpstr>Impact</vt:lpstr>
      <vt:lpstr>Tema do Office</vt:lpstr>
      <vt:lpstr>Worksheet</vt:lpstr>
      <vt:lpstr>AUDIÊNCIA PÚBLICA</vt:lpstr>
      <vt:lpstr>Objetivo da audiência</vt:lpstr>
      <vt:lpstr>Amparo legal</vt:lpstr>
      <vt:lpstr>Edital de convocação</vt:lpstr>
      <vt:lpstr>Publicações</vt:lpstr>
      <vt:lpstr>Apresentação do PowerPoint</vt:lpstr>
      <vt:lpstr>Apresentação</vt:lpstr>
      <vt:lpstr>Resultados 1º Quadrimestre 2023</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Audiência pública de metas fiscais</dc:title>
  <dc:creator>Ivana Carinhanha</dc:creator>
  <cp:lastModifiedBy>CONTABILIDADE</cp:lastModifiedBy>
  <cp:revision>643</cp:revision>
  <cp:lastPrinted>2022-09-27T11:33:18Z</cp:lastPrinted>
  <dcterms:created xsi:type="dcterms:W3CDTF">2022-05-20T17:51:36Z</dcterms:created>
  <dcterms:modified xsi:type="dcterms:W3CDTF">2023-05-30T10:54:08Z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