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90" r:id="rId2"/>
    <p:sldId id="267" r:id="rId3"/>
    <p:sldId id="293" r:id="rId4"/>
    <p:sldId id="294" r:id="rId5"/>
    <p:sldId id="295" r:id="rId6"/>
    <p:sldId id="266" r:id="rId7"/>
    <p:sldId id="268" r:id="rId8"/>
    <p:sldId id="270" r:id="rId9"/>
    <p:sldId id="281" r:id="rId10"/>
    <p:sldId id="29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92" r:id="rId20"/>
    <p:sldId id="282" r:id="rId21"/>
    <p:sldId id="283" r:id="rId22"/>
    <p:sldId id="286" r:id="rId23"/>
    <p:sldId id="296" r:id="rId24"/>
    <p:sldId id="299" r:id="rId25"/>
    <p:sldId id="289" r:id="rId26"/>
    <p:sldId id="297" r:id="rId27"/>
    <p:sldId id="284" r:id="rId28"/>
    <p:sldId id="298" r:id="rId29"/>
    <p:sldId id="288" r:id="rId30"/>
    <p:sldId id="300" r:id="rId31"/>
    <p:sldId id="301" r:id="rId32"/>
    <p:sldId id="302" r:id="rId33"/>
    <p:sldId id="265" r:id="rId34"/>
  </p:sldIdLst>
  <p:sldSz cx="12188825" cy="6858000"/>
  <p:notesSz cx="6797675" cy="9926638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35D"/>
    <a:srgbClr val="339966"/>
    <a:srgbClr val="339933"/>
    <a:srgbClr val="009900"/>
    <a:srgbClr val="33CCFF"/>
    <a:srgbClr val="CCFFFF"/>
    <a:srgbClr val="FFCC00"/>
    <a:srgbClr val="D09E00"/>
    <a:srgbClr val="A2311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434" autoAdjust="0"/>
  </p:normalViewPr>
  <p:slideViewPr>
    <p:cSldViewPr>
      <p:cViewPr varScale="1">
        <p:scale>
          <a:sx n="73" d="100"/>
          <a:sy n="73" d="100"/>
        </p:scale>
        <p:origin x="810" y="66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'1º RGF'!$A$30</c:f>
              <c:strCache>
                <c:ptCount val="1"/>
                <c:pt idx="0">
                  <c:v>DESPESA COM PESSOAL (Últimos 12 meses)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3.9194057803101246E-3"/>
                  <c:y val="8.73188779117457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CBE-4A8B-8655-EFD17320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'1º RGF'!$B$30</c:f>
              <c:numCache>
                <c:formatCode>#,##0.00</c:formatCode>
                <c:ptCount val="1"/>
                <c:pt idx="0">
                  <c:v>39.52123443881807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E-4A8B-8655-EFD17320F3B3}"/>
            </c:ext>
          </c:extLst>
        </c:ser>
        <c:ser>
          <c:idx val="1"/>
          <c:order val="1"/>
          <c:tx>
            <c:strRef>
              <c:f>'1º RGF'!$A$31</c:f>
              <c:strCache>
                <c:ptCount val="1"/>
                <c:pt idx="0">
                  <c:v>LIMITE MÁXIMO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97028901550623E-3"/>
                  <c:y val="0.11703142486989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BE-4A8B-8655-EFD17320F3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'1º RGF'!$B$31</c:f>
              <c:numCache>
                <c:formatCode>#,##0.00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E-4A8B-8655-EFD17320F3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shape val="box"/>
        <c:axId val="1600172784"/>
        <c:axId val="1600168976"/>
        <c:axId val="0"/>
      </c:bar3DChart>
      <c:catAx>
        <c:axId val="1600172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0168976"/>
        <c:crosses val="autoZero"/>
        <c:auto val="1"/>
        <c:lblAlgn val="ctr"/>
        <c:lblOffset val="100"/>
        <c:noMultiLvlLbl val="0"/>
      </c:catAx>
      <c:valAx>
        <c:axId val="160016897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0017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7.5338504055105004E-2"/>
          <c:y val="0.93463157969672894"/>
          <c:w val="0.85242247389178982"/>
          <c:h val="6.392180573240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629361-4732-42AA-9638-0B9BAFAC577F}" type="datetime1">
              <a:rPr lang="pt-BR" smtClean="0"/>
              <a:t>22/09/2022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7AA5-214B-43D2-8604-A8576C77A41D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16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584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6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B89-81F6-414B-B3E3-224878830F02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-1"/>
            <a:ext cx="3975448" cy="63319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3" y="1"/>
            <a:ext cx="3684239" cy="24349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1" y="2434142"/>
            <a:ext cx="3684241" cy="20095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7" y="4443646"/>
            <a:ext cx="3674045" cy="18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6DD-0D42-4D31-A1D5-9C284FFDCE0F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966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64689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2EE167-87AB-4506-A26D-65B97B9FE9C1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167-87AB-4506-A26D-65B97B9FE9C1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99F88B64-D566-462F-BE82-394DDFC50A18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904981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3471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3086-B692-489F-9C30-007CF9F54E06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135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56BB-2EAD-4C7C-9753-093E9ECE6124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39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DBCA-7E48-4B2E-94B4-B4F45947C3F5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937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1E69-7E2D-499A-B6CA-936EB2E8406F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918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F0E3-3F69-447E-BA16-B839D44222BD}" type="datetime1">
              <a:rPr lang="pt-BR" noProof="0" smtClean="0"/>
              <a:pPr/>
              <a:t>22/09/2022</a:t>
            </a:fld>
            <a:endParaRPr lang="pt-BR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74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9F88B64-D566-462F-BE82-394DDFC50A18}" type="datetime1">
              <a:rPr lang="pt-BR" noProof="0" smtClean="0"/>
              <a:pPr/>
              <a:t>22/09/2022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6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473" y="484632"/>
            <a:ext cx="9777371" cy="1648224"/>
          </a:xfrm>
        </p:spPr>
        <p:txBody>
          <a:bodyPr>
            <a:normAutofit/>
          </a:bodyPr>
          <a:lstStyle/>
          <a:p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2º </a:t>
            </a:r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quadrimestre </a:t>
            </a:r>
            <a:r>
              <a:rPr lang="pt-BR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 lang="pt-BR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1764" y="2093976"/>
            <a:ext cx="10055781" cy="4050792"/>
          </a:xfrm>
        </p:spPr>
        <p:txBody>
          <a:bodyPr/>
          <a:lstStyle/>
          <a:p>
            <a:pPr marL="0" indent="0">
              <a:buNone/>
            </a:pPr>
            <a:r>
              <a:rPr lang="pt-BR" sz="3600" b="1" dirty="0">
                <a:solidFill>
                  <a:srgbClr val="00B050"/>
                </a:solidFill>
              </a:rPr>
              <a:t>GESTÃO FISCAL E TRANSPARENTE</a:t>
            </a:r>
          </a:p>
          <a:p>
            <a:r>
              <a:rPr lang="pt-BR" dirty="0"/>
              <a:t>GESTOR:  </a:t>
            </a:r>
            <a:r>
              <a:rPr lang="pt-BR" sz="2400" dirty="0"/>
              <a:t>João Barbosa de Souza Sobrinho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" y="3254928"/>
            <a:ext cx="3684239" cy="24349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10" y="3436747"/>
            <a:ext cx="3909483" cy="21323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5" y="3343278"/>
            <a:ext cx="4393864" cy="22582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24080"/>
            <a:ext cx="3696542" cy="16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60">
        <p:fade/>
      </p:transition>
    </mc:Choice>
    <mc:Fallback xmlns="">
      <p:transition spd="med" advTm="816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505897"/>
              </p:ext>
            </p:extLst>
          </p:nvPr>
        </p:nvGraphicFramePr>
        <p:xfrm>
          <a:off x="477788" y="188640"/>
          <a:ext cx="11305254" cy="57966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6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031010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dirty="0"/>
                        <a:t>SEC. MUN. DE AGRICULTURA E TECNOLOGIA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2.698.684,80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031050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dirty="0"/>
                        <a:t>SEC. MUN. DE INDÚSTRIA, COMÉRCIO E SERVIÇO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12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441.985,25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031111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INFRAEST, OBRAS, SERV PÚB. TRANSPORTE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87.395.085,93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031212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SEGURANÇA CIDADÃ E TRÂNSITO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8.292.991,06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031250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ASSISTÊNCIA SOCIAL E TRABALHO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3.672.626,61</a:t>
                      </a:r>
                      <a:endParaRPr lang="pt-BR" sz="20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9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DE ASSISTÊNCIA SOCIAL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4.972.178,71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1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031252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DA CRIANÇA E DO ADOLESCENTE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3.105,57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031258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PENITÊNCIÁRIO</a:t>
                      </a:r>
                      <a:r>
                        <a:rPr lang="pt-BR" sz="2000" u="none" strike="noStrike" baseline="0" dirty="0">
                          <a:effectLst/>
                        </a:rPr>
                        <a:t> - FUNPREM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/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031414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MEIO AMBIENTE E TURISMO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1.815.488,91</a:t>
                      </a:r>
                      <a:endParaRPr lang="pt-BR" sz="20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9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031450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FUNDO MUNICIPAL DE MEIO AMBIENTE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54.768,53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038888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ENCARGOS GERAIS DO MUNICÍPIO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41.046.078,65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433.024.403,51</a:t>
                      </a:r>
                      <a:endParaRPr lang="pt-BR" sz="2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5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750">
        <p:fade/>
      </p:transition>
    </mc:Choice>
    <mc:Fallback xmlns="">
      <p:transition spd="med" advTm="6275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77988" y="188640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FISCAIS</a:t>
            </a:r>
            <a:endParaRPr lang="pt-BR" sz="40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9776" y="836712"/>
            <a:ext cx="11521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Resultado Orçamentário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/>
              <a:t>O Resultado Orçamentário demonstra o valor atingido pela administração pública na gestão orçamentária dos recursos. O resultado orçamentário é obtido através da diferença entre as Receitas Orçamentárias deduzidas das Despesas Orçamentárias. Se o resultado for positivo, temos Superávit (receitas maiores que a despesas). Caso o resultado seja negativo, então se caracteriza o Déficit Orçamentário (despesas maiores que as receitas). Para apuração do Resultado Orçamentário foram considerados os valores da receita arrecadada, bem como os valores da despesa liquidada no quadrimestre em análise.</a:t>
            </a:r>
          </a:p>
        </p:txBody>
      </p:sp>
    </p:spTree>
    <p:extLst>
      <p:ext uri="{BB962C8B-B14F-4D97-AF65-F5344CB8AC3E}">
        <p14:creationId xmlns:p14="http://schemas.microsoft.com/office/powerpoint/2010/main" val="5672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807">
        <p:fade/>
      </p:transition>
    </mc:Choice>
    <mc:Fallback xmlns="">
      <p:transition spd="med" advTm="4080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74409"/>
              </p:ext>
            </p:extLst>
          </p:nvPr>
        </p:nvGraphicFramePr>
        <p:xfrm>
          <a:off x="954088" y="333375"/>
          <a:ext cx="10463212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Worksheet" r:id="rId4" imgW="9105915" imgH="4829135" progId="Excel.Sheet.12">
                  <p:embed/>
                </p:oleObj>
              </mc:Choice>
              <mc:Fallback>
                <p:oleObj name="Worksheet" r:id="rId4" imgW="9105915" imgH="48291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4088" y="333375"/>
                        <a:ext cx="10463212" cy="576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 rot="16200000">
            <a:off x="-2552353" y="2342493"/>
            <a:ext cx="61206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ORÇAMENTÁRIO </a:t>
            </a:r>
          </a:p>
          <a:p>
            <a:pPr algn="ctr"/>
            <a:r>
              <a:rPr lang="pt-BR" sz="2600" b="1" dirty="0">
                <a:ln w="9525">
                  <a:solidFill>
                    <a:schemeClr val="bg1"/>
                  </a:solidFill>
                  <a:prstDash val="solid"/>
                </a:ln>
              </a:rPr>
              <a:t>2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</a:t>
            </a:r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QUADRIMESTRE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096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067">
        <p:fade/>
      </p:transition>
    </mc:Choice>
    <mc:Fallback xmlns="">
      <p:transition spd="med" advTm="530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1764" y="-34724"/>
            <a:ext cx="11737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</a:rPr>
              <a:t>Resultado Primário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O resultado primário é definido pela diferença entre receitas e despesas primárias (despesas não financeiras do governo), exclui-se da conta as receitas e despesas com juros. Caso essa diferença seja positiva, tem-se um </a:t>
            </a:r>
            <a:r>
              <a:rPr lang="pt-BR" sz="2400" b="1" dirty="0"/>
              <a:t>Superávit Primário</a:t>
            </a:r>
            <a:r>
              <a:rPr lang="pt-BR" sz="2400" dirty="0"/>
              <a:t>, caso seja negativa, tem-se um </a:t>
            </a:r>
            <a:r>
              <a:rPr lang="pt-BR" sz="2400" b="1" dirty="0"/>
              <a:t>Déficit Primário</a:t>
            </a:r>
            <a:r>
              <a:rPr lang="pt-BR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O “Superávit Primário” é uma indicação de quanto o governo economizou ao longo de um período de tempo com vistas ao pagamento de juros sobre a sua dívida, já um “Déficit Primário” indica exatamente o contrário, ou seja indicam a parcela do aumento da dívida do Ente no período. Portanto, obter um resultado primário positivo (Superávit) é um passo fundamental para manter a dinâmica da dívida pública controlada.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179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864">
        <p:fade/>
      </p:transition>
    </mc:Choice>
    <mc:Fallback xmlns="">
      <p:transition spd="med" advTm="4886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71485"/>
              </p:ext>
            </p:extLst>
          </p:nvPr>
        </p:nvGraphicFramePr>
        <p:xfrm>
          <a:off x="1557338" y="0"/>
          <a:ext cx="10656887" cy="638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Worksheet" r:id="rId4" imgW="10315654" imgH="5343485" progId="Excel.Sheet.12">
                  <p:embed/>
                </p:oleObj>
              </mc:Choice>
              <mc:Fallback>
                <p:oleObj name="Worksheet" r:id="rId4" imgW="10315654" imgH="5343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7338" y="0"/>
                        <a:ext cx="10656887" cy="638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440276" y="2530642"/>
            <a:ext cx="6275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</a:t>
            </a:r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PRIMÁRIO</a:t>
            </a:r>
          </a:p>
          <a:p>
            <a:pPr algn="ctr"/>
            <a:r>
              <a:rPr lang="pt-BR" sz="3000" b="1" dirty="0">
                <a:ln w="9525">
                  <a:solidFill>
                    <a:schemeClr val="bg1"/>
                  </a:solidFill>
                  <a:prstDash val="solid"/>
                </a:ln>
              </a:rPr>
              <a:t>2</a:t>
            </a:r>
            <a:r>
              <a:rPr lang="pt-BR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QUADRIMESTRE </a:t>
            </a:r>
            <a:endParaRPr lang="pt-BR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2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30">
        <p:fade/>
      </p:transition>
    </mc:Choice>
    <mc:Fallback xmlns="">
      <p:transition spd="med" advTm="75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1804" y="692696"/>
            <a:ext cx="1116124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</a:rPr>
              <a:t>RESULTADO NOMINAL</a:t>
            </a:r>
          </a:p>
          <a:p>
            <a:pPr algn="just">
              <a:lnSpc>
                <a:spcPct val="150000"/>
              </a:lnSpc>
            </a:pP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O Resultado Nominal está relacionado ao aumento ou diminuição do endividamento. Corresponde à diferença entre o saldo da Dívida Fiscal Líquida ao final de um período e o saldo da Dívida Fiscal Líquida do período anterior. Caso o resultado seja positivo, indica aumento do saldo da Dívida. Por outro lado, se o resultado for negativo, indica diminuição do saldo da Dívida.</a:t>
            </a:r>
          </a:p>
        </p:txBody>
      </p:sp>
    </p:spTree>
    <p:extLst>
      <p:ext uri="{BB962C8B-B14F-4D97-AF65-F5344CB8AC3E}">
        <p14:creationId xmlns:p14="http://schemas.microsoft.com/office/powerpoint/2010/main" val="39577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181">
        <p:fade/>
      </p:transition>
    </mc:Choice>
    <mc:Fallback xmlns="">
      <p:transition spd="med" advTm="2418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1708439" y="2950932"/>
            <a:ext cx="446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RESULTADO NOMINAL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8670"/>
              </p:ext>
            </p:extLst>
          </p:nvPr>
        </p:nvGraphicFramePr>
        <p:xfrm>
          <a:off x="981845" y="116630"/>
          <a:ext cx="10657185" cy="56816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3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3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97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pt-BR" sz="1900" u="none" strike="noStrike" dirty="0">
                          <a:effectLst/>
                        </a:rPr>
                        <a:t>LRF, </a:t>
                      </a:r>
                      <a:r>
                        <a:rPr lang="pt-BR" sz="1900" u="none" strike="noStrike" dirty="0" err="1">
                          <a:effectLst/>
                        </a:rPr>
                        <a:t>art</a:t>
                      </a:r>
                      <a:r>
                        <a:rPr lang="pt-BR" sz="1900" u="none" strike="noStrike" dirty="0">
                          <a:effectLst/>
                        </a:rPr>
                        <a:t> 53, inciso III - Anexo VI (Portaria STN N° 575)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97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ESPECIFICAÇÃO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SALDO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97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Em </a:t>
                      </a:r>
                      <a:r>
                        <a:rPr lang="pt-BR" sz="2000" u="none" strike="noStrike" dirty="0" smtClean="0">
                          <a:effectLst/>
                        </a:rPr>
                        <a:t>31/12/2021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Em </a:t>
                      </a:r>
                      <a:r>
                        <a:rPr lang="pt-BR" sz="2000" u="none" strike="noStrike" dirty="0" smtClean="0">
                          <a:effectLst/>
                        </a:rPr>
                        <a:t>31/08/2022</a:t>
                      </a:r>
                      <a:endParaRPr lang="pt-BR" sz="2000" u="none" strike="noStrike" dirty="0">
                        <a:effectLst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DIVIDA CONSOLIDADA (I)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459.370.493,03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422.642.794,03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DEDUÇÕES (II)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79.292.642,02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105.831.323,82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Disponibilidade de Caixa Bruta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92.729.060,03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107.681.003,68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Demais Haveres Financeiros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1.792.256,84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1.881.095,12</a:t>
                      </a:r>
                      <a:endParaRPr lang="pt-BR" sz="2000" u="none" strike="noStrike" dirty="0">
                        <a:effectLst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2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   (-) RP Processados (Exceto Precatórios)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15.228.674,85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3.730.774,98</a:t>
                      </a:r>
                      <a:endParaRPr lang="pt-BR" sz="2000" u="none" strike="noStrike" dirty="0">
                        <a:effectLst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6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DÍVIDA CONSOLIDADA LÍQUIDA (III) = (I - 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380.077.851,01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316.811.470,21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PRIVATIZAÇÕES (IV)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PASSIVOS RECONHECIDOS (V)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9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DÍVIDA FISCAL LÍQUIDA (III + IV - V)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 smtClean="0">
                          <a:effectLst/>
                        </a:rPr>
                        <a:t>380.077.851,01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316.811.470,21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08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RESULTADO NOMINAL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63.266.380,80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28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META DE RESULTADO NOMINAL FIXADA NO ANEXO DE METAS FISCAIS DA LDO P/O EXERC DE REFERÊNCIA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pt-BR" sz="2000" u="none" strike="noStrike" dirty="0" smtClean="0">
                          <a:effectLst/>
                        </a:rPr>
                        <a:t>46.117.964,96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7592" marR="7592" marT="75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802">
        <p:fade/>
      </p:transition>
    </mc:Choice>
    <mc:Fallback xmlns="">
      <p:transition spd="med" advTm="58802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9796" y="188640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DÍVIDA PÚBLICA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69876" y="1412776"/>
            <a:ext cx="1065718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Limites estabelecidos:</a:t>
            </a:r>
          </a:p>
          <a:p>
            <a:pPr lvl="3">
              <a:lnSpc>
                <a:spcPct val="6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União            -   3,5 </a:t>
            </a:r>
          </a:p>
          <a:p>
            <a:pPr lvl="3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Estados         -   2</a:t>
            </a:r>
          </a:p>
          <a:p>
            <a:pPr lvl="3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Municípios    -   1,2 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4"/>
            </a:pPr>
            <a:r>
              <a:rPr lang="pt-BR" sz="3600" b="1" dirty="0">
                <a:latin typeface="Century Schoolbook" panose="02040604050505020304" pitchFamily="18" charset="0"/>
              </a:rPr>
              <a:t> O parâmetro de  fixação é em relação à Receita Corrente Líquida;</a:t>
            </a:r>
          </a:p>
        </p:txBody>
      </p:sp>
    </p:spTree>
    <p:extLst>
      <p:ext uri="{BB962C8B-B14F-4D97-AF65-F5344CB8AC3E}">
        <p14:creationId xmlns:p14="http://schemas.microsoft.com/office/powerpoint/2010/main" val="42857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88">
        <p:fade/>
      </p:transition>
    </mc:Choice>
    <mc:Fallback xmlns="">
      <p:transition spd="med" advTm="1528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DÍVIDA CONSOLIDADA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39435"/>
              </p:ext>
            </p:extLst>
          </p:nvPr>
        </p:nvGraphicFramePr>
        <p:xfrm>
          <a:off x="1269876" y="836712"/>
          <a:ext cx="10729192" cy="460851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745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788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LRF, art. 55, inciso I, alínea "b" - Anexo II (Portaria STN N° 574)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5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ESPECIFICAÇÃO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>
                          <a:effectLst/>
                        </a:rPr>
                        <a:t> SALDO EXERCÍCIO ANTERIOR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 SALDO DO EXERCÍCIO </a:t>
                      </a:r>
                      <a:r>
                        <a:rPr lang="pt-BR" sz="2000" u="none" strike="noStrike" dirty="0" smtClean="0">
                          <a:effectLst/>
                        </a:rPr>
                        <a:t>2022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u="none" strike="noStrike" dirty="0">
                          <a:effectLst/>
                        </a:rPr>
                        <a:t> Até o </a:t>
                      </a:r>
                      <a:r>
                        <a:rPr lang="pt-BR" sz="2000" u="none" strike="noStrike" dirty="0" smtClean="0">
                          <a:effectLst/>
                        </a:rPr>
                        <a:t>2º </a:t>
                      </a:r>
                      <a:r>
                        <a:rPr lang="pt-BR" sz="2000" u="none" strike="noStrike" dirty="0">
                          <a:effectLst/>
                        </a:rPr>
                        <a:t>Quadrimestre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78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DÍVIDA CONSOLIDADA - DC (I)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459.370.493,03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422.642.794,03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1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>
                          <a:effectLst/>
                        </a:rPr>
                        <a:t>DEDUÇÕES (II) (Disponibilidade de Caixa Bruta - Haveres Financeiros - Precatórios)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79.292.642,02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105.831.323,82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5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effectLst/>
                        </a:rPr>
                        <a:t>DÍV. CONSOLID. LÍQUIDA (DCL) III= (I - II)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380.077.851,01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316.811.470,21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055">
        <p:fade/>
      </p:transition>
    </mc:Choice>
    <mc:Fallback xmlns="">
      <p:transition spd="med" advTm="31055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482482"/>
              </p:ext>
            </p:extLst>
          </p:nvPr>
        </p:nvGraphicFramePr>
        <p:xfrm>
          <a:off x="1701924" y="692696"/>
          <a:ext cx="9937104" cy="44644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DÍV. CONSOLID. LÍQUIDA (DCL) III= (I - 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12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380.077.851,01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316.811.470,21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RECEITA CORRENTE LÍQUIDA -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585.569.525.38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653.387.984,53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 sobre a RCL (I/RCL)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BR" sz="2000" u="none" strike="noStrike" dirty="0">
                        <a:effectLst/>
                      </a:endParaRPr>
                    </a:p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78,45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                          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64,68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7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DCL sobre a RCL (III/RCL)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64,90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48,49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8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LIMITE DEFINIDO POR RESOLUÇÃO DO SENADO FEDERAL: 120,00% da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702.683.430,46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784.065.581,44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8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LIMITE DE ALERTA (§ 1º do art. 59 da LRF) - 108% da RCL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632.415.087,41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705.659.023,29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DÍVIDA CONSOLIDADA</a:t>
            </a:r>
          </a:p>
        </p:txBody>
      </p:sp>
    </p:spTree>
    <p:extLst>
      <p:ext uri="{BB962C8B-B14F-4D97-AF65-F5344CB8AC3E}">
        <p14:creationId xmlns:p14="http://schemas.microsoft.com/office/powerpoint/2010/main" val="7874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161">
        <p:fade/>
      </p:transition>
    </mc:Choice>
    <mc:Fallback xmlns="">
      <p:transition spd="med" advTm="3716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34172" y="126876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Este relatório objetiva demonstrar o desempenho da execução orçamentária e financeira do Município de Barreiras durante o 2</a:t>
            </a:r>
            <a:r>
              <a:rPr lang="pt-BR" sz="2400" dirty="0" smtClean="0"/>
              <a:t>º </a:t>
            </a:r>
            <a:r>
              <a:rPr lang="pt-BR" sz="2400" dirty="0"/>
              <a:t>Quadrimestre do exercício de </a:t>
            </a:r>
            <a:r>
              <a:rPr lang="pt-BR" sz="2400" dirty="0" smtClean="0"/>
              <a:t>2022, </a:t>
            </a:r>
            <a:r>
              <a:rPr lang="pt-BR" sz="2400" dirty="0"/>
              <a:t>assim como avaliar o cumprimento das metas fiscais previamente estabelecidas para o Orçamento Fiscal e da Seguridade Social da Prefeitura, em atendimento ao §4º do Artigo 9º da Lei Complementar nº 101/2000 (Lei de Responsabilidade Fiscal).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70376" y="352054"/>
            <a:ext cx="4320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endParaRPr lang="pt-BR" sz="36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24134"/>
            <a:ext cx="3384376" cy="5184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042">
        <p:fade/>
      </p:transition>
    </mc:Choice>
    <mc:Fallback xmlns="">
      <p:transition spd="med" advTm="240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93812" y="1484784"/>
            <a:ext cx="106571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O Governo não possui total liberdade no uso dos recursos públicos. A separação dos poderes, o equilíbrio orçamentário e o investimento vinculado em determinadas áreas fundamentais são limitadores da atuação governamental. Além dos limites fiscais previsto na LDO, como veremos a seguir há limites constitucionais e legais que a gestão precisa cumprir durante a aplicação dos recursos públicos.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88518" y="692696"/>
            <a:ext cx="821430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17395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720">
        <p:fade/>
      </p:transition>
    </mc:Choice>
    <mc:Fallback xmlns="">
      <p:transition spd="med" advTm="3672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7788" y="1118223"/>
            <a:ext cx="10873208" cy="544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Na LRF, há limites de gastos com pessoal, para os três Poderes: da União, dos Estados, do Distrito Federal e dos Municípios.</a:t>
            </a:r>
          </a:p>
          <a:p>
            <a:pPr algn="just">
              <a:lnSpc>
                <a:spcPct val="90000"/>
              </a:lnSpc>
            </a:pP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Nos Municípios, o limite máximo para gastos com pessoal é (60% da Receita Corrente Líquida) serão: </a:t>
            </a: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                          -</a:t>
            </a:r>
            <a:r>
              <a:rPr lang="pt-BR" sz="3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6% para o Legislativo,</a:t>
            </a:r>
          </a:p>
          <a:p>
            <a:pPr algn="just">
              <a:lnSpc>
                <a:spcPct val="90000"/>
              </a:lnSpc>
            </a:pP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/>
            </a:r>
            <a:b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</a:br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                          -</a:t>
            </a:r>
            <a:r>
              <a:rPr lang="pt-BR" sz="3600" dirty="0">
                <a:latin typeface="Century Schoolbook" panose="02040604050505020304" pitchFamily="18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54% para o Executivo </a:t>
            </a:r>
            <a:endParaRPr lang="pt-BR" sz="3600" b="1" dirty="0">
              <a:latin typeface="Century Schoolbook" panose="020406040505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782044" y="260648"/>
            <a:ext cx="66626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Gastos com Pessoal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92">
        <p:fade/>
      </p:transition>
    </mc:Choice>
    <mc:Fallback xmlns="">
      <p:transition spd="med" advTm="23392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 rot="16200000">
            <a:off x="-2218156" y="259655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DESPESA COM PESSOAL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29292"/>
              </p:ext>
            </p:extLst>
          </p:nvPr>
        </p:nvGraphicFramePr>
        <p:xfrm>
          <a:off x="1053852" y="166454"/>
          <a:ext cx="10657184" cy="576883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17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43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</a:rPr>
                        <a:t> </a:t>
                      </a:r>
                      <a:r>
                        <a:rPr lang="pt-BR" sz="1800" u="none" strike="noStrike" dirty="0">
                          <a:effectLst/>
                        </a:rPr>
                        <a:t>RGF - ANEXO 1 (LRF, art. 55, inciso I, alínea "a")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u="none" strike="noStrike" dirty="0">
                          <a:effectLst/>
                        </a:rPr>
                        <a:t>R$ 1,00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sng" strike="noStrike" dirty="0">
                          <a:effectLst/>
                        </a:rPr>
                        <a:t>APURAÇÃO DO CUMPRIMENTO DO LIMITE LEGAL</a:t>
                      </a:r>
                      <a:endParaRPr lang="pt-BR" sz="2600" b="1" i="0" u="sng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>
                          <a:effectLst/>
                        </a:rPr>
                        <a:t>VALOR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600" b="1" u="none" strike="noStrike" dirty="0">
                          <a:effectLst/>
                        </a:rPr>
                        <a:t>% SOBRE A RCL</a:t>
                      </a:r>
                      <a:endParaRPr lang="pt-BR" sz="2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solidFill>
                            <a:srgbClr val="14035D"/>
                          </a:solidFill>
                          <a:effectLst/>
                        </a:rPr>
                        <a:t>RECEITA CORRENTE LÍQUIDA - RCL (V)</a:t>
                      </a:r>
                      <a:endParaRPr lang="pt-BR" sz="2600" b="0" i="0" u="none" strike="noStrike" dirty="0">
                        <a:solidFill>
                          <a:srgbClr val="14035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b="0" i="0" u="none" strike="noStrike" dirty="0" smtClean="0">
                          <a:solidFill>
                            <a:srgbClr val="14035D"/>
                          </a:solidFill>
                          <a:effectLst/>
                          <a:latin typeface="+mn-lt"/>
                        </a:rPr>
                        <a:t>653.387.984,53</a:t>
                      </a:r>
                      <a:endParaRPr lang="pt-BR" sz="2600" b="0" i="0" u="none" strike="noStrike" dirty="0">
                        <a:solidFill>
                          <a:srgbClr val="14035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effectLst/>
                        </a:rPr>
                        <a:t>% do TOTAL DESP C/ PESSOAL - DTP sobre a RCL  (V) = (</a:t>
                      </a:r>
                      <a:r>
                        <a:rPr lang="pt-BR" sz="2600" u="none" strike="noStrike" dirty="0" err="1">
                          <a:effectLst/>
                        </a:rPr>
                        <a:t>IIIa</a:t>
                      </a:r>
                      <a:r>
                        <a:rPr lang="pt-BR" sz="2600" u="none" strike="noStrike" dirty="0">
                          <a:effectLst/>
                        </a:rPr>
                        <a:t> / III b)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270.773.649,64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41,44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 dirty="0">
                          <a:effectLst/>
                        </a:rPr>
                        <a:t>LIMITE MÁXIMO (VI) (incisos I, II e III, art.20 da LRF) 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352.829.511,65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 smtClean="0">
                          <a:effectLst/>
                        </a:rPr>
                        <a:t>54,00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LIMITE PRUDENCIAL ( VII)= ( 0,95 x VI)  (paragrafo único, art. 22 da LRF) 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335.188.036,06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>
                          <a:effectLst/>
                        </a:rPr>
                        <a:t>51,30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51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600" u="none" strike="noStrike">
                          <a:effectLst/>
                        </a:rPr>
                        <a:t>LIMITE  ALERTA ( VII)= ( 0,95 x VI)  (paragrafo único, art. 59 da LRF) </a:t>
                      </a:r>
                      <a:endParaRPr lang="pt-BR" sz="2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317.546.560,48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600" u="none" strike="noStrike" dirty="0">
                          <a:effectLst/>
                        </a:rPr>
                        <a:t>48,60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609">
        <p:fade/>
      </p:transition>
    </mc:Choice>
    <mc:Fallback xmlns="">
      <p:transition spd="med" advTm="48609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7907" y="457008"/>
            <a:ext cx="9289033" cy="9612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DESPESA COM PESSOAL – Poder Executivo</a:t>
            </a:r>
            <a:endParaRPr lang="pt-BR" sz="28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983692"/>
              </p:ext>
            </p:extLst>
          </p:nvPr>
        </p:nvGraphicFramePr>
        <p:xfrm>
          <a:off x="1125860" y="1268760"/>
          <a:ext cx="10153128" cy="494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0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49">
        <p:fade/>
      </p:transition>
    </mc:Choice>
    <mc:Fallback xmlns="">
      <p:transition spd="med" advTm="5049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567" y="260648"/>
            <a:ext cx="10055781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</a:rPr>
              <a:t>COMPOSIÇÃO DA BASE DE CÁLCULO DA SAÚDE E EDUCAÇÃO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6765" y="2204864"/>
            <a:ext cx="9921387" cy="405079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28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SAÚDE  - 15%                         EDUCAÇÃO  - 25%</a:t>
            </a:r>
          </a:p>
          <a:p>
            <a:pPr marL="0" indent="0" algn="ctr">
              <a:buNone/>
              <a:defRPr/>
            </a:pPr>
            <a:endParaRPr lang="pt-BR" sz="8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entury Schoolbook" panose="02040604050505020304" pitchFamily="18" charset="0"/>
              </a:rPr>
              <a:t>Receita de Impostos: </a:t>
            </a:r>
            <a:r>
              <a:rPr lang="pt-BR" sz="2800" dirty="0">
                <a:latin typeface="Century Schoolbook" panose="02040604050505020304" pitchFamily="18" charset="0"/>
              </a:rPr>
              <a:t>IPTU, IRRF, ISS, ITBI assim como as receitas da dívida ativa de impostos – principal, multas, juros de mora e outros encargos, excluídas as deduções (imposto pago a maior ou em duplicidade).</a:t>
            </a:r>
          </a:p>
          <a:p>
            <a:pPr marL="0" indent="0" algn="just">
              <a:buNone/>
              <a:defRPr/>
            </a:pPr>
            <a:endParaRPr lang="pt-BR" sz="90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latin typeface="Century Schoolbook" panose="02040604050505020304" pitchFamily="18" charset="0"/>
              </a:rPr>
              <a:t>Receita de Transferências Constitucionais: </a:t>
            </a:r>
            <a:r>
              <a:rPr lang="pt-BR" sz="2800" dirty="0">
                <a:latin typeface="Century Schoolbook" panose="02040604050505020304" pitchFamily="18" charset="0"/>
              </a:rPr>
              <a:t>FPM, ITR, ICMS Desoneração – Lei 87/96, ICMS, IPVA, IPI Exportação.</a:t>
            </a:r>
          </a:p>
          <a:p>
            <a:endParaRPr lang="pt-B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663">
        <p:fade/>
      </p:transition>
    </mc:Choice>
    <mc:Fallback xmlns="">
      <p:transition spd="med" advTm="43663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34141" y="164508"/>
            <a:ext cx="673133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EM SAÚDE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7178" y="1267581"/>
            <a:ext cx="11305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Century Schoolbook" panose="02040604050505020304" pitchFamily="18" charset="0"/>
              </a:rPr>
              <a:t>O Município de Barreiras até o mês de </a:t>
            </a:r>
            <a:r>
              <a:rPr lang="pt-BR" sz="2800" dirty="0" smtClean="0">
                <a:latin typeface="Century Schoolbook" panose="02040604050505020304" pitchFamily="18" charset="0"/>
              </a:rPr>
              <a:t>Agosto de 2022 </a:t>
            </a:r>
            <a:r>
              <a:rPr lang="pt-BR" sz="2800" dirty="0">
                <a:latin typeface="Century Schoolbook" panose="02040604050505020304" pitchFamily="18" charset="0"/>
              </a:rPr>
              <a:t>aplicou </a:t>
            </a:r>
            <a:r>
              <a:rPr lang="pt-BR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R$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59.703.310,04 </a:t>
            </a:r>
            <a:r>
              <a:rPr lang="pt-BR" sz="2800" dirty="0">
                <a:latin typeface="Century Schoolbook" panose="02040604050505020304" pitchFamily="18" charset="0"/>
              </a:rPr>
              <a:t>valor equivale ao percentual de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21,15%</a:t>
            </a:r>
            <a:r>
              <a:rPr lang="pt-BR" sz="2800" b="1" dirty="0" smtClean="0">
                <a:latin typeface="Century Schoolbook" panose="02040604050505020304" pitchFamily="18" charset="0"/>
              </a:rPr>
              <a:t> </a:t>
            </a:r>
            <a:r>
              <a:rPr lang="pt-BR" sz="2800" dirty="0">
                <a:latin typeface="Century Schoolbook" panose="02040604050505020304" pitchFamily="18" charset="0"/>
              </a:rPr>
              <a:t>da arrecadação dos impostos e transferências no período. Esse índice é superior ao constitucionalmente exigido.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4484802"/>
            <a:ext cx="2771398" cy="19432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4484802"/>
            <a:ext cx="2188171" cy="13924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0"/>
          <a:stretch/>
        </p:blipFill>
        <p:spPr>
          <a:xfrm>
            <a:off x="347178" y="4529556"/>
            <a:ext cx="408538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756">
        <p:fade/>
      </p:transition>
    </mc:Choice>
    <mc:Fallback xmlns="">
      <p:transition spd="med" advTm="28756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08650"/>
              </p:ext>
            </p:extLst>
          </p:nvPr>
        </p:nvGraphicFramePr>
        <p:xfrm>
          <a:off x="1125538" y="333375"/>
          <a:ext cx="10120312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Worksheet" r:id="rId4" imgW="3248006" imgH="1409607" progId="Excel.Sheet.8">
                  <p:embed/>
                </p:oleObj>
              </mc:Choice>
              <mc:Fallback>
                <p:oleObj name="Worksheet" r:id="rId4" imgW="3248006" imgH="14096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5538" y="333375"/>
                        <a:ext cx="10120312" cy="525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996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694">
        <p:fade/>
      </p:transition>
    </mc:Choice>
    <mc:Fallback xmlns="">
      <p:transition spd="med" advTm="38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80144" y="116632"/>
            <a:ext cx="7555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APLICAÇÃO EM EDUCAÇÃO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1764" y="1123565"/>
            <a:ext cx="115932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Century Schoolbook" panose="02040604050505020304" pitchFamily="18" charset="0"/>
              </a:rPr>
              <a:t>O Município de Barreiras até o mês de </a:t>
            </a:r>
            <a:r>
              <a:rPr lang="pt-BR" sz="2800" dirty="0" smtClean="0">
                <a:latin typeface="Century Schoolbook" panose="02040604050505020304" pitchFamily="18" charset="0"/>
              </a:rPr>
              <a:t>Agosto de 2022 </a:t>
            </a:r>
            <a:r>
              <a:rPr lang="pt-BR" sz="2800" dirty="0">
                <a:latin typeface="Century Schoolbook" panose="02040604050505020304" pitchFamily="18" charset="0"/>
              </a:rPr>
              <a:t>aplicou </a:t>
            </a:r>
            <a:r>
              <a:rPr lang="pt-BR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R$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115.496.896,33 </a:t>
            </a:r>
            <a:r>
              <a:rPr lang="pt-BR" sz="2800" dirty="0">
                <a:latin typeface="Century Schoolbook" panose="02040604050505020304" pitchFamily="18" charset="0"/>
              </a:rPr>
              <a:t>valor equivale ao percentual de </a:t>
            </a:r>
            <a:r>
              <a:rPr lang="pt-BR" sz="28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22,45% </a:t>
            </a:r>
            <a:r>
              <a:rPr lang="pt-BR" sz="2800" dirty="0">
                <a:latin typeface="Century Schoolbook" panose="02040604050505020304" pitchFamily="18" charset="0"/>
              </a:rPr>
              <a:t>da arrecadação dos impostos e transferências no período. Esse índice é inferior ao constitucionalmente </a:t>
            </a:r>
            <a:r>
              <a:rPr lang="pt-BR" sz="2800" dirty="0" smtClean="0">
                <a:latin typeface="Century Schoolbook" panose="02040604050505020304" pitchFamily="18" charset="0"/>
              </a:rPr>
              <a:t>exigido. Mas o gestor tem até o final do exercício para atingir o percentual mínimo exigido.</a:t>
            </a:r>
            <a:endParaRPr lang="pt-BR" sz="2800" dirty="0">
              <a:latin typeface="Century Schoolbook" panose="020406040505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4293096"/>
            <a:ext cx="2952328" cy="165274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4293096"/>
            <a:ext cx="2736304" cy="16560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" y="4293096"/>
            <a:ext cx="4059125" cy="16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415">
        <p:fade/>
      </p:transition>
    </mc:Choice>
    <mc:Fallback xmlns="">
      <p:transition spd="med" advTm="23415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767195"/>
              </p:ext>
            </p:extLst>
          </p:nvPr>
        </p:nvGraphicFramePr>
        <p:xfrm>
          <a:off x="1197868" y="260648"/>
          <a:ext cx="9865096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Worksheet" r:id="rId4" imgW="3162135" imgH="2248033" progId="Excel.Sheet.8">
                  <p:embed/>
                </p:oleObj>
              </mc:Choice>
              <mc:Fallback>
                <p:oleObj name="Worksheet" r:id="rId4" imgW="3162135" imgH="22480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7868" y="260648"/>
                        <a:ext cx="9865096" cy="59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665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039">
        <p:fade/>
      </p:transition>
    </mc:Choice>
    <mc:Fallback xmlns="">
      <p:transition spd="med" advTm="56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96227" y="116632"/>
            <a:ext cx="6680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DO FUNDEB</a:t>
            </a:r>
          </a:p>
        </p:txBody>
      </p:sp>
      <p:sp>
        <p:nvSpPr>
          <p:cNvPr id="5" name="Retângulo 4"/>
          <p:cNvSpPr/>
          <p:nvPr/>
        </p:nvSpPr>
        <p:spPr>
          <a:xfrm>
            <a:off x="765820" y="692696"/>
            <a:ext cx="1080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Conforme estabelecido nos §§ 2º e 3º do art. 211 da Constituição (os Municípios devem utilizar recursos do FUNDEB na educação infantil e no ensino fundamental), sendo que o mínimo de 70% desses recursos deve ser destinado anualmente à remuneração dos profissionais do magistério. Até o mês de </a:t>
            </a:r>
            <a:r>
              <a:rPr lang="pt-BR" sz="2800" dirty="0" smtClean="0"/>
              <a:t>Agosto o </a:t>
            </a:r>
            <a:r>
              <a:rPr lang="pt-BR" sz="2800" dirty="0"/>
              <a:t>Município de Barreiras aplicou o percentual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80,70% </a:t>
            </a:r>
            <a:r>
              <a:rPr lang="pt-BR" sz="2800" dirty="0" smtClean="0"/>
              <a:t>das </a:t>
            </a:r>
            <a:r>
              <a:rPr lang="pt-BR" sz="2800" dirty="0"/>
              <a:t>receitas recebidas do FUNDEB na remuneração dos profissionais do magistério, aplicação que é superior ao exigido.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57" y="5825751"/>
            <a:ext cx="1616968" cy="1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21">
        <p:fade/>
      </p:transition>
    </mc:Choice>
    <mc:Fallback xmlns="">
      <p:transition spd="med" advTm="380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400" b="1" i="1" dirty="0">
                <a:solidFill>
                  <a:srgbClr val="0070C0"/>
                </a:solidFill>
                <a:latin typeface="Century Schoolbook" panose="02040604050505020304" pitchFamily="18" charset="0"/>
              </a:rPr>
              <a:t>Lei de Responsabilidade Fiscal</a:t>
            </a:r>
            <a:endParaRPr lang="pt-BR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2121" y="2636912"/>
            <a:ext cx="1005578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dirty="0">
                <a:latin typeface="Century Schoolbook" panose="02040604050505020304" pitchFamily="18" charset="0"/>
              </a:rPr>
              <a:t>Tem como objetivo o estabelecimento de normas de finanças públicas voltadas para a responsabilidade na gestão fiscal.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4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99">
        <p:fade/>
      </p:transition>
    </mc:Choice>
    <mc:Fallback xmlns="">
      <p:transition spd="med" advTm="14499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901719"/>
              </p:ext>
            </p:extLst>
          </p:nvPr>
        </p:nvGraphicFramePr>
        <p:xfrm>
          <a:off x="1773932" y="620688"/>
          <a:ext cx="8856984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Worksheet" r:id="rId4" imgW="3124050" imgH="1324002" progId="Excel.Sheet.8">
                  <p:embed/>
                </p:oleObj>
              </mc:Choice>
              <mc:Fallback>
                <p:oleObj name="Worksheet" r:id="rId4" imgW="3124050" imgH="132400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3932" y="620688"/>
                        <a:ext cx="8856984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834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788">
        <p:fade/>
      </p:transition>
    </mc:Choice>
    <mc:Fallback xmlns="">
      <p:transition spd="med" advTm="37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81844" y="116632"/>
            <a:ext cx="10513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DA COMPLEMENTAÇÃO – VAAT FUNDEB</a:t>
            </a:r>
            <a:endParaRPr lang="pt-BR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3772" y="1052736"/>
            <a:ext cx="115212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sz="2800" dirty="0"/>
              <a:t>Conforme estabelecido nos </a:t>
            </a:r>
            <a:r>
              <a:rPr lang="pt-BR" sz="2800" dirty="0" err="1"/>
              <a:t>Arts</a:t>
            </a:r>
            <a:r>
              <a:rPr lang="pt-BR" sz="2800" dirty="0"/>
              <a:t>. 27 e 28 da Lei 14.113/2020 – Nova Lei do Fundeb, dos recursos recebidos do VAAT – Valor anual total por aluno, o município deve aplicar no mínimo 15% em despesas de capital e no mínimo 50% na educação infantil, dos recursos globais recebidos no exercício. Até o mês de </a:t>
            </a:r>
            <a:r>
              <a:rPr lang="pt-BR" sz="2800" dirty="0" smtClean="0"/>
              <a:t>Agosto </a:t>
            </a:r>
            <a:r>
              <a:rPr lang="pt-BR" sz="2800" dirty="0"/>
              <a:t>de 2022 o município aplicou </a:t>
            </a:r>
            <a:r>
              <a:rPr lang="pt-BR" sz="2800" b="1" dirty="0" smtClean="0"/>
              <a:t>1</a:t>
            </a:r>
            <a:r>
              <a:rPr lang="pt-BR" sz="2800" b="1" dirty="0" smtClean="0"/>
              <a:t>,61% </a:t>
            </a:r>
            <a:r>
              <a:rPr lang="pt-BR" sz="2800" dirty="0"/>
              <a:t>dos recursos recebidos em despesa de capital e </a:t>
            </a:r>
            <a:r>
              <a:rPr lang="pt-BR" sz="2800" b="1" dirty="0" smtClean="0"/>
              <a:t>98</a:t>
            </a:r>
            <a:r>
              <a:rPr lang="pt-BR" sz="2800" b="1" dirty="0" smtClean="0"/>
              <a:t>,39% </a:t>
            </a:r>
            <a:r>
              <a:rPr lang="pt-BR" sz="2800" dirty="0"/>
              <a:t>dos recursos recebidos em educação infantil.</a:t>
            </a:r>
          </a:p>
        </p:txBody>
      </p:sp>
    </p:spTree>
    <p:extLst>
      <p:ext uri="{BB962C8B-B14F-4D97-AF65-F5344CB8AC3E}">
        <p14:creationId xmlns:p14="http://schemas.microsoft.com/office/powerpoint/2010/main" val="39433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69738"/>
              </p:ext>
            </p:extLst>
          </p:nvPr>
        </p:nvGraphicFramePr>
        <p:xfrm>
          <a:off x="189756" y="1124744"/>
          <a:ext cx="5778501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3" imgW="2848113" imgH="1495572" progId="Excel.Sheet.8">
                  <p:embed/>
                </p:oleObj>
              </mc:Choice>
              <mc:Fallback>
                <p:oleObj name="Worksheet" r:id="rId3" imgW="2848113" imgH="1495572" progId="Excel.Sheet.8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756" y="1124744"/>
                        <a:ext cx="5778501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8FCCA73-F332-4DD8-A446-B46FE4D73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56469"/>
              </p:ext>
            </p:extLst>
          </p:nvPr>
        </p:nvGraphicFramePr>
        <p:xfrm>
          <a:off x="6166420" y="1124744"/>
          <a:ext cx="5778501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5" imgW="2848113" imgH="1495572" progId="Excel.Sheet.8">
                  <p:embed/>
                </p:oleObj>
              </mc:Choice>
              <mc:Fallback>
                <p:oleObj name="Worksheet" r:id="rId5" imgW="2848113" imgH="1495572" progId="Excel.Sheet.8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78FCCA73-F332-4DD8-A446-B46FE4D73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6420" y="1124744"/>
                        <a:ext cx="5778501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7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09" y="2636912"/>
            <a:ext cx="3671974" cy="173099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588686" y="4551576"/>
            <a:ext cx="6336704" cy="76200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JOÃO BARBOSA DE SOUZA SOBRINHO</a:t>
            </a:r>
          </a:p>
          <a:p>
            <a:pPr marL="0" indent="0" algn="ctr">
              <a:buNone/>
            </a:pPr>
            <a:r>
              <a:rPr lang="pt-BR" sz="3200" dirty="0"/>
              <a:t>PREFEITO MUNICIPAL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053852" y="262550"/>
            <a:ext cx="9793088" cy="2374362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MUITO OBRIGADO PELA ATENÇÃO</a:t>
            </a:r>
          </a:p>
          <a:p>
            <a:pPr marL="0" indent="0" algn="ctr">
              <a:buNone/>
            </a:pPr>
            <a:endParaRPr lang="pt-B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b="1" dirty="0"/>
              <a:t>SECRETÁRIA MUNICIPAL DA FAZENDA</a:t>
            </a:r>
          </a:p>
          <a:p>
            <a:pPr marL="0" indent="0" algn="ctr">
              <a:buNone/>
            </a:pPr>
            <a:r>
              <a:rPr lang="pt-BR" sz="1600" dirty="0"/>
              <a:t>(77) 3614-7104</a:t>
            </a:r>
            <a:br>
              <a:rPr lang="pt-BR" sz="1600" dirty="0"/>
            </a:br>
            <a:r>
              <a:rPr lang="pt-BR" sz="1600" dirty="0"/>
              <a:t>EMAIL: fazenda@barreiras.ba.gov.br</a:t>
            </a:r>
            <a:endParaRPr lang="pt-BR" sz="1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5880146"/>
            <a:ext cx="2061965" cy="9235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599932" y="5595004"/>
            <a:ext cx="20619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/>
              <a:t>Desenvolvido por: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10626" y="5748892"/>
            <a:ext cx="609282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REALIZADA POR: </a:t>
            </a:r>
          </a:p>
          <a:p>
            <a:pPr algn="ctr"/>
            <a:r>
              <a:rPr lang="pt-BR" sz="1900" dirty="0"/>
              <a:t>VERSIANY DE PAULA MOREIRA</a:t>
            </a:r>
          </a:p>
        </p:txBody>
      </p:sp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71">
        <p:fade/>
      </p:transition>
    </mc:Choice>
    <mc:Fallback xmlns="">
      <p:transition spd="med" advTm="3247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O que é a Lei de Responsabilidade Fiscal (LRF)?</a:t>
            </a:r>
            <a:endParaRPr lang="pt-BR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0574" y="2420888"/>
            <a:ext cx="10055781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pt-BR" sz="4000" b="1" dirty="0">
                <a:latin typeface="Century Schoolbook" panose="02040604050505020304" pitchFamily="18" charset="0"/>
              </a:rPr>
              <a:t>Basicamente, é um conjunto de normas para que a União, os Estados e os Municípios administrem com prudência suas receitas e despesas, e evitem desequilíbrios orçamentários e o endividamento excessivo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7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587">
        <p:fade/>
      </p:transition>
    </mc:Choice>
    <mc:Fallback xmlns="">
      <p:transition spd="med" advTm="1758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26296"/>
            <a:ext cx="10055781" cy="160934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0070C0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Quais são os principais pontos da LRF?</a:t>
            </a:r>
            <a:endParaRPr lang="pt-BR" sz="40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1484784"/>
            <a:ext cx="11377264" cy="4050792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Limites para despesas com pessoal;</a:t>
            </a:r>
          </a:p>
          <a:p>
            <a:pPr algn="just"/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Dívida Pública;</a:t>
            </a:r>
          </a:p>
          <a:p>
            <a:pPr algn="just"/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Determina que sejam criadas metas para controlar receitas e despesas;</a:t>
            </a:r>
          </a:p>
          <a:p>
            <a:pPr algn="just"/>
            <a:r>
              <a:rPr lang="pt-BR" sz="3600" b="1" dirty="0">
                <a:latin typeface="Century Schoolbook" panose="02040604050505020304" pitchFamily="18" charset="0"/>
                <a:cs typeface="Arial" panose="020B0604020202020204" pitchFamily="34" charset="0"/>
              </a:rPr>
              <a:t>Nenhum governante pode criar uma nova despesa  continuada (por mais de dois anos), sem indicar sua fonte de receita ou sem reduzir outras despesas já existentes.</a:t>
            </a:r>
            <a:endParaRPr lang="pt-BR" sz="3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972">
        <p:fade/>
      </p:transition>
    </mc:Choice>
    <mc:Fallback xmlns="">
      <p:transition spd="med" advTm="2397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97868" y="260648"/>
            <a:ext cx="104411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E RESULTADOS FISCAIS </a:t>
            </a:r>
          </a:p>
          <a:p>
            <a:pPr algn="ctr"/>
            <a:r>
              <a:rPr lang="pt-BR" sz="32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</a:t>
            </a:r>
            <a:r>
              <a:rPr lang="pt-BR" sz="32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QUADRIMESTRE DE </a:t>
            </a:r>
            <a:r>
              <a:rPr lang="pt-BR" sz="32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2022</a:t>
            </a:r>
            <a:endParaRPr lang="pt-BR" sz="32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29916" y="1970257"/>
            <a:ext cx="8712968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pt-BR" dirty="0"/>
          </a:p>
          <a:p>
            <a:r>
              <a:rPr lang="pt-BR" sz="2800" b="1" dirty="0"/>
              <a:t>I – RECEITAS ORÇAMENTÁRIAS</a:t>
            </a:r>
          </a:p>
          <a:p>
            <a:endParaRPr lang="pt-BR" sz="2800" b="1" dirty="0"/>
          </a:p>
          <a:p>
            <a:r>
              <a:rPr lang="pt-BR" sz="2800" b="1" dirty="0"/>
              <a:t>II – DESPESAS ORÇAMENTÁRIAS</a:t>
            </a:r>
          </a:p>
          <a:p>
            <a:endParaRPr lang="pt-BR" sz="2800" b="1" dirty="0"/>
          </a:p>
          <a:p>
            <a:r>
              <a:rPr lang="pt-BR" sz="2800" b="1" dirty="0"/>
              <a:t>III – RESULTADOS FISCAIS</a:t>
            </a:r>
          </a:p>
          <a:p>
            <a:endParaRPr lang="pt-BR" sz="2800" b="1" dirty="0"/>
          </a:p>
          <a:p>
            <a:r>
              <a:rPr lang="pt-BR" sz="2800" b="1" dirty="0"/>
              <a:t>IV – ÍNDICES CONSTITUCIONAIS E LEGAIS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0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51">
        <p:fade/>
      </p:transition>
    </mc:Choice>
    <mc:Fallback xmlns="">
      <p:transition spd="med" advTm="18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64984"/>
              </p:ext>
            </p:extLst>
          </p:nvPr>
        </p:nvGraphicFramePr>
        <p:xfrm>
          <a:off x="981075" y="115888"/>
          <a:ext cx="10983913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Worksheet" r:id="rId4" imgW="8258343" imgH="4324497" progId="Excel.Sheet.12">
                  <p:embed/>
                </p:oleObj>
              </mc:Choice>
              <mc:Fallback>
                <p:oleObj name="Worksheet" r:id="rId4" imgW="8258343" imgH="43244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1075" y="115888"/>
                        <a:ext cx="10983913" cy="627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751553" y="2753805"/>
            <a:ext cx="672464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>
                <a:ln w="9525">
                  <a:solidFill>
                    <a:schemeClr val="bg1"/>
                  </a:solidFill>
                  <a:prstDash val="solid"/>
                </a:ln>
              </a:rPr>
              <a:t>RECEITAS ORÇAMENTÁRIAS</a:t>
            </a:r>
            <a:endParaRPr lang="pt-BR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711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1589">
        <p:fade/>
      </p:transition>
    </mc:Choice>
    <mc:Fallback xmlns="">
      <p:transition spd="med" advTm="151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437083"/>
              </p:ext>
            </p:extLst>
          </p:nvPr>
        </p:nvGraphicFramePr>
        <p:xfrm>
          <a:off x="1773238" y="115888"/>
          <a:ext cx="10009187" cy="604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Worksheet" r:id="rId4" imgW="8543981" imgH="3895752" progId="Excel.Sheet.12">
                  <p:embed/>
                </p:oleObj>
              </mc:Choice>
              <mc:Fallback>
                <p:oleObj name="Worksheet" r:id="rId4" imgW="8543981" imgH="38957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3238" y="115888"/>
                        <a:ext cx="10009187" cy="604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 rot="16200000">
            <a:off x="-2183796" y="2562192"/>
            <a:ext cx="60914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9525">
                  <a:solidFill>
                    <a:schemeClr val="bg1"/>
                  </a:solidFill>
                  <a:prstDash val="solid"/>
                </a:ln>
              </a:rPr>
              <a:t>DESPESAS ORÇAMENTÁRIAS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29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7858">
        <p:fade/>
      </p:transition>
    </mc:Choice>
    <mc:Fallback xmlns="">
      <p:transition spd="med" advTm="1278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452225"/>
              </p:ext>
            </p:extLst>
          </p:nvPr>
        </p:nvGraphicFramePr>
        <p:xfrm>
          <a:off x="477788" y="260648"/>
          <a:ext cx="11233248" cy="557236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5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0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3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010101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CAMARA MUNICIPAL DE BARREIRAS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12.243.095,19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030202</a:t>
                      </a:r>
                    </a:p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030210</a:t>
                      </a:r>
                      <a:r>
                        <a:rPr lang="pt-BR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GABINETE DO </a:t>
                      </a:r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PREFEITO</a:t>
                      </a:r>
                    </a:p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FUNDO</a:t>
                      </a:r>
                      <a:r>
                        <a:rPr lang="pt-BR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MUN. DE PROT. E DEF. DOS DIR. DO CONS.</a:t>
                      </a:r>
                      <a:endParaRPr lang="pt-BR" sz="2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10.569.941,46</a:t>
                      </a:r>
                    </a:p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29.832,26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030303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GABINETE DO VICE-PREFEITO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377.767,50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030404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PROCURADORIA GERAL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2.606.769,20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030505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CONTROLADORIA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637.399,11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030606</a:t>
                      </a:r>
                    </a:p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030650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SEC.</a:t>
                      </a:r>
                      <a:r>
                        <a:rPr lang="pt-BR" sz="20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MUN. DE </a:t>
                      </a:r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ADMINISTRAÇÃO</a:t>
                      </a:r>
                    </a:p>
                    <a:p>
                      <a:pPr algn="l" fontAlgn="b"/>
                      <a:r>
                        <a:rPr lang="pt-BR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SEC. MUN. DE PLANEJAMENTO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6.821.404,41</a:t>
                      </a:r>
                    </a:p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1.051.879,99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030707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SEC. MUN. DA FAZENDA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9.297.178,62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030808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EDUCAÇÃO, CULTURA, ESPORTE E LAZER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dirty="0" smtClean="0"/>
                        <a:t>10.707.724,20</a:t>
                      </a:r>
                      <a:endParaRPr lang="pt-BR" sz="20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030850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FUNDO MUNICIPAL</a:t>
                      </a:r>
                      <a:r>
                        <a:rPr lang="pt-BR" sz="2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DE EDUCAÇÃO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117.155.640,25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030909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SEC. MUNICIPAL DE SAÚDE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030950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M. DE SAÚDE DE BARREIRAS - FMSB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111.133.227,48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493">
        <p:fade/>
      </p:transition>
    </mc:Choice>
    <mc:Fallback xmlns="">
      <p:transition spd="med" advTm="6349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3494BA"/>
    </a:accent6>
    <a:hlink>
      <a:srgbClr val="6B9F25"/>
    </a:hlink>
    <a:folHlink>
      <a:srgbClr val="9F6715"/>
    </a:folHlink>
  </a:clrScheme>
  <a:fontScheme name="Cambria-Calibri">
    <a:majorFont>
      <a:latin typeface="Cambria" panose="02040503050406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4400000" scaled="0"/>
        <a:tileRect/>
      </a:gradFill>
      <a:gradFill flip="none" rotWithShape="1">
        <a:gsLst>
          <a:gs pos="0">
            <a:schemeClr val="phClr">
              <a:lumMod val="20000"/>
              <a:lumOff val="80000"/>
            </a:schemeClr>
          </a:gs>
          <a:gs pos="58000">
            <a:schemeClr val="phClr">
              <a:lumMod val="40000"/>
              <a:lumOff val="60000"/>
            </a:schemeClr>
          </a:gs>
          <a:gs pos="100000">
            <a:schemeClr val="phClr"/>
          </a:gs>
        </a:gsLst>
        <a:lin ang="17400000" scaled="0"/>
        <a:tileRect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0</TotalTime>
  <Words>1559</Words>
  <Application>Microsoft Office PowerPoint</Application>
  <PresentationFormat>Personalizar</PresentationFormat>
  <Paragraphs>257</Paragraphs>
  <Slides>33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Calibri</vt:lpstr>
      <vt:lpstr>Century Schoolbook</vt:lpstr>
      <vt:lpstr>Monotype Sorts</vt:lpstr>
      <vt:lpstr>Rockwell</vt:lpstr>
      <vt:lpstr>Rockwell Condensed</vt:lpstr>
      <vt:lpstr>Times New Roman</vt:lpstr>
      <vt:lpstr>Verdana</vt:lpstr>
      <vt:lpstr>Wingdings</vt:lpstr>
      <vt:lpstr>Tipo de Madeira</vt:lpstr>
      <vt:lpstr>Planilha do Microsoft Excel</vt:lpstr>
      <vt:lpstr>Worksheet</vt:lpstr>
      <vt:lpstr>Planilha do Microsoft Excel 97-2003</vt:lpstr>
      <vt:lpstr>AUDIÊNCIA Pública 2º quadrimestre 2022</vt:lpstr>
      <vt:lpstr>Apresentação do PowerPoint</vt:lpstr>
      <vt:lpstr>Lei de Responsabilidade Fiscal</vt:lpstr>
      <vt:lpstr>O que é a Lei de Responsabilidade Fiscal (LRF)?</vt:lpstr>
      <vt:lpstr>Quais são os principais pontos da LRF?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DESPESA COM PESSOAL – Poder Executivo</vt:lpstr>
      <vt:lpstr>COMPOSIÇÃO DA BASE DE CÁLCULO DA SAÚDE E EDUCAÇÃO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/>
  <cp:lastModifiedBy/>
  <cp:revision>33</cp:revision>
  <cp:lastPrinted>2018-05-03T19:30:32Z</cp:lastPrinted>
  <dcterms:created xsi:type="dcterms:W3CDTF">2018-05-02T13:55:22Z</dcterms:created>
  <dcterms:modified xsi:type="dcterms:W3CDTF">2022-09-22T14:24:38Z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