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notesMasterIdLst>
    <p:notesMasterId r:id="rId26"/>
  </p:notesMasterIdLst>
  <p:handoutMasterIdLst>
    <p:handoutMasterId r:id="rId27"/>
  </p:handoutMasterIdLst>
  <p:sldIdLst>
    <p:sldId id="256" r:id="rId2"/>
    <p:sldId id="267" r:id="rId3"/>
    <p:sldId id="266" r:id="rId4"/>
    <p:sldId id="268" r:id="rId5"/>
    <p:sldId id="269" r:id="rId6"/>
    <p:sldId id="270" r:id="rId7"/>
    <p:sldId id="271" r:id="rId8"/>
    <p:sldId id="281" r:id="rId9"/>
    <p:sldId id="280" r:id="rId10"/>
    <p:sldId id="272" r:id="rId11"/>
    <p:sldId id="273" r:id="rId12"/>
    <p:sldId id="274" r:id="rId13"/>
    <p:sldId id="275" r:id="rId14"/>
    <p:sldId id="276" r:id="rId15"/>
    <p:sldId id="294" r:id="rId16"/>
    <p:sldId id="279" r:id="rId17"/>
    <p:sldId id="295" r:id="rId18"/>
    <p:sldId id="282" r:id="rId19"/>
    <p:sldId id="283" r:id="rId20"/>
    <p:sldId id="292" r:id="rId21"/>
    <p:sldId id="289" r:id="rId22"/>
    <p:sldId id="284" r:id="rId23"/>
    <p:sldId id="288" r:id="rId24"/>
    <p:sldId id="265" r:id="rId25"/>
  </p:sldIdLst>
  <p:sldSz cx="12188825" cy="6858000"/>
  <p:notesSz cx="6797675" cy="9926638"/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4035D"/>
    <a:srgbClr val="FFCC00"/>
    <a:srgbClr val="D09E00"/>
    <a:srgbClr val="A2311E"/>
    <a:srgbClr val="FFFF99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>
        <p:scale>
          <a:sx n="60" d="100"/>
          <a:sy n="60" d="100"/>
        </p:scale>
        <p:origin x="-846" y="-372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024" y="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Planilha%20em%20AUDI&#202;NCIA%20P&#218;BLICA%20BARREIRA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Planilha%20em%20AUDI&#202;NCIA%20P&#218;BLICA%20BARREIRAS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Planilha%20em%20AUDI&#202;NCIA%20P&#218;BLICA%20BARREIRAS.pptx" TargetMode="External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DADOS\Dados\DADOS\dados\ACIMA\RELATORIOS%20RREO%20E%20RGF%20TODAS%20AS%20ENTIDADES\PREFEITURA\Prefeituras%20Atuais\8%20-%20BARREIRAS\2018\2&#186;%20BIMESTRE%20E%201&#186;%20RGF%20DE%202018\EDITADOS\13%20-%20DESPESA%20COM%20PESSOAL.xls" TargetMode="External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\\SERVDADOS\Dados\DADOS\dados\ACIMA\RELATORIOS%20RREO%20E%20RGF%20TODAS%20AS%20ENTIDADES\PREFEITURA\Prefeituras%20Atuais\8%20-%20BARREIRAS\2018\2&#186;%20BIMESTRE%20E%201&#186;%20RGF%20DE%202018\EDITADOS\13%20-%20DESPESA%20COM%20PESSOAL.xls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000" dirty="0"/>
              <a:t>RECEITAS ORÇAMENTÁRIAS</a:t>
            </a:r>
          </a:p>
        </c:rich>
      </c:tx>
      <c:layout>
        <c:manualLayout>
          <c:xMode val="edge"/>
          <c:yMode val="edge"/>
          <c:x val="0.322871646774813"/>
          <c:y val="5.8791833587117814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7306590257879812E-2"/>
          <c:y val="9.535799306528156E-2"/>
          <c:w val="0.86871581140922216"/>
          <c:h val="0.75995050625587346"/>
        </c:manualLayout>
      </c:layout>
      <c:barChart>
        <c:barDir val="col"/>
        <c:grouping val="clustered"/>
        <c:ser>
          <c:idx val="0"/>
          <c:order val="0"/>
          <c:tx>
            <c:strRef>
              <c:f>'[Planilha em AUDIÊNCIA PÚBLICA BARREIRAS]Plan1'!$E$20</c:f>
              <c:strCache>
                <c:ptCount val="1"/>
                <c:pt idx="0">
                  <c:v>ORÇADA</c:v>
                </c:pt>
              </c:strCache>
            </c:strRef>
          </c:tx>
          <c:spPr>
            <a:solidFill>
              <a:srgbClr val="00B050">
                <a:alpha val="84706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Pt>
            <c:idx val="0"/>
            <c:spPr>
              <a:solidFill>
                <a:srgbClr val="00B050">
                  <a:alpha val="84706"/>
                </a:srgbClr>
              </a:solidFill>
              <a:ln w="9525" cap="flat" cmpd="sng" algn="ctr">
                <a:solidFill>
                  <a:schemeClr val="lt1">
                    <a:alpha val="50000"/>
                  </a:schemeClr>
                </a:solidFill>
                <a:round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(Plan1!$D$21,Plan1!$D$22)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  <c:extLst/>
            </c:numRef>
          </c:cat>
          <c:val>
            <c:numRef>
              <c:f>Plan1!$E$21:$E$23</c:f>
              <c:numCache>
                <c:formatCode>_(* #,##0.00_);_(* \(#,##0.00\);_(* "-"??_);_(@_)</c:formatCode>
                <c:ptCount val="2"/>
                <c:pt idx="0">
                  <c:v>517350000</c:v>
                </c:pt>
                <c:pt idx="1">
                  <c:v>356000000</c:v>
                </c:pt>
              </c:numCache>
              <c:extLst/>
            </c:numRef>
          </c:val>
        </c:ser>
        <c:ser>
          <c:idx val="1"/>
          <c:order val="1"/>
          <c:tx>
            <c:strRef>
              <c:f>'[Planilha em AUDIÊNCIA PÚBLICA BARREIRAS]Plan1'!$F$20</c:f>
              <c:strCache>
                <c:ptCount val="1"/>
                <c:pt idx="0">
                  <c:v>ARRECADA</c:v>
                </c:pt>
              </c:strCache>
            </c:strRef>
          </c:tx>
          <c:spPr>
            <a:solidFill>
              <a:srgbClr val="002060">
                <a:alpha val="85000"/>
              </a:srgb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(Plan1!$D$21,Plan1!$D$22)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  <c:extLst/>
            </c:numRef>
          </c:cat>
          <c:val>
            <c:numRef>
              <c:f>Plan1!$F$21:$F$23</c:f>
              <c:numCache>
                <c:formatCode>_(* #,##0.00_);_(* \(#,##0.00\);_(* "-"??_);_(@_)</c:formatCode>
                <c:ptCount val="2"/>
                <c:pt idx="0">
                  <c:v>264492794.79999995</c:v>
                </c:pt>
                <c:pt idx="1">
                  <c:v>400592804.34999996</c:v>
                </c:pt>
              </c:numCache>
              <c:extLst/>
            </c:numRef>
          </c:val>
        </c:ser>
        <c:dLbls>
          <c:showVal val="1"/>
        </c:dLbls>
        <c:gapWidth val="65"/>
        <c:axId val="73687040"/>
        <c:axId val="73688576"/>
      </c:barChart>
      <c:catAx>
        <c:axId val="736870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688576"/>
        <c:crosses val="autoZero"/>
        <c:auto val="1"/>
        <c:lblAlgn val="ctr"/>
        <c:lblOffset val="100"/>
      </c:catAx>
      <c:valAx>
        <c:axId val="73688576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tickLblPos val="none"/>
        <c:crossAx val="73687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1800" dirty="0"/>
              <a:t>DESPESAS </a:t>
            </a:r>
            <a:r>
              <a:rPr lang="pt-BR" sz="1800" dirty="0" smtClean="0"/>
              <a:t>ORÇAMENTÁRIAS</a:t>
            </a:r>
            <a:r>
              <a:rPr lang="pt-BR" sz="1800" baseline="0" dirty="0" smtClean="0"/>
              <a:t> 2º QUADRIMESTRE</a:t>
            </a:r>
            <a:endParaRPr lang="pt-BR" sz="1800" dirty="0"/>
          </a:p>
        </c:rich>
      </c:tx>
      <c:layout/>
      <c:spPr>
        <a:noFill/>
        <a:ln>
          <a:noFill/>
        </a:ln>
        <a:effectLst/>
      </c:spPr>
    </c:title>
    <c:view3D>
      <c:depthPercent val="100"/>
      <c:rAngAx val="1"/>
    </c:view3D>
    <c:floor>
      <c:spPr>
        <a:noFill/>
        <a:ln w="6350"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4587133262404971E-2"/>
          <c:y val="5.9518518518518533E-2"/>
          <c:w val="0.97707736201622053"/>
          <c:h val="0.78826465441819871"/>
        </c:manualLayout>
      </c:layout>
      <c:bar3DChart>
        <c:barDir val="col"/>
        <c:grouping val="clustered"/>
        <c:ser>
          <c:idx val="0"/>
          <c:order val="0"/>
          <c:tx>
            <c:strRef>
              <c:f>'[Planilha em AUDIÊNCIA PÚBLICA BARREIRAS]Plan1'!$E$18</c:f>
              <c:strCache>
                <c:ptCount val="1"/>
                <c:pt idx="0">
                  <c:v>ORÇADA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-2.083876180343567E-3"/>
                  <c:y val="4.410863225430163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1258142705153594E-3"/>
                  <c:y val="4.5116068824730376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'[Planilha em AUDIÊNCIA PÚBLICA BARREIRAS]Plan1'!$D$19:$D$20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'[Planilha em AUDIÊNCIA PÚBLICA BARREIRAS]Plan1'!$E$19:$E$20</c:f>
              <c:numCache>
                <c:formatCode>#,##0.00</c:formatCode>
                <c:ptCount val="2"/>
                <c:pt idx="0">
                  <c:v>517350000</c:v>
                </c:pt>
                <c:pt idx="1">
                  <c:v>356000000</c:v>
                </c:pt>
              </c:numCache>
            </c:numRef>
          </c:val>
        </c:ser>
        <c:ser>
          <c:idx val="1"/>
          <c:order val="1"/>
          <c:tx>
            <c:strRef>
              <c:f>'[Planilha em AUDIÊNCIA PÚBLICA BARREIRAS]Plan1'!$F$18</c:f>
              <c:strCache>
                <c:ptCount val="1"/>
                <c:pt idx="0">
                  <c:v>LIQUIDADA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dLbls>
            <c:dLbl>
              <c:idx val="0"/>
              <c:layout>
                <c:manualLayout>
                  <c:x val="1.041938090171746E-3"/>
                  <c:y val="4.0740740740740772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4.225678040244957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'[Planilha em AUDIÊNCIA PÚBLICA BARREIRAS]Plan1'!$D$19:$D$20</c:f>
              <c:numCache>
                <c:formatCode>General</c:formatCode>
                <c:ptCount val="2"/>
                <c:pt idx="0">
                  <c:v>2018</c:v>
                </c:pt>
                <c:pt idx="1">
                  <c:v>2017</c:v>
                </c:pt>
              </c:numCache>
            </c:numRef>
          </c:cat>
          <c:val>
            <c:numRef>
              <c:f>'[Planilha em AUDIÊNCIA PÚBLICA BARREIRAS]Plan1'!$F$19:$F$20</c:f>
              <c:numCache>
                <c:formatCode>#,##0.00</c:formatCode>
                <c:ptCount val="2"/>
                <c:pt idx="0">
                  <c:v>295136794.18000001</c:v>
                </c:pt>
                <c:pt idx="1">
                  <c:v>200759969.93000001</c:v>
                </c:pt>
              </c:numCache>
            </c:numRef>
          </c:val>
        </c:ser>
        <c:dLbls>
          <c:showVal val="1"/>
        </c:dLbls>
        <c:shape val="box"/>
        <c:axId val="73727360"/>
        <c:axId val="73741440"/>
        <c:axId val="0"/>
      </c:bar3DChart>
      <c:catAx>
        <c:axId val="737273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3741440"/>
        <c:crosses val="autoZero"/>
        <c:auto val="1"/>
        <c:lblAlgn val="ctr"/>
        <c:lblOffset val="100"/>
      </c:catAx>
      <c:valAx>
        <c:axId val="73741440"/>
        <c:scaling>
          <c:orientation val="minMax"/>
        </c:scaling>
        <c:delete val="1"/>
        <c:axPos val="l"/>
        <c:numFmt formatCode="#,##0.00" sourceLinked="1"/>
        <c:majorTickMark val="none"/>
        <c:tickLblPos val="none"/>
        <c:crossAx val="73727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340462377666688"/>
          <c:y val="0.9211071741032365"/>
          <c:w val="0.23776477533845758"/>
          <c:h val="4.5559492563429546E-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pt-BR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cap="none" spc="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lgerian" panose="04020705040A02060702" pitchFamily="82" charset="0"/>
                <a:ea typeface="+mj-ea"/>
                <a:cs typeface="+mj-cs"/>
              </a:defRPr>
            </a:pPr>
            <a:r>
              <a:rPr lang="pt-BR" sz="2000" b="1">
                <a:latin typeface="Algerian" panose="04020705040A02060702" pitchFamily="82" charset="0"/>
              </a:rPr>
              <a:t>DESPESA LIQUIDADA</a:t>
            </a:r>
          </a:p>
        </c:rich>
      </c:tx>
      <c:layout>
        <c:manualLayout>
          <c:xMode val="edge"/>
          <c:yMode val="edge"/>
          <c:x val="0.39874524410679429"/>
          <c:y val="3.4101052320144052E-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5.6488709945380369E-2"/>
          <c:y val="0.11926780757861073"/>
          <c:w val="0.90904619600330661"/>
          <c:h val="0.59836557531598356"/>
        </c:manualLayout>
      </c:layout>
      <c:barChart>
        <c:barDir val="col"/>
        <c:grouping val="clustered"/>
        <c:ser>
          <c:idx val="0"/>
          <c:order val="0"/>
          <c:tx>
            <c:strRef>
              <c:f>'[Planilha em AUDIÊNCIA PÚBLICA BARREIRAS.pptx]BARREIRAS'!$C$3</c:f>
              <c:strCache>
                <c:ptCount val="1"/>
                <c:pt idx="0">
                  <c:v>CAMARA MUNICIPAL DE BARREIRAS</c:v>
                </c:pt>
              </c:strCache>
            </c:strRef>
          </c:tx>
          <c:spPr>
            <a:solidFill>
              <a:schemeClr val="accent1"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BARREIRAS.pptx]BARREIRAS'!$D$3</c:f>
              <c:numCache>
                <c:formatCode>#,##0.00</c:formatCode>
                <c:ptCount val="1"/>
                <c:pt idx="0">
                  <c:v>8572782.8699999992</c:v>
                </c:pt>
              </c:numCache>
            </c:numRef>
          </c:val>
        </c:ser>
        <c:ser>
          <c:idx val="1"/>
          <c:order val="1"/>
          <c:tx>
            <c:strRef>
              <c:f>'[Planilha em AUDIÊNCIA PÚBLICA BARREIRAS.pptx]BARREIRAS'!$C$4</c:f>
              <c:strCache>
                <c:ptCount val="1"/>
                <c:pt idx="0">
                  <c:v>GABINETE DO PREFEITO</c:v>
                </c:pt>
              </c:strCache>
            </c:strRef>
          </c:tx>
          <c:spPr>
            <a:solidFill>
              <a:schemeClr val="accent2">
                <a:alpha val="70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0"/>
                  <c:y val="1.7050293802069899E-3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BARREIRAS.pptx]BARREIRAS'!$D$4</c:f>
              <c:numCache>
                <c:formatCode>#,##0.00</c:formatCode>
                <c:ptCount val="1"/>
                <c:pt idx="0">
                  <c:v>5408925.25</c:v>
                </c:pt>
              </c:numCache>
            </c:numRef>
          </c:val>
        </c:ser>
        <c:ser>
          <c:idx val="2"/>
          <c:order val="2"/>
          <c:tx>
            <c:strRef>
              <c:f>'[Planilha em AUDIÊNCIA PÚBLICA BARREIRAS.pptx]BARREIRAS'!$C$5</c:f>
              <c:strCache>
                <c:ptCount val="1"/>
                <c:pt idx="0">
                  <c:v>GABINETE DA VICE-PREFEITA</c:v>
                </c:pt>
              </c:strCache>
            </c:strRef>
          </c:tx>
          <c:spPr>
            <a:solidFill>
              <a:schemeClr val="accent3">
                <a:alpha val="70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1.4981273408239701E-3"/>
                  <c:y val="-6.2517021738955782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-5400000" spcFirstLastPara="1" vertOverflow="ellipsis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BARREIRAS.pptx]BARREIRAS'!$D$5</c:f>
              <c:numCache>
                <c:formatCode>#,##0.00</c:formatCode>
                <c:ptCount val="1"/>
                <c:pt idx="0">
                  <c:v>406353.51</c:v>
                </c:pt>
              </c:numCache>
            </c:numRef>
          </c:val>
        </c:ser>
        <c:ser>
          <c:idx val="3"/>
          <c:order val="3"/>
          <c:tx>
            <c:strRef>
              <c:f>'[Planilha em AUDIÊNCIA PÚBLICA BARREIRAS.pptx]BARREIRAS'!$C$6</c:f>
              <c:strCache>
                <c:ptCount val="1"/>
                <c:pt idx="0">
                  <c:v>PROCURADORIA GERAL DO MUNICIPIO</c:v>
                </c:pt>
              </c:strCache>
            </c:strRef>
          </c:tx>
          <c:spPr>
            <a:solidFill>
              <a:schemeClr val="accent4">
                <a:alpha val="70000"/>
              </a:schemeClr>
            </a:solidFill>
            <a:ln>
              <a:noFill/>
            </a:ln>
            <a:effectLst/>
          </c:spPr>
          <c:dLbls>
            <c:dLbl>
              <c:idx val="0"/>
              <c:layout>
                <c:manualLayout>
                  <c:x val="-4.4943820224719114E-3"/>
                  <c:y val="0"/>
                </c:manualLayout>
              </c:layout>
              <c:dLblPos val="outEnd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BARREIRAS.pptx]BARREIRAS'!$D$6</c:f>
              <c:numCache>
                <c:formatCode>#,##0.00</c:formatCode>
                <c:ptCount val="1"/>
                <c:pt idx="0">
                  <c:v>1955991.72</c:v>
                </c:pt>
              </c:numCache>
            </c:numRef>
          </c:val>
        </c:ser>
        <c:ser>
          <c:idx val="4"/>
          <c:order val="4"/>
          <c:tx>
            <c:strRef>
              <c:f>'[Planilha em AUDIÊNCIA PÚBLICA BARREIRAS.pptx]BARREIRAS'!$C$7</c:f>
              <c:strCache>
                <c:ptCount val="1"/>
                <c:pt idx="0">
                  <c:v>CONTROLADORIA DO MUNICIPIO</c:v>
                </c:pt>
              </c:strCache>
            </c:strRef>
          </c:tx>
          <c:spPr>
            <a:solidFill>
              <a:schemeClr val="accent5"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BARREIRAS.pptx]BARREIRAS'!$D$7</c:f>
              <c:numCache>
                <c:formatCode>#,##0.00</c:formatCode>
                <c:ptCount val="1"/>
                <c:pt idx="0">
                  <c:v>381733.63</c:v>
                </c:pt>
              </c:numCache>
            </c:numRef>
          </c:val>
        </c:ser>
        <c:ser>
          <c:idx val="5"/>
          <c:order val="5"/>
          <c:tx>
            <c:strRef>
              <c:f>'[Planilha em AUDIÊNCIA PÚBLICA BARREIRAS.pptx]BARREIRAS'!$C$8</c:f>
              <c:strCache>
                <c:ptCount val="1"/>
                <c:pt idx="0">
                  <c:v>SEC. MUN. DE ADMINISTRAÇÃO E PLANEJAMENTO</c:v>
                </c:pt>
              </c:strCache>
            </c:strRef>
          </c:tx>
          <c:spPr>
            <a:solidFill>
              <a:schemeClr val="accent6"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BARREIRAS.pptx]BARREIRAS'!$D$8</c:f>
              <c:numCache>
                <c:formatCode>#,##0.00</c:formatCode>
                <c:ptCount val="1"/>
                <c:pt idx="0">
                  <c:v>6453066.0800000001</c:v>
                </c:pt>
              </c:numCache>
            </c:numRef>
          </c:val>
        </c:ser>
        <c:ser>
          <c:idx val="6"/>
          <c:order val="6"/>
          <c:tx>
            <c:strRef>
              <c:f>'[Planilha em AUDIÊNCIA PÚBLICA BARREIRAS.pptx]BARREIRAS'!$C$9</c:f>
              <c:strCache>
                <c:ptCount val="1"/>
                <c:pt idx="0">
                  <c:v>SEC. MUN. DA FAZENDA</c:v>
                </c:pt>
              </c:strCache>
            </c:strRef>
          </c:tx>
          <c:spPr>
            <a:solidFill>
              <a:schemeClr val="accent1">
                <a:lumMod val="60000"/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BARREIRAS.pptx]BARREIRAS'!$D$9</c:f>
              <c:numCache>
                <c:formatCode>#,##0.00</c:formatCode>
                <c:ptCount val="1"/>
                <c:pt idx="0">
                  <c:v>7571450.96</c:v>
                </c:pt>
              </c:numCache>
            </c:numRef>
          </c:val>
        </c:ser>
        <c:ser>
          <c:idx val="7"/>
          <c:order val="7"/>
          <c:tx>
            <c:strRef>
              <c:f>'[Planilha em AUDIÊNCIA PÚBLICA BARREIRAS.pptx]BARREIRAS'!$C$10</c:f>
              <c:strCache>
                <c:ptCount val="1"/>
                <c:pt idx="0">
                  <c:v>SEC. MUN. DE EDUCAÇÃO, CULTURA, ESPORTE E LAZER</c:v>
                </c:pt>
              </c:strCache>
            </c:strRef>
          </c:tx>
          <c:spPr>
            <a:solidFill>
              <a:schemeClr val="accent2">
                <a:lumMod val="60000"/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BARREIRAS.pptx]BARREIRAS'!$D$10</c:f>
              <c:numCache>
                <c:formatCode>#,##0.00</c:formatCode>
                <c:ptCount val="1"/>
                <c:pt idx="0">
                  <c:v>28998151.329999998</c:v>
                </c:pt>
              </c:numCache>
            </c:numRef>
          </c:val>
        </c:ser>
        <c:ser>
          <c:idx val="8"/>
          <c:order val="8"/>
          <c:tx>
            <c:strRef>
              <c:f>'[Planilha em AUDIÊNCIA PÚBLICA BARREIRAS.pptx]BARREIRAS'!$C$11</c:f>
              <c:strCache>
                <c:ptCount val="1"/>
                <c:pt idx="0">
                  <c:v>FUNDEB</c:v>
                </c:pt>
              </c:strCache>
            </c:strRef>
          </c:tx>
          <c:spPr>
            <a:solidFill>
              <a:schemeClr val="accent3">
                <a:lumMod val="60000"/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BARREIRAS.pptx]BARREIRAS'!$D$11</c:f>
              <c:numCache>
                <c:formatCode>#,##0.00</c:formatCode>
                <c:ptCount val="1"/>
                <c:pt idx="0">
                  <c:v>91433252.540000007</c:v>
                </c:pt>
              </c:numCache>
            </c:numRef>
          </c:val>
        </c:ser>
        <c:ser>
          <c:idx val="9"/>
          <c:order val="9"/>
          <c:tx>
            <c:strRef>
              <c:f>'[Planilha em AUDIÊNCIA PÚBLICA BARREIRAS.pptx]BARREIRAS'!$C$12</c:f>
              <c:strCache>
                <c:ptCount val="1"/>
                <c:pt idx="0">
                  <c:v>SEC. MUNICIPAL DE SAÚDE</c:v>
                </c:pt>
              </c:strCache>
            </c:strRef>
          </c:tx>
          <c:spPr>
            <a:solidFill>
              <a:schemeClr val="accent4">
                <a:lumMod val="60000"/>
                <a:alpha val="70000"/>
              </a:schemeClr>
            </a:solidFill>
            <a:ln>
              <a:noFill/>
            </a:ln>
            <a:effectLst/>
          </c:spPr>
          <c:dLbls>
            <c:delete val="1"/>
          </c:dLbls>
          <c:errBars>
            <c:errBarType val="both"/>
            <c:errValType val="stdErr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BARREIRAS.pptx]BARREIRAS'!$D$12</c:f>
              <c:numCache>
                <c:formatCode>#,##0.00</c:formatCode>
                <c:ptCount val="1"/>
                <c:pt idx="0">
                  <c:v>0</c:v>
                </c:pt>
              </c:numCache>
            </c:numRef>
          </c:val>
        </c:ser>
        <c:ser>
          <c:idx val="10"/>
          <c:order val="10"/>
          <c:tx>
            <c:strRef>
              <c:f>'[Planilha em AUDIÊNCIA PÚBLICA BARREIRAS.pptx]BARREIRAS'!$C$13</c:f>
              <c:strCache>
                <c:ptCount val="1"/>
                <c:pt idx="0">
                  <c:v>FUNDO MUNICIPAL DE SAÚDE DE BARREIRAS - FMSB</c:v>
                </c:pt>
              </c:strCache>
            </c:strRef>
          </c:tx>
          <c:spPr>
            <a:solidFill>
              <a:schemeClr val="accent5">
                <a:lumMod val="60000"/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BARREIRAS.pptx]BARREIRAS'!$D$13</c:f>
              <c:numCache>
                <c:formatCode>#,##0.00</c:formatCode>
                <c:ptCount val="1"/>
                <c:pt idx="0">
                  <c:v>70617946.390000001</c:v>
                </c:pt>
              </c:numCache>
            </c:numRef>
          </c:val>
        </c:ser>
        <c:ser>
          <c:idx val="11"/>
          <c:order val="11"/>
          <c:tx>
            <c:strRef>
              <c:f>'[Planilha em AUDIÊNCIA PÚBLICA BARREIRAS.pptx]BARREIRAS'!$C$14</c:f>
              <c:strCache>
                <c:ptCount val="1"/>
                <c:pt idx="0">
                  <c:v>SEC. MUN. DE AGRICULTURA, TECN. IND. E COMÉRCIO</c:v>
                </c:pt>
              </c:strCache>
            </c:strRef>
          </c:tx>
          <c:spPr>
            <a:solidFill>
              <a:schemeClr val="accent6">
                <a:lumMod val="60000"/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BARREIRAS.pptx]BARREIRAS'!$D$14</c:f>
              <c:numCache>
                <c:formatCode>#,##0.00</c:formatCode>
                <c:ptCount val="1"/>
                <c:pt idx="0">
                  <c:v>1912400.41</c:v>
                </c:pt>
              </c:numCache>
            </c:numRef>
          </c:val>
        </c:ser>
        <c:ser>
          <c:idx val="12"/>
          <c:order val="12"/>
          <c:tx>
            <c:strRef>
              <c:f>'[Planilha em AUDIÊNCIA PÚBLICA BARREIRAS.pptx]BARREIRAS'!$C$15</c:f>
              <c:strCache>
                <c:ptCount val="1"/>
                <c:pt idx="0">
                  <c:v> SEC. MUN. DE INFRAEST, OBRAS, SERV PÚB. TRANSPORTE</c:v>
                </c:pt>
              </c:strCache>
            </c:strRef>
          </c:tx>
          <c:spPr>
            <a:solidFill>
              <a:schemeClr val="accent1">
                <a:lumMod val="80000"/>
                <a:lumOff val="20000"/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BARREIRAS.pptx]BARREIRAS'!$D$15</c:f>
              <c:numCache>
                <c:formatCode>#,##0.00</c:formatCode>
                <c:ptCount val="1"/>
                <c:pt idx="0">
                  <c:v>46504662.610000007</c:v>
                </c:pt>
              </c:numCache>
            </c:numRef>
          </c:val>
        </c:ser>
        <c:ser>
          <c:idx val="13"/>
          <c:order val="13"/>
          <c:tx>
            <c:strRef>
              <c:f>'[Planilha em AUDIÊNCIA PÚBLICA BARREIRAS.pptx]BARREIRAS'!$C$16</c:f>
              <c:strCache>
                <c:ptCount val="1"/>
                <c:pt idx="0">
                  <c:v>SEC. MUN. DE SEGURANÇA CIDADÃ E TRÂNSITO</c:v>
                </c:pt>
              </c:strCache>
            </c:strRef>
          </c:tx>
          <c:spPr>
            <a:solidFill>
              <a:schemeClr val="accent2">
                <a:lumMod val="80000"/>
                <a:lumOff val="20000"/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BARREIRAS.pptx]BARREIRAS'!$D$16</c:f>
              <c:numCache>
                <c:formatCode>#,##0.00</c:formatCode>
                <c:ptCount val="1"/>
                <c:pt idx="0">
                  <c:v>6794679.4000000004</c:v>
                </c:pt>
              </c:numCache>
            </c:numRef>
          </c:val>
        </c:ser>
        <c:ser>
          <c:idx val="14"/>
          <c:order val="14"/>
          <c:tx>
            <c:strRef>
              <c:f>'[Planilha em AUDIÊNCIA PÚBLICA BARREIRAS.pptx]BARREIRAS'!$C$17</c:f>
              <c:strCache>
                <c:ptCount val="1"/>
                <c:pt idx="0">
                  <c:v>SECRETARIA MUN. DE ASSISTÊNCIA SOCIAL E TRABALHO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BARREIRAS.pptx]BARREIRAS'!$D$17</c:f>
              <c:numCache>
                <c:formatCode>#,##0.00</c:formatCode>
                <c:ptCount val="1"/>
                <c:pt idx="0">
                  <c:v>1941598.8800000001</c:v>
                </c:pt>
              </c:numCache>
            </c:numRef>
          </c:val>
        </c:ser>
        <c:ser>
          <c:idx val="15"/>
          <c:order val="15"/>
          <c:tx>
            <c:strRef>
              <c:f>'[Planilha em AUDIÊNCIA PÚBLICA BARREIRAS.pptx]BARREIRAS'!$C$18</c:f>
              <c:strCache>
                <c:ptCount val="1"/>
                <c:pt idx="0">
                  <c:v>FUNDO MUNICIPAL DE ASSISTÊNCIA SOCIAL</c:v>
                </c:pt>
              </c:strCache>
            </c:strRef>
          </c:tx>
          <c:spPr>
            <a:solidFill>
              <a:schemeClr val="accent4">
                <a:lumMod val="80000"/>
                <a:lumOff val="20000"/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BARREIRAS.pptx]BARREIRAS'!$D$18</c:f>
              <c:numCache>
                <c:formatCode>#,##0.00</c:formatCode>
                <c:ptCount val="1"/>
                <c:pt idx="0">
                  <c:v>4003397.98</c:v>
                </c:pt>
              </c:numCache>
            </c:numRef>
          </c:val>
        </c:ser>
        <c:ser>
          <c:idx val="16"/>
          <c:order val="16"/>
          <c:tx>
            <c:strRef>
              <c:f>'[Planilha em AUDIÊNCIA PÚBLICA BARREIRAS.pptx]BARREIRAS'!$C$19</c:f>
              <c:strCache>
                <c:ptCount val="1"/>
                <c:pt idx="0">
                  <c:v>FUNDO MUNICIPAL DA CRIANÇA E DO ADOLESCENTE</c:v>
                </c:pt>
              </c:strCache>
            </c:strRef>
          </c:tx>
          <c:spPr>
            <a:solidFill>
              <a:schemeClr val="accent5">
                <a:lumMod val="80000"/>
                <a:lumOff val="20000"/>
                <a:alpha val="70000"/>
              </a:schemeClr>
            </a:solidFill>
            <a:ln>
              <a:noFill/>
            </a:ln>
            <a:effectLst/>
          </c:spPr>
          <c:dLbls>
            <c:delete val="1"/>
          </c:dLbls>
          <c:errBars>
            <c:errBarType val="both"/>
            <c:errValType val="stdErr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BARREIRAS.pptx]BARREIRAS'!$D$19</c:f>
              <c:numCache>
                <c:formatCode>#,##0.00</c:formatCode>
                <c:ptCount val="1"/>
                <c:pt idx="0">
                  <c:v>0</c:v>
                </c:pt>
              </c:numCache>
            </c:numRef>
          </c:val>
        </c:ser>
        <c:ser>
          <c:idx val="17"/>
          <c:order val="17"/>
          <c:tx>
            <c:strRef>
              <c:f>'[Planilha em AUDIÊNCIA PÚBLICA BARREIRAS.pptx]BARREIRAS'!$C$20</c:f>
              <c:strCache>
                <c:ptCount val="1"/>
                <c:pt idx="0">
                  <c:v>SEC. MUN. DE MEIO AMBIENTE E TURISMO</c:v>
                </c:pt>
              </c:strCache>
            </c:strRef>
          </c:tx>
          <c:spPr>
            <a:solidFill>
              <a:schemeClr val="accent6">
                <a:lumMod val="80000"/>
                <a:lumOff val="20000"/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BARREIRAS.pptx]BARREIRAS'!$D$20</c:f>
              <c:numCache>
                <c:formatCode>#,##0.00</c:formatCode>
                <c:ptCount val="1"/>
                <c:pt idx="0">
                  <c:v>1471679.73</c:v>
                </c:pt>
              </c:numCache>
            </c:numRef>
          </c:val>
        </c:ser>
        <c:ser>
          <c:idx val="18"/>
          <c:order val="18"/>
          <c:tx>
            <c:strRef>
              <c:f>'[Planilha em AUDIÊNCIA PÚBLICA BARREIRAS.pptx]BARREIRAS'!$C$21</c:f>
              <c:strCache>
                <c:ptCount val="1"/>
                <c:pt idx="0">
                  <c:v>FUNDO MUNICIPAL DE MEIO AMBIENTE</c:v>
                </c:pt>
              </c:strCache>
            </c:strRef>
          </c:tx>
          <c:spPr>
            <a:solidFill>
              <a:schemeClr val="accent1">
                <a:lumMod val="80000"/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BARREIRAS.pptx]BARREIRAS'!$D$21</c:f>
              <c:numCache>
                <c:formatCode>#,##0.00</c:formatCode>
                <c:ptCount val="1"/>
                <c:pt idx="0">
                  <c:v>34626.850000000013</c:v>
                </c:pt>
              </c:numCache>
            </c:numRef>
          </c:val>
        </c:ser>
        <c:ser>
          <c:idx val="19"/>
          <c:order val="19"/>
          <c:tx>
            <c:strRef>
              <c:f>'[Planilha em AUDIÊNCIA PÚBLICA BARREIRAS.pptx]BARREIRAS'!$C$22</c:f>
              <c:strCache>
                <c:ptCount val="1"/>
                <c:pt idx="0">
                  <c:v>ENCARGOS GERAIS DO MUNICÍPIO</c:v>
                </c:pt>
              </c:strCache>
            </c:strRef>
          </c:tx>
          <c:spPr>
            <a:solidFill>
              <a:schemeClr val="accent2">
                <a:lumMod val="80000"/>
                <a:alpha val="70000"/>
              </a:schemeClr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out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stdErr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'[Planilha em AUDIÊNCIA PÚBLICA BARREIRAS.pptx]BARREIRAS'!$D$22</c:f>
              <c:numCache>
                <c:formatCode>#,##0.00</c:formatCode>
                <c:ptCount val="1"/>
                <c:pt idx="0">
                  <c:v>10674094.039999986</c:v>
                </c:pt>
              </c:numCache>
            </c:numRef>
          </c:val>
        </c:ser>
        <c:ser>
          <c:idx val="20"/>
          <c:order val="20"/>
          <c:tx>
            <c:strRef>
              <c:f>'[Planilha em AUDIÊNCIA PÚBLICA BARREIRAS.pptx]BARREIRAS'!$C$17</c:f>
              <c:strCache>
                <c:ptCount val="1"/>
                <c:pt idx="0">
                  <c:v>SECRETARIA MUN. DE ASSISTÊNCIA SOCIAL E TRABALHO</c:v>
                </c:pt>
              </c:strCache>
            </c:strRef>
          </c:tx>
          <c:spPr>
            <a:solidFill>
              <a:schemeClr val="accent3">
                <a:lumMod val="80000"/>
                <a:alpha val="70000"/>
              </a:schemeClr>
            </a:solidFill>
            <a:ln>
              <a:noFill/>
            </a:ln>
            <a:effectLst/>
          </c:spPr>
          <c:dLbls>
            <c:delete val="1"/>
          </c:dLbls>
          <c:errBars>
            <c:errBarType val="both"/>
            <c:errValType val="stdErr"/>
            <c:spPr>
              <a:noFill/>
              <a:ln w="9525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'[Planilha em AUDIÊNCIA PÚBLICA BARREIRAS.pptx]BARREIRAS'!$D$2</c:f>
              <c:strCache>
                <c:ptCount val="1"/>
                <c:pt idx="0">
                  <c:v>VALOR (R$)</c:v>
                </c:pt>
              </c:strCache>
            </c:strRef>
          </c:cat>
          <c:val>
            <c:numRef>
              <c:f>BARREIRAS!#REF!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dLbls>
          <c:showVal val="1"/>
        </c:dLbls>
        <c:gapWidth val="80"/>
        <c:overlap val="25"/>
        <c:axId val="78046720"/>
        <c:axId val="78048256"/>
      </c:barChart>
      <c:catAx>
        <c:axId val="7804672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78048256"/>
        <c:crosses val="autoZero"/>
        <c:auto val="1"/>
        <c:lblAlgn val="ctr"/>
        <c:lblOffset val="100"/>
      </c:catAx>
      <c:valAx>
        <c:axId val="78048256"/>
        <c:scaling>
          <c:orientation val="minMax"/>
        </c:scaling>
        <c:delete val="1"/>
        <c:axPos val="l"/>
        <c:numFmt formatCode="#,##0.00" sourceLinked="1"/>
        <c:majorTickMark val="none"/>
        <c:tickLblPos val="none"/>
        <c:crossAx val="780467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'1º RGF'!$A$32</c:f>
              <c:strCache>
                <c:ptCount val="1"/>
                <c:pt idx="0">
                  <c:v>DESPESA COM PESSOAL (Últimos 12 meses)</c:v>
                </c:pt>
              </c:strCache>
            </c:strRef>
          </c:tx>
          <c:spPr>
            <a:solidFill>
              <a:srgbClr val="9B2D1F">
                <a:lumMod val="40000"/>
                <a:lumOff val="60000"/>
              </a:srgbClr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1.2826857621880414E-2"/>
                  <c:y val="0.1215200367276704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'1º RGF'!$B$32</c:f>
              <c:numCache>
                <c:formatCode>#,##0.00</c:formatCode>
                <c:ptCount val="1"/>
                <c:pt idx="0">
                  <c:v>57.6</c:v>
                </c:pt>
              </c:numCache>
            </c:numRef>
          </c:val>
        </c:ser>
        <c:ser>
          <c:idx val="1"/>
          <c:order val="1"/>
          <c:tx>
            <c:strRef>
              <c:f>'1º RGF'!$A$33</c:f>
              <c:strCache>
                <c:ptCount val="1"/>
                <c:pt idx="0">
                  <c:v>LIMITE MÁXIMO 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3.0372887860945362E-3"/>
                  <c:y val="0.10430658356701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'1º RGF'!$B$33</c:f>
              <c:numCache>
                <c:formatCode>#,##0.00</c:formatCode>
                <c:ptCount val="1"/>
                <c:pt idx="0">
                  <c:v>54</c:v>
                </c:pt>
              </c:numCache>
            </c:numRef>
          </c:val>
        </c:ser>
        <c:gapWidth val="75"/>
        <c:shape val="box"/>
        <c:axId val="78081024"/>
        <c:axId val="78086912"/>
        <c:axId val="0"/>
      </c:bar3DChart>
      <c:catAx>
        <c:axId val="78081024"/>
        <c:scaling>
          <c:orientation val="minMax"/>
        </c:scaling>
        <c:delete val="1"/>
        <c:axPos val="b"/>
        <c:tickLblPos val="none"/>
        <c:crossAx val="78086912"/>
        <c:crosses val="autoZero"/>
        <c:auto val="1"/>
        <c:lblAlgn val="ctr"/>
        <c:lblOffset val="100"/>
      </c:catAx>
      <c:valAx>
        <c:axId val="78086912"/>
        <c:scaling>
          <c:orientation val="minMax"/>
        </c:scaling>
        <c:delete val="1"/>
        <c:axPos val="l"/>
        <c:numFmt formatCode="#,##0.00" sourceLinked="1"/>
        <c:tickLblPos val="none"/>
        <c:crossAx val="7808102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2.5653715243760828E-2"/>
          <c:y val="0.79805561335539776"/>
          <c:w val="0.91177167183444274"/>
          <c:h val="0.10127369495479732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lrMapOvr bg1="lt1" tx1="dk1" bg2="lt2" tx2="dk2" accent1="accent1" accent2="accent2" accent3="accent3" accent4="accent4" accent5="accent5" accent6="accent6" hlink="hlink" folHlink="folHlink"/>
  <c:chart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'1º RGF'!$D$33</c:f>
              <c:strCache>
                <c:ptCount val="1"/>
                <c:pt idx="0">
                  <c:v>LIMITE MÁXIMO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0"/>
                  <c:y val="0.1060586522966355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'1º RGF'!$E$33</c:f>
              <c:numCache>
                <c:formatCode>#,##0.00</c:formatCode>
                <c:ptCount val="1"/>
                <c:pt idx="0">
                  <c:v>54</c:v>
                </c:pt>
              </c:numCache>
            </c:numRef>
          </c:val>
        </c:ser>
        <c:ser>
          <c:idx val="1"/>
          <c:order val="1"/>
          <c:tx>
            <c:strRef>
              <c:f>'1º RGF'!$D$32</c:f>
              <c:strCache>
                <c:ptCount val="1"/>
                <c:pt idx="0">
                  <c:v>DESPESA COM PESSOAL (Até 2º Quadrimestre 2018)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3.0372308359179491E-3"/>
                  <c:y val="0.10595285759677187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'1º RGF'!$E$32</c:f>
              <c:numCache>
                <c:formatCode>#,##0.00</c:formatCode>
                <c:ptCount val="1"/>
                <c:pt idx="0">
                  <c:v>55.39</c:v>
                </c:pt>
              </c:numCache>
            </c:numRef>
          </c:val>
        </c:ser>
        <c:gapWidth val="75"/>
        <c:shape val="box"/>
        <c:axId val="78284672"/>
        <c:axId val="78286208"/>
        <c:axId val="0"/>
      </c:bar3DChart>
      <c:catAx>
        <c:axId val="78284672"/>
        <c:scaling>
          <c:orientation val="minMax"/>
        </c:scaling>
        <c:delete val="1"/>
        <c:axPos val="b"/>
        <c:tickLblPos val="none"/>
        <c:crossAx val="78286208"/>
        <c:crosses val="autoZero"/>
        <c:auto val="1"/>
        <c:lblAlgn val="ctr"/>
        <c:lblOffset val="100"/>
      </c:catAx>
      <c:valAx>
        <c:axId val="78286208"/>
        <c:scaling>
          <c:orientation val="minMax"/>
        </c:scaling>
        <c:delete val="1"/>
        <c:axPos val="l"/>
        <c:numFmt formatCode="#,##0.00" sourceLinked="1"/>
        <c:tickLblPos val="none"/>
        <c:crossAx val="7828467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1.3823145333578623E-2"/>
          <c:y val="0.7856293039207447"/>
          <c:w val="0.96803019154520176"/>
          <c:h val="0.1555602417106114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 cap="none" spc="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>
            <a:alpha val="70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70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 baseline="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tx1">
        <a:lumMod val="65000"/>
        <a:lumOff val="35000"/>
      </a:schemeClr>
    </cs:fontRef>
    <cs:defRPr sz="1600" b="0" i="0" kern="1200" cap="none" spc="5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F629361-4732-42AA-9638-0B9BAFAC577F}" type="datetime1">
              <a:rPr lang="pt-BR" smtClean="0"/>
              <a:pPr rtl="0"/>
              <a:t>26/09/2018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/>
          </a:p>
        </p:txBody>
      </p:sp>
      <p:sp>
        <p:nvSpPr>
          <p:cNvPr id="5" name="Espaço reservado para o número do slide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 lang="pt-BR" smtClean="0"/>
              <a:pPr rtl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B17AA5-214B-43D2-8604-A8576C77A41D}" type="datetime1">
              <a:rPr lang="pt-BR" noProof="0" smtClean="0"/>
              <a:pPr/>
              <a:t>26/09/2018</a:t>
            </a:fld>
            <a:endParaRPr lang="pt-BR" noProof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t-BR" noProof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xmlns="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o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t-BR"/>
          </a:p>
        </p:txBody>
      </p:sp>
      <p:sp>
        <p:nvSpPr>
          <p:cNvPr id="4" name="Espaço reservado para o número do slid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pt-BR" smtClean="0"/>
              <a:pPr rtl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3178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FB91549-43BF-425A-AF25-75262019208C}" type="slidenum">
              <a:rPr lang="pt-BR" smtClean="0"/>
              <a:pPr rtl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5066643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2.wdp"/><Relationship Id="rId7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594" y="1346947"/>
            <a:ext cx="10220330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594" y="4299697"/>
            <a:ext cx="10220330" cy="80683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594" y="1484779"/>
            <a:ext cx="10220330" cy="274320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6702" y="4068923"/>
            <a:ext cx="1080623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286" y="1432223"/>
            <a:ext cx="9964364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597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569" y="4389120"/>
            <a:ext cx="7889217" cy="1069848"/>
          </a:xfrm>
        </p:spPr>
        <p:txBody>
          <a:bodyPr>
            <a:normAutofit/>
          </a:bodyPr>
          <a:lstStyle>
            <a:lvl1pPr marL="0" indent="0" algn="l">
              <a:buNone/>
              <a:defRPr sz="2199">
                <a:solidFill>
                  <a:schemeClr val="tx1"/>
                </a:solidFill>
              </a:defRPr>
            </a:lvl1pPr>
            <a:lvl2pPr marL="457063" indent="0" algn="ctr">
              <a:buNone/>
              <a:defRPr sz="2199"/>
            </a:lvl2pPr>
            <a:lvl3pPr marL="914126" indent="0" algn="ctr">
              <a:buNone/>
              <a:defRPr sz="2199"/>
            </a:lvl3pPr>
            <a:lvl4pPr marL="1371189" indent="0" algn="ctr">
              <a:buNone/>
              <a:defRPr sz="1999"/>
            </a:lvl4pPr>
            <a:lvl5pPr marL="1828251" indent="0" algn="ctr">
              <a:buNone/>
              <a:defRPr sz="1999"/>
            </a:lvl5pPr>
            <a:lvl6pPr marL="2285314" indent="0" algn="ctr">
              <a:buNone/>
              <a:defRPr sz="1999"/>
            </a:lvl6pPr>
            <a:lvl7pPr marL="2742377" indent="0" algn="ctr">
              <a:buNone/>
              <a:defRPr sz="1999"/>
            </a:lvl7pPr>
            <a:lvl8pPr marL="3199440" indent="0" algn="ctr">
              <a:buNone/>
              <a:defRPr sz="1999"/>
            </a:lvl8pPr>
            <a:lvl9pPr marL="3656503" indent="0" algn="ctr">
              <a:buNone/>
              <a:defRPr sz="1999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BD3B89-81F6-414B-B3E3-224878830F02}" type="datetime1">
              <a:rPr lang="pt-BR" noProof="0" smtClean="0"/>
              <a:pPr/>
              <a:t>26/09/2018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0235" y="4289334"/>
            <a:ext cx="1193557" cy="640080"/>
          </a:xfrm>
        </p:spPr>
        <p:txBody>
          <a:bodyPr/>
          <a:lstStyle>
            <a:lvl1pPr>
              <a:defRPr sz="2799"/>
            </a:lvl1pPr>
          </a:lstStyle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pic>
        <p:nvPicPr>
          <p:cNvPr id="13" name="Imagem 1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54652" y="-1"/>
            <a:ext cx="3975448" cy="633194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0413" y="1"/>
            <a:ext cx="3684239" cy="2434952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0411" y="2434142"/>
            <a:ext cx="3684241" cy="2009504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0607" y="4443646"/>
            <a:ext cx="3674045" cy="1888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74527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56DD-0D42-4D31-A1D5-9C284FFDCE0F}" type="datetime1">
              <a:rPr lang="pt-BR" noProof="0" smtClean="0"/>
              <a:pPr/>
              <a:t>26/09/2018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xmlns="" val="4096602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533400"/>
            <a:ext cx="2552035" cy="5638800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522" y="533400"/>
            <a:ext cx="7503745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8B64-D566-462F-BE82-394DDFC50A18}" type="datetime1">
              <a:rPr lang="pt-BR" noProof="0" smtClean="0"/>
              <a:pPr/>
              <a:t>26/09/2018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xmlns="" val="42646894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7" name="Espaço reservado para conteúdo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pt-BR" noProof="0" dirty="0" smtClean="0"/>
              <a:t>Clique para editar o texto Mestre</a:t>
            </a:r>
          </a:p>
          <a:p>
            <a:pPr lvl="1" rtl="0"/>
            <a:r>
              <a:rPr lang="pt-BR" noProof="0" dirty="0" smtClean="0"/>
              <a:t>Segundo nível</a:t>
            </a:r>
          </a:p>
          <a:p>
            <a:pPr lvl="2" rtl="0"/>
            <a:r>
              <a:rPr lang="pt-BR" noProof="0" dirty="0" smtClean="0"/>
              <a:t>Terceiro nível</a:t>
            </a:r>
          </a:p>
          <a:p>
            <a:pPr lvl="3" rtl="0"/>
            <a:r>
              <a:rPr lang="pt-BR" noProof="0" dirty="0" smtClean="0"/>
              <a:t>Quarto nível</a:t>
            </a:r>
          </a:p>
          <a:p>
            <a:pPr lvl="4" rtl="0"/>
            <a:r>
              <a:rPr lang="pt-BR" noProof="0" dirty="0" smtClean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3C2EE167-87AB-4506-A26D-65B97B9FE9C1}" type="datetime1">
              <a:rPr lang="pt-BR" noProof="0" smtClean="0"/>
              <a:pPr/>
              <a:t>26/09/2018</a:t>
            </a:fld>
            <a:endParaRPr lang="pt-BR" noProof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6" name="Espaço reservado para o número do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48" y="5933648"/>
            <a:ext cx="2061964" cy="8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42410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E167-87AB-4506-A26D-65B97B9FE9C1}" type="datetime1">
              <a:rPr lang="pt-BR" noProof="0" smtClean="0"/>
              <a:pPr/>
              <a:t>26/09/2018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748" y="5933648"/>
            <a:ext cx="2061964" cy="84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44619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88825" cy="1940010"/>
          </a:xfrm>
          <a:prstGeom prst="rect">
            <a:avLst/>
          </a:prstGeom>
          <a:blipFill dpi="0" rotWithShape="1">
            <a:blip r:embed="rId2" cstate="print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6564" y="1225296"/>
            <a:ext cx="9278743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998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210" y="5020056"/>
            <a:ext cx="9050203" cy="1066800"/>
          </a:xfrm>
        </p:spPr>
        <p:txBody>
          <a:bodyPr anchor="t">
            <a:normAutofit/>
          </a:bodyPr>
          <a:lstStyle>
            <a:lvl1pPr marL="0" indent="0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1430" y="6272785"/>
            <a:ext cx="2643620" cy="365125"/>
          </a:xfrm>
        </p:spPr>
        <p:txBody>
          <a:bodyPr/>
          <a:lstStyle/>
          <a:p>
            <a:fld id="{99F88B64-D566-462F-BE82-394DDFC50A18}" type="datetime1">
              <a:rPr lang="pt-BR" noProof="0" smtClean="0"/>
              <a:pPr/>
              <a:t>26/09/2018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140" y="6272785"/>
            <a:ext cx="6326000" cy="365125"/>
          </a:xfrm>
        </p:spPr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grpSp>
        <p:nvGrpSpPr>
          <p:cNvPr id="8" name="Group 7"/>
          <p:cNvGrpSpPr/>
          <p:nvPr/>
        </p:nvGrpSpPr>
        <p:grpSpPr>
          <a:xfrm>
            <a:off x="897165" y="2325848"/>
            <a:ext cx="1080623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482" y="2506133"/>
            <a:ext cx="1187989" cy="720332"/>
          </a:xfrm>
        </p:spPr>
        <p:txBody>
          <a:bodyPr/>
          <a:lstStyle>
            <a:lvl1pPr>
              <a:defRPr sz="2799"/>
            </a:lvl1pPr>
          </a:lstStyle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xmlns="" val="59049816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569" y="2194560"/>
            <a:ext cx="4753642" cy="3977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2567" y="2194560"/>
            <a:ext cx="4753642" cy="39776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F88B64-D566-462F-BE82-394DDFC50A18}" type="datetime1">
              <a:rPr lang="pt-BR" noProof="0" smtClean="0"/>
              <a:pPr/>
              <a:t>26/09/2018</a:t>
            </a:fld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xmlns="" val="28347101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522" y="2048256"/>
            <a:ext cx="4753642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999" b="1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569" y="2743200"/>
            <a:ext cx="4753642" cy="32918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2567" y="2048256"/>
            <a:ext cx="4753642" cy="640080"/>
          </a:xfrm>
        </p:spPr>
        <p:txBody>
          <a:bodyPr anchor="ctr">
            <a:normAutofit/>
          </a:bodyPr>
          <a:lstStyle>
            <a:lvl1pPr marL="0" indent="0">
              <a:buNone/>
              <a:defRPr sz="1999" b="1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2567" y="2743200"/>
            <a:ext cx="4753642" cy="3291840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03086-B692-489F-9C30-007CF9F54E06}" type="datetime1">
              <a:rPr lang="pt-BR" noProof="0" smtClean="0"/>
              <a:pPr/>
              <a:t>26/09/2018</a:t>
            </a:fld>
            <a:endParaRPr lang="pt-BR" noProof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xmlns="" val="1313573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E56BB-2EAD-4C7C-9753-093E9ECE6124}" type="datetime1">
              <a:rPr lang="pt-BR" noProof="0" smtClean="0"/>
              <a:pPr/>
              <a:t>26/09/2018</a:t>
            </a:fld>
            <a:endParaRPr lang="pt-BR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xmlns="" val="83958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1DBCA-7E48-4B2E-94B4-B4F45947C3F5}" type="datetime1">
              <a:rPr lang="pt-BR" noProof="0" smtClean="0"/>
              <a:pPr/>
              <a:t>26/09/2018</a:t>
            </a:fld>
            <a:endParaRPr lang="pt-BR" noProof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xmlns="" val="3193722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1578" y="1"/>
            <a:ext cx="3887246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413" y="685800"/>
            <a:ext cx="3199567" cy="1737360"/>
          </a:xfrm>
        </p:spPr>
        <p:txBody>
          <a:bodyPr anchor="b">
            <a:normAutofit/>
          </a:bodyPr>
          <a:lstStyle>
            <a:lvl1pPr>
              <a:defRPr sz="3199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685800"/>
            <a:ext cx="6709948" cy="5020056"/>
          </a:xfrm>
        </p:spPr>
        <p:txBody>
          <a:bodyPr/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7413" y="2423160"/>
            <a:ext cx="3199567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A01E69-7E2D-499A-B6CA-936EB2E8406F}" type="datetime1">
              <a:rPr lang="pt-BR" noProof="0" smtClean="0"/>
              <a:pPr/>
              <a:t>26/09/2018</a:t>
            </a:fld>
            <a:endParaRPr lang="pt-B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xmlns="" val="991898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1578" y="1"/>
            <a:ext cx="3887246" cy="6857999"/>
          </a:xfrm>
          <a:prstGeom prst="rect">
            <a:avLst/>
          </a:prstGeom>
          <a:blipFill dpi="0" rotWithShape="1">
            <a:blip r:embed="rId2" cstate="print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413" y="685800"/>
            <a:ext cx="3199567" cy="1737360"/>
          </a:xfrm>
        </p:spPr>
        <p:txBody>
          <a:bodyPr anchor="b">
            <a:normAutofit/>
          </a:bodyPr>
          <a:lstStyle>
            <a:lvl1pPr>
              <a:defRPr sz="3199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1578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7413" y="2423160"/>
            <a:ext cx="3199567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F0E3-3F69-447E-BA16-B839D44222BD}" type="datetime1">
              <a:rPr lang="pt-BR" noProof="0" smtClean="0"/>
              <a:pPr/>
              <a:t>26/09/2018</a:t>
            </a:fld>
            <a:endParaRPr lang="pt-BR" noProof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xmlns="" val="247414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569" y="484632"/>
            <a:ext cx="10055781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569" y="2121408"/>
            <a:ext cx="10055781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2350" y="6272785"/>
            <a:ext cx="327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99F88B64-D566-462F-BE82-394DDFC50A18}" type="datetime1">
              <a:rPr lang="pt-BR" noProof="0" smtClean="0"/>
              <a:pPr/>
              <a:t>26/09/2018</a:t>
            </a:fld>
            <a:endParaRPr lang="pt-BR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7853" y="6272785"/>
            <a:ext cx="632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 rtl="0"/>
            <a:r>
              <a:rPr lang="pt-BR" noProof="0" smtClean="0"/>
              <a:t>Adicionar um rodapé</a:t>
            </a:r>
            <a:endParaRPr lang="pt-BR" noProof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398756" y="6229681"/>
            <a:ext cx="457081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4" cstate="print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 xmlns="">
                      <a14:imgLayer r:embed="rId1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08183" y="6272785"/>
            <a:ext cx="639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pPr rtl="0"/>
            <a:fld id="{A3F31473-23EB-4724-8B59-FE6D21D89FA4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xmlns="" val="246613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62" r:id="rId12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5398" kern="1200" cap="all" baseline="0">
          <a:blipFill>
            <a:blip r:embed="rId1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25" indent="-182825" algn="l" defTabSz="914126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9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731301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538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776" indent="-182825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9952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9943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9934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99250" indent="-228531" algn="l" defTabSz="914126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4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5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Planilha_do_Microsoft_Office_Excel_97-20031.xls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Office_Excel_97-200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2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Planilha_do_Microsoft_Office_Excel3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47822" y="1628800"/>
            <a:ext cx="4716401" cy="2304256"/>
          </a:xfrm>
        </p:spPr>
        <p:txBody>
          <a:bodyPr rtlCol="0">
            <a:noAutofit/>
          </a:bodyPr>
          <a:lstStyle/>
          <a:p>
            <a:pPr algn="ctr" rtl="0"/>
            <a:r>
              <a:rPr lang="pt-BR" sz="2400" dirty="0" smtClean="0"/>
              <a:t> </a:t>
            </a:r>
            <a:br>
              <a:rPr lang="pt-BR" sz="2400" dirty="0" smtClean="0"/>
            </a:br>
            <a:r>
              <a:rPr lang="pt-BR" sz="2400" dirty="0" smtClean="0"/>
              <a:t>Gestão Fiscal e Transparência Pública</a:t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/>
            </a:r>
            <a:br>
              <a:rPr lang="pt-BR" sz="2400" dirty="0" smtClean="0"/>
            </a:br>
            <a:r>
              <a:rPr lang="pt-BR" sz="2400" dirty="0" smtClean="0"/>
              <a:t>Resultados </a:t>
            </a:r>
            <a:br>
              <a:rPr lang="pt-BR" sz="2400" dirty="0" smtClean="0"/>
            </a:br>
            <a:r>
              <a:rPr lang="pt-BR" sz="2400" dirty="0" smtClean="0"/>
              <a:t>do </a:t>
            </a:r>
            <a:br>
              <a:rPr lang="pt-BR" sz="2400" dirty="0" smtClean="0"/>
            </a:br>
            <a:r>
              <a:rPr lang="pt-BR" sz="2400" dirty="0" smtClean="0"/>
              <a:t>2ºQuadrimestre 2018</a:t>
            </a:r>
            <a:endParaRPr lang="pt-BR" sz="2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-1" y="6021288"/>
            <a:ext cx="4620761" cy="648072"/>
          </a:xfrm>
        </p:spPr>
        <p:txBody>
          <a:bodyPr rtlCol="0">
            <a:noAutofit/>
          </a:bodyPr>
          <a:lstStyle/>
          <a:p>
            <a:pPr algn="ctr" rtl="0"/>
            <a:r>
              <a:rPr lang="pt-BR" sz="1700" b="1" dirty="0" smtClean="0"/>
              <a:t>JOÃO BARBOSA DE SOUZA SOBRINHO</a:t>
            </a:r>
          </a:p>
          <a:p>
            <a:pPr algn="ctr" rtl="0"/>
            <a:r>
              <a:rPr lang="pt-BR" sz="1700" dirty="0" smtClean="0"/>
              <a:t>PREFEITO MUNICIPAL</a:t>
            </a:r>
            <a:endParaRPr lang="pt-BR" sz="1700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1844" y="4509120"/>
            <a:ext cx="2857500" cy="1296144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81867" y="188640"/>
            <a:ext cx="450301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AUDIÊNCIA PÚBLICA</a:t>
            </a:r>
            <a:endParaRPr lang="pt-B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080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286100" y="188640"/>
            <a:ext cx="568863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RESULTADOS FISCAIS</a:t>
            </a:r>
            <a:endParaRPr lang="pt-B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69776" y="836712"/>
            <a:ext cx="1152128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 smtClean="0">
                <a:solidFill>
                  <a:schemeClr val="accent3">
                    <a:lumMod val="50000"/>
                  </a:schemeClr>
                </a:solidFill>
              </a:rPr>
              <a:t>Resultado </a:t>
            </a:r>
            <a:r>
              <a:rPr lang="pt-BR" sz="3000" b="1" dirty="0">
                <a:solidFill>
                  <a:schemeClr val="accent3">
                    <a:lumMod val="50000"/>
                  </a:schemeClr>
                </a:solidFill>
              </a:rPr>
              <a:t>Orçamentário</a:t>
            </a:r>
            <a:r>
              <a:rPr lang="pt-BR" sz="24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endParaRPr lang="pt-BR" sz="2400" b="1" dirty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	O </a:t>
            </a:r>
            <a:r>
              <a:rPr lang="pt-BR" sz="2400" dirty="0"/>
              <a:t>Resultado Orçamentário demonstra o valor atingido pela administração pública na gestão orçamentária dos recursos. O resultado orçamentário é obtido através da diferença entre as Receitas Orçamentárias deduzidas das Despesas Orçamentárias. Se o resultado for positivo, temos </a:t>
            </a:r>
            <a:r>
              <a:rPr lang="pt-BR" sz="2400" dirty="0" smtClean="0"/>
              <a:t>Superávit (receitas maiores que a despesas). </a:t>
            </a:r>
            <a:r>
              <a:rPr lang="pt-BR" sz="2400" dirty="0"/>
              <a:t>Caso o resultado seja negativo, então se caracteriza o Déficit </a:t>
            </a:r>
            <a:r>
              <a:rPr lang="pt-BR" sz="2400" dirty="0" smtClean="0"/>
              <a:t>Orçamentário</a:t>
            </a:r>
            <a:r>
              <a:rPr lang="pt-BR" sz="2400" dirty="0"/>
              <a:t> </a:t>
            </a:r>
            <a:r>
              <a:rPr lang="pt-BR" sz="2400" dirty="0" smtClean="0"/>
              <a:t>(despesas </a:t>
            </a:r>
            <a:r>
              <a:rPr lang="pt-BR" sz="2400" dirty="0"/>
              <a:t>maiores que </a:t>
            </a:r>
            <a:r>
              <a:rPr lang="pt-BR" sz="2400" dirty="0" smtClean="0"/>
              <a:t>as receitas). </a:t>
            </a:r>
            <a:r>
              <a:rPr lang="pt-BR" sz="2400" dirty="0"/>
              <a:t>Para apuração do Resultado Orçamentário foram considerados os valores da receita arrecadada, bem como os valores da despesa liquidada </a:t>
            </a:r>
            <a:r>
              <a:rPr lang="pt-BR" sz="2400" dirty="0" smtClean="0"/>
              <a:t>no quadrimestre em </a:t>
            </a:r>
            <a:r>
              <a:rPr lang="pt-BR" sz="2400" dirty="0"/>
              <a:t>análise.</a:t>
            </a:r>
          </a:p>
        </p:txBody>
      </p:sp>
    </p:spTree>
    <p:extLst>
      <p:ext uri="{BB962C8B-B14F-4D97-AF65-F5344CB8AC3E}">
        <p14:creationId xmlns:p14="http://schemas.microsoft.com/office/powerpoint/2010/main" xmlns="" val="567222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675438513"/>
              </p:ext>
            </p:extLst>
          </p:nvPr>
        </p:nvGraphicFramePr>
        <p:xfrm>
          <a:off x="549274" y="800100"/>
          <a:ext cx="10945737" cy="4265613"/>
        </p:xfrm>
        <a:graphic>
          <a:graphicData uri="http://schemas.openxmlformats.org/presentationml/2006/ole">
            <p:oleObj spid="_x0000_s3234" name="Planilha" r:id="rId3" imgW="9524850" imgH="3705118" progId="Excel.Sheet.12">
              <p:embed/>
            </p:oleObj>
          </a:graphicData>
        </a:graphic>
      </p:graphicFrame>
      <p:sp>
        <p:nvSpPr>
          <p:cNvPr id="6" name="Retângulo 5"/>
          <p:cNvSpPr/>
          <p:nvPr/>
        </p:nvSpPr>
        <p:spPr>
          <a:xfrm>
            <a:off x="2494012" y="4941168"/>
            <a:ext cx="875871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/>
              <a:t>Receita </a:t>
            </a:r>
            <a:r>
              <a:rPr lang="pt-BR" sz="1600" dirty="0"/>
              <a:t>Orçamentária </a:t>
            </a:r>
            <a:r>
              <a:rPr lang="pt-BR" sz="1600" b="1" dirty="0"/>
              <a:t>=</a:t>
            </a:r>
            <a:r>
              <a:rPr lang="pt-BR" sz="1600" dirty="0"/>
              <a:t> Despesa Orçamentária = </a:t>
            </a:r>
            <a:r>
              <a:rPr lang="pt-BR" sz="1600" dirty="0">
                <a:solidFill>
                  <a:srgbClr val="FFC000"/>
                </a:solidFill>
              </a:rPr>
              <a:t>Resultado </a:t>
            </a:r>
            <a:r>
              <a:rPr lang="pt-BR" sz="1600" dirty="0" smtClean="0">
                <a:solidFill>
                  <a:srgbClr val="FFC000"/>
                </a:solidFill>
              </a:rPr>
              <a:t>Nulo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/>
              <a:t>Receita </a:t>
            </a:r>
            <a:r>
              <a:rPr lang="pt-BR" sz="1600" dirty="0"/>
              <a:t>Orçamentária </a:t>
            </a:r>
            <a:r>
              <a:rPr lang="pt-BR" sz="1600" b="1" dirty="0"/>
              <a:t>&gt;</a:t>
            </a:r>
            <a:r>
              <a:rPr lang="pt-BR" sz="1600" dirty="0"/>
              <a:t> Despesa Orçamentária = </a:t>
            </a:r>
            <a:r>
              <a:rPr lang="pt-BR" sz="1600" dirty="0">
                <a:solidFill>
                  <a:srgbClr val="7030A0"/>
                </a:solidFill>
              </a:rPr>
              <a:t>Superávit </a:t>
            </a:r>
            <a:r>
              <a:rPr lang="pt-BR" sz="1600" dirty="0" smtClean="0">
                <a:solidFill>
                  <a:srgbClr val="7030A0"/>
                </a:solidFill>
              </a:rPr>
              <a:t>Orçamentário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t-BR" sz="1600" dirty="0" smtClean="0"/>
              <a:t>Receita </a:t>
            </a:r>
            <a:r>
              <a:rPr lang="pt-BR" sz="1600" dirty="0"/>
              <a:t>Orçamentária </a:t>
            </a:r>
            <a:r>
              <a:rPr lang="pt-BR" sz="1600" b="1" dirty="0"/>
              <a:t>&lt;</a:t>
            </a:r>
            <a:r>
              <a:rPr lang="pt-BR" sz="1600" dirty="0"/>
              <a:t> Despesa Orçamentária = </a:t>
            </a:r>
            <a:r>
              <a:rPr lang="pt-BR" sz="1600" dirty="0">
                <a:solidFill>
                  <a:srgbClr val="FF0000"/>
                </a:solidFill>
              </a:rPr>
              <a:t>Déficit </a:t>
            </a:r>
            <a:r>
              <a:rPr lang="pt-BR" sz="1600" dirty="0" smtClean="0">
                <a:solidFill>
                  <a:srgbClr val="FF0000"/>
                </a:solidFill>
              </a:rPr>
              <a:t>Orçamentário </a:t>
            </a:r>
          </a:p>
          <a:p>
            <a:endParaRPr lang="pt-BR" sz="1600" dirty="0" smtClean="0"/>
          </a:p>
          <a:p>
            <a:r>
              <a:rPr lang="pt-BR" sz="1600" dirty="0" smtClean="0"/>
              <a:t>O </a:t>
            </a:r>
            <a:r>
              <a:rPr lang="pt-BR" sz="1600" dirty="0"/>
              <a:t>superávit orçamentário ou o déficit orçamentário podem estar apontando ou para falhas no planejamento ou </a:t>
            </a:r>
            <a:r>
              <a:rPr lang="pt-BR" sz="1600" dirty="0" smtClean="0"/>
              <a:t>para falhas na </a:t>
            </a:r>
            <a:r>
              <a:rPr lang="pt-BR" sz="1600" dirty="0"/>
              <a:t>execução </a:t>
            </a:r>
            <a:r>
              <a:rPr lang="pt-BR" sz="1600" dirty="0" smtClean="0"/>
              <a:t>dos projetos de governo, ou ainda pode ser uma estratégia econômica do governo para produzir superávit financeiro no exercício.</a:t>
            </a:r>
            <a:endParaRPr lang="pt-BR" sz="1600" dirty="0"/>
          </a:p>
        </p:txBody>
      </p:sp>
      <p:sp>
        <p:nvSpPr>
          <p:cNvPr id="7" name="Retângulo 6"/>
          <p:cNvSpPr/>
          <p:nvPr/>
        </p:nvSpPr>
        <p:spPr>
          <a:xfrm>
            <a:off x="1679174" y="260648"/>
            <a:ext cx="9131090" cy="4924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2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  ORÇAMENTÁRIO – </a:t>
            </a:r>
            <a:r>
              <a:rPr lang="pt-BR" sz="26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pt-BR" sz="26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º </a:t>
            </a:r>
            <a:r>
              <a:rPr lang="pt-BR" sz="2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QUADRIMESTRE </a:t>
            </a:r>
          </a:p>
        </p:txBody>
      </p:sp>
    </p:spTree>
    <p:extLst>
      <p:ext uri="{BB962C8B-B14F-4D97-AF65-F5344CB8AC3E}">
        <p14:creationId xmlns:p14="http://schemas.microsoft.com/office/powerpoint/2010/main" xmlns="" val="609696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3772" y="116632"/>
            <a:ext cx="11665296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b="1" dirty="0">
                <a:solidFill>
                  <a:schemeClr val="accent3">
                    <a:lumMod val="50000"/>
                  </a:schemeClr>
                </a:solidFill>
              </a:rPr>
              <a:t>Resultado </a:t>
            </a:r>
            <a:r>
              <a:rPr lang="pt-BR" sz="3000" b="1" dirty="0" smtClean="0">
                <a:solidFill>
                  <a:schemeClr val="accent3">
                    <a:lumMod val="50000"/>
                  </a:schemeClr>
                </a:solidFill>
              </a:rPr>
              <a:t>primário</a:t>
            </a:r>
            <a:endParaRPr lang="pt-BR" sz="3000" b="1" dirty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	</a:t>
            </a:r>
            <a:r>
              <a:rPr lang="pt-BR" sz="2400" dirty="0"/>
              <a:t>O resultado primário é definido pela diferença entre receitas e </a:t>
            </a:r>
            <a:r>
              <a:rPr lang="pt-BR" sz="2400" dirty="0" smtClean="0"/>
              <a:t>despesas primárias (despesas não financeiras do governo), exclui-se </a:t>
            </a:r>
            <a:r>
              <a:rPr lang="pt-BR" sz="2400" dirty="0"/>
              <a:t>da conta as receitas e despesas com juros. Caso essa diferença seja </a:t>
            </a:r>
            <a:r>
              <a:rPr lang="pt-BR" sz="2400" dirty="0" smtClean="0"/>
              <a:t>positiva, tem-se um </a:t>
            </a:r>
            <a:r>
              <a:rPr lang="pt-BR" sz="2400" b="1" dirty="0" smtClean="0"/>
              <a:t>Superávit Primário</a:t>
            </a:r>
            <a:r>
              <a:rPr lang="pt-BR" sz="2400" dirty="0" smtClean="0"/>
              <a:t>, caso seja negativa, tem-se um </a:t>
            </a:r>
            <a:r>
              <a:rPr lang="pt-BR" sz="2400" b="1" dirty="0" smtClean="0"/>
              <a:t>Déficit Primário</a:t>
            </a:r>
            <a:r>
              <a:rPr lang="pt-BR" sz="2400" dirty="0" smtClean="0"/>
              <a:t>.</a:t>
            </a:r>
            <a:endParaRPr lang="pt-BR" sz="2400" dirty="0"/>
          </a:p>
          <a:p>
            <a:pPr algn="just">
              <a:lnSpc>
                <a:spcPct val="150000"/>
              </a:lnSpc>
            </a:pPr>
            <a:r>
              <a:rPr lang="pt-BR" sz="2400" dirty="0" smtClean="0"/>
              <a:t>	O “Superávit Primário</a:t>
            </a:r>
            <a:r>
              <a:rPr lang="pt-BR" sz="2400" dirty="0"/>
              <a:t>” é uma indicação de quanto o governo economizou ao longo de um período de tempo </a:t>
            </a:r>
            <a:r>
              <a:rPr lang="pt-BR" sz="2400" dirty="0" smtClean="0"/>
              <a:t>com </a:t>
            </a:r>
            <a:r>
              <a:rPr lang="pt-BR" sz="2400" dirty="0"/>
              <a:t>vistas ao pagamento de juros sobre a sua </a:t>
            </a:r>
            <a:r>
              <a:rPr lang="pt-BR" sz="2400" dirty="0" smtClean="0"/>
              <a:t>dívida, já um “Déficit Primário” indica exatamente o contrário, ou </a:t>
            </a:r>
            <a:r>
              <a:rPr lang="pt-BR" sz="2400" dirty="0"/>
              <a:t>seja indicam a parcela do aumento da </a:t>
            </a:r>
            <a:r>
              <a:rPr lang="pt-BR" sz="2400" dirty="0" smtClean="0"/>
              <a:t>dívida do Ente no período. Portanto, </a:t>
            </a:r>
            <a:r>
              <a:rPr lang="pt-BR" sz="2400" dirty="0"/>
              <a:t>obter um resultado primário positivo </a:t>
            </a:r>
            <a:r>
              <a:rPr lang="pt-BR" sz="2400" dirty="0" smtClean="0"/>
              <a:t>(Superávit</a:t>
            </a:r>
            <a:r>
              <a:rPr lang="pt-BR" sz="2400" dirty="0"/>
              <a:t>) é um passo fundamental para manter a dinâmica da dívida pública </a:t>
            </a:r>
            <a:r>
              <a:rPr lang="pt-BR" sz="2400" dirty="0" smtClean="0"/>
              <a:t>controlada.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xmlns="" val="617947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819290315"/>
              </p:ext>
            </p:extLst>
          </p:nvPr>
        </p:nvGraphicFramePr>
        <p:xfrm>
          <a:off x="382239" y="814646"/>
          <a:ext cx="11136313" cy="5184576"/>
        </p:xfrm>
        <a:graphic>
          <a:graphicData uri="http://schemas.openxmlformats.org/presentationml/2006/ole">
            <p:oleObj spid="_x0000_s5278" name="Planilha" r:id="rId3" imgW="9686891" imgH="3772020" progId="Excel.Sheet.12">
              <p:embed/>
            </p:oleObj>
          </a:graphicData>
        </a:graphic>
      </p:graphicFrame>
      <p:sp>
        <p:nvSpPr>
          <p:cNvPr id="5" name="Retângulo 4"/>
          <p:cNvSpPr/>
          <p:nvPr/>
        </p:nvSpPr>
        <p:spPr>
          <a:xfrm>
            <a:off x="621804" y="260648"/>
            <a:ext cx="10657184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RESULTADO  </a:t>
            </a:r>
            <a:r>
              <a:rPr lang="pt-BR" sz="3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PRIMÁRIO</a:t>
            </a:r>
            <a:r>
              <a:rPr lang="pt-BR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pt-BR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– </a:t>
            </a:r>
            <a:r>
              <a:rPr lang="pt-BR" sz="3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pt-BR" sz="3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º </a:t>
            </a:r>
            <a:r>
              <a:rPr lang="pt-BR" sz="3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QUADRIMESTRE </a:t>
            </a:r>
          </a:p>
        </p:txBody>
      </p:sp>
    </p:spTree>
    <p:extLst>
      <p:ext uri="{BB962C8B-B14F-4D97-AF65-F5344CB8AC3E}">
        <p14:creationId xmlns:p14="http://schemas.microsoft.com/office/powerpoint/2010/main" xmlns="" val="812839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21804" y="692696"/>
            <a:ext cx="11161240" cy="42011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 smtClean="0"/>
              <a:t>RESULTADO NOMINAL</a:t>
            </a:r>
          </a:p>
          <a:p>
            <a:pPr algn="just">
              <a:lnSpc>
                <a:spcPct val="150000"/>
              </a:lnSpc>
            </a:pPr>
            <a:endParaRPr lang="pt-BR" b="1" dirty="0"/>
          </a:p>
          <a:p>
            <a:pPr algn="just">
              <a:lnSpc>
                <a:spcPct val="150000"/>
              </a:lnSpc>
            </a:pPr>
            <a:r>
              <a:rPr lang="pt-BR" dirty="0" smtClean="0"/>
              <a:t>	</a:t>
            </a:r>
            <a:r>
              <a:rPr lang="pt-BR" sz="2400" dirty="0" smtClean="0"/>
              <a:t>O </a:t>
            </a:r>
            <a:r>
              <a:rPr lang="pt-BR" sz="2400" dirty="0"/>
              <a:t>Resultado Nominal está relacionado ao aumento ou diminuição do endividamento. Corresponde </a:t>
            </a:r>
            <a:r>
              <a:rPr lang="pt-BR" sz="2400" dirty="0" smtClean="0"/>
              <a:t>à </a:t>
            </a:r>
            <a:r>
              <a:rPr lang="pt-BR" sz="2400" dirty="0"/>
              <a:t>diferença entre o saldo da Dívida Fiscal Líquida ao final de um período e o saldo da Dívida Fiscal Líquida do período anterior. Caso o resultado seja positivo, indica aumento do saldo da Dívida. Por outro lado, se o resultado for negativo, indica diminuição do saldo da Dívida.</a:t>
            </a:r>
          </a:p>
        </p:txBody>
      </p:sp>
    </p:spTree>
    <p:extLst>
      <p:ext uri="{BB962C8B-B14F-4D97-AF65-F5344CB8AC3E}">
        <p14:creationId xmlns:p14="http://schemas.microsoft.com/office/powerpoint/2010/main" xmlns="" val="3957767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7828" y="325625"/>
            <a:ext cx="10657183" cy="612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49796" y="188640"/>
            <a:ext cx="113772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="1" dirty="0" smtClean="0"/>
              <a:t>DÍVIDA CONSOLIDADA</a:t>
            </a:r>
          </a:p>
          <a:p>
            <a:pPr algn="just">
              <a:lnSpc>
                <a:spcPct val="150000"/>
              </a:lnSpc>
            </a:pPr>
            <a:r>
              <a:rPr lang="pt-BR" dirty="0" smtClean="0"/>
              <a:t>	</a:t>
            </a:r>
            <a:r>
              <a:rPr lang="pt-BR" sz="2400" dirty="0"/>
              <a:t>Conforme estabelece a LRF, a dívida pública consolidada ou fundada </a:t>
            </a:r>
            <a:r>
              <a:rPr lang="pt-BR" sz="2400" dirty="0" smtClean="0"/>
              <a:t>corresponde ao </a:t>
            </a:r>
            <a:r>
              <a:rPr lang="pt-BR" sz="2400" dirty="0"/>
              <a:t>montante total, apurado sem duplicidade, das obrigações financeiras do ente </a:t>
            </a:r>
            <a:r>
              <a:rPr lang="pt-BR" sz="2400" dirty="0" smtClean="0"/>
              <a:t>da Federação</a:t>
            </a:r>
            <a:r>
              <a:rPr lang="pt-BR" sz="2400" dirty="0"/>
              <a:t>, assumidas para amortização em prazo superior a doze </a:t>
            </a:r>
            <a:r>
              <a:rPr lang="pt-BR" sz="2400" dirty="0" smtClean="0"/>
              <a:t>meses, decorrentes </a:t>
            </a:r>
            <a:r>
              <a:rPr lang="pt-BR" sz="2400" dirty="0"/>
              <a:t>de leis, contratos, convênios ou tratados e da realização de </a:t>
            </a:r>
            <a:r>
              <a:rPr lang="pt-BR" sz="2400" dirty="0" smtClean="0"/>
              <a:t>operações de </a:t>
            </a:r>
            <a:r>
              <a:rPr lang="pt-BR" sz="2400" dirty="0"/>
              <a:t>crédito. Também integram a dívida pública consolidada as operações de </a:t>
            </a:r>
            <a:r>
              <a:rPr lang="pt-BR" sz="2400" dirty="0" smtClean="0"/>
              <a:t>crédito de </a:t>
            </a:r>
            <a:r>
              <a:rPr lang="pt-BR" sz="2400" dirty="0"/>
              <a:t>prazo inferior a doze meses cujas receitas tenham constado do </a:t>
            </a:r>
            <a:r>
              <a:rPr lang="pt-BR" sz="2400" dirty="0" smtClean="0"/>
              <a:t>orçamento</a:t>
            </a:r>
            <a:r>
              <a:rPr lang="pt-BR" sz="2400" dirty="0"/>
              <a:t>. </a:t>
            </a:r>
            <a:r>
              <a:rPr lang="pt-BR" sz="2400" dirty="0" smtClean="0"/>
              <a:t>A apuração do Dívida Consolidada quadrimestralmente visa assegurar a transparência </a:t>
            </a:r>
            <a:r>
              <a:rPr lang="pt-BR" sz="2400" dirty="0"/>
              <a:t>das obrigações contraídas pelos entes da Federação e verificar </a:t>
            </a:r>
            <a:r>
              <a:rPr lang="pt-BR" sz="2400" dirty="0" smtClean="0"/>
              <a:t>os limites </a:t>
            </a:r>
            <a:r>
              <a:rPr lang="pt-BR" sz="2400" dirty="0"/>
              <a:t>de endividamento de que trata a legislação e outras informações relevantes.</a:t>
            </a:r>
          </a:p>
        </p:txBody>
      </p:sp>
    </p:spTree>
    <p:extLst>
      <p:ext uri="{BB962C8B-B14F-4D97-AF65-F5344CB8AC3E}">
        <p14:creationId xmlns:p14="http://schemas.microsoft.com/office/powerpoint/2010/main" xmlns="" val="4285747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9836" y="298189"/>
            <a:ext cx="10657183" cy="6096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701924" y="3501008"/>
            <a:ext cx="102971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	O </a:t>
            </a:r>
            <a:r>
              <a:rPr lang="pt-BR" dirty="0"/>
              <a:t>Governo não possui total liberdade no uso dos recursos públicos. </a:t>
            </a:r>
            <a:r>
              <a:rPr lang="pt-BR" dirty="0" smtClean="0"/>
              <a:t>A separação </a:t>
            </a:r>
            <a:r>
              <a:rPr lang="pt-BR" dirty="0"/>
              <a:t>dos poderes, o equilíbrio orçamentário e o investimento </a:t>
            </a:r>
            <a:r>
              <a:rPr lang="pt-BR" dirty="0" smtClean="0"/>
              <a:t>vinculado em </a:t>
            </a:r>
            <a:r>
              <a:rPr lang="pt-BR" dirty="0"/>
              <a:t>determinadas áreas fundamentais são limitadores da </a:t>
            </a:r>
            <a:r>
              <a:rPr lang="pt-BR" dirty="0" smtClean="0"/>
              <a:t>atuação governamental</a:t>
            </a:r>
            <a:r>
              <a:rPr lang="pt-BR" dirty="0"/>
              <a:t>. </a:t>
            </a:r>
            <a:r>
              <a:rPr lang="pt-BR" dirty="0" smtClean="0"/>
              <a:t>Além dos limites fiscais previsto na LDO, como veremos a seguir há limites constitucionais e legais que a gestão precisa cumprir durante a aplicação dos recursos públicos.</a:t>
            </a:r>
          </a:p>
        </p:txBody>
      </p:sp>
      <p:sp>
        <p:nvSpPr>
          <p:cNvPr id="6" name="Retângulo 5"/>
          <p:cNvSpPr/>
          <p:nvPr/>
        </p:nvSpPr>
        <p:spPr>
          <a:xfrm>
            <a:off x="4798268" y="2060848"/>
            <a:ext cx="6363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ÍNDICES CONSTITUCIONAIS E LEGAIS</a:t>
            </a:r>
          </a:p>
        </p:txBody>
      </p:sp>
    </p:spTree>
    <p:extLst>
      <p:ext uri="{BB962C8B-B14F-4D97-AF65-F5344CB8AC3E}">
        <p14:creationId xmlns:p14="http://schemas.microsoft.com/office/powerpoint/2010/main" xmlns="" val="1739595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3772" y="883166"/>
            <a:ext cx="11665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 smtClean="0"/>
              <a:t>	A </a:t>
            </a:r>
            <a:r>
              <a:rPr lang="pt-BR" dirty="0"/>
              <a:t>LRF em seu artigo 20, Inciso III e alíneas a e b, determinou que a despesa total com pessoal do Município não poderá exceder o limite de </a:t>
            </a:r>
            <a:r>
              <a:rPr lang="pt-BR" b="1" dirty="0"/>
              <a:t>60% </a:t>
            </a:r>
            <a:r>
              <a:rPr lang="pt-BR" dirty="0"/>
              <a:t>da receita corrente líquida. Para a esfera municipal divisão ficou de </a:t>
            </a:r>
            <a:r>
              <a:rPr lang="pt-BR" b="1" dirty="0"/>
              <a:t>54%</a:t>
            </a:r>
            <a:r>
              <a:rPr lang="pt-BR" dirty="0"/>
              <a:t> para o Poder Executivo e </a:t>
            </a:r>
            <a:r>
              <a:rPr lang="pt-BR" b="1" dirty="0"/>
              <a:t>6%</a:t>
            </a:r>
            <a:r>
              <a:rPr lang="pt-BR" dirty="0"/>
              <a:t> para o Poder Legislativo. Este percentual é apurado dividindo a soma das despesas com pessoal no mês em curso mais os 11 meses anteriores pela Receita Corrente Líquida do mesmo período</a:t>
            </a:r>
            <a:r>
              <a:rPr lang="pt-BR" dirty="0" smtClean="0"/>
              <a:t>. Nos últimos 12 meses mês o índice de despesa com pessoal do Poder Executivo ficou em </a:t>
            </a:r>
            <a:r>
              <a:rPr lang="pt-BR" b="1" dirty="0" smtClean="0"/>
              <a:t>57,60%</a:t>
            </a:r>
            <a:r>
              <a:rPr lang="pt-BR" dirty="0" smtClean="0"/>
              <a:t>  não atendendo a LRF, mas </a:t>
            </a:r>
            <a:r>
              <a:rPr lang="pt-BR" dirty="0"/>
              <a:t>o gestor tem até o final do </a:t>
            </a:r>
            <a:r>
              <a:rPr lang="pt-BR" dirty="0" smtClean="0"/>
              <a:t>exercício para adequar o índice.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2782044" y="260648"/>
            <a:ext cx="66626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DESPESA </a:t>
            </a:r>
            <a:r>
              <a:rPr lang="pt-B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COM </a:t>
            </a:r>
            <a:r>
              <a:rPr lang="pt-BR" sz="28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PESSOAL</a:t>
            </a:r>
            <a:endParaRPr lang="pt-BR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179254" y="3570497"/>
            <a:ext cx="465883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 sz="1400" b="0" i="0" u="none" strike="noStrike" kern="1200" spc="0" baseline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pt-BR" sz="2000" b="1" dirty="0"/>
              <a:t>DESPESA COM PESSOAL – Poder Executivo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192312290"/>
              </p:ext>
            </p:extLst>
          </p:nvPr>
        </p:nvGraphicFramePr>
        <p:xfrm>
          <a:off x="2061964" y="3888910"/>
          <a:ext cx="4248472" cy="292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12139918"/>
              </p:ext>
            </p:extLst>
          </p:nvPr>
        </p:nvGraphicFramePr>
        <p:xfrm>
          <a:off x="6958508" y="3888910"/>
          <a:ext cx="4392488" cy="29244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851474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97868" y="1628800"/>
            <a:ext cx="993710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/>
              <a:t>	Este </a:t>
            </a:r>
            <a:r>
              <a:rPr lang="pt-BR" sz="2400" dirty="0"/>
              <a:t>relatório objetiva demonstrar o desempenho da execução orçamentária e financeira do M</a:t>
            </a:r>
            <a:r>
              <a:rPr lang="pt-BR" sz="2400" dirty="0" smtClean="0"/>
              <a:t>unicípio </a:t>
            </a:r>
            <a:r>
              <a:rPr lang="pt-BR" sz="2400" dirty="0"/>
              <a:t>de </a:t>
            </a:r>
            <a:r>
              <a:rPr lang="pt-BR" sz="2400" dirty="0" smtClean="0"/>
              <a:t>Barreiras </a:t>
            </a:r>
            <a:r>
              <a:rPr lang="pt-BR" sz="2400" dirty="0"/>
              <a:t>durante o </a:t>
            </a:r>
            <a:r>
              <a:rPr lang="pt-BR" sz="2400" dirty="0" smtClean="0"/>
              <a:t>2º </a:t>
            </a:r>
            <a:r>
              <a:rPr lang="pt-BR" sz="2400" dirty="0"/>
              <a:t>Quadrimestre do exercício de </a:t>
            </a:r>
            <a:r>
              <a:rPr lang="pt-BR" sz="2400" dirty="0" smtClean="0"/>
              <a:t>2018, </a:t>
            </a:r>
            <a:r>
              <a:rPr lang="pt-BR" sz="2400" dirty="0"/>
              <a:t>assim como avaliar o cumprimento das metas fiscais previamente estabelecidas para o Orçamento Fiscal e da Seguridade Social da </a:t>
            </a:r>
            <a:r>
              <a:rPr lang="pt-BR" sz="2400" dirty="0" smtClean="0"/>
              <a:t>Prefeitura, em atendimento ao §4º do Artigo </a:t>
            </a:r>
            <a:r>
              <a:rPr lang="pt-BR" sz="2400" dirty="0"/>
              <a:t>9º da Lei Complementar nº 101/2000 (Lei de Responsabilidade Fiscal</a:t>
            </a:r>
            <a:r>
              <a:rPr lang="pt-BR" sz="2400" dirty="0" smtClean="0"/>
              <a:t>).</a:t>
            </a:r>
            <a:endParaRPr lang="pt-BR" sz="2400" dirty="0"/>
          </a:p>
        </p:txBody>
      </p:sp>
      <p:sp>
        <p:nvSpPr>
          <p:cNvPr id="5" name="Retângulo 4"/>
          <p:cNvSpPr/>
          <p:nvPr/>
        </p:nvSpPr>
        <p:spPr>
          <a:xfrm>
            <a:off x="3934172" y="332656"/>
            <a:ext cx="43204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APRESENTAÇÃO</a:t>
            </a:r>
            <a:endParaRPr lang="pt-B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938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812" y="561249"/>
            <a:ext cx="10657183" cy="5814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201304" y="260648"/>
            <a:ext cx="30708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APLICAÇÃO EM SAÚDE</a:t>
            </a:r>
            <a:endParaRPr lang="pt-BR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77788" y="836712"/>
            <a:ext cx="1159328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dirty="0" smtClean="0"/>
              <a:t>A </a:t>
            </a:r>
            <a:r>
              <a:rPr lang="pt-BR" dirty="0"/>
              <a:t>Constituição exige que os municípios apliquem </a:t>
            </a:r>
            <a:r>
              <a:rPr lang="pt-BR" dirty="0" smtClean="0"/>
              <a:t>no mínimo </a:t>
            </a:r>
            <a:r>
              <a:rPr lang="pt-BR" b="1" dirty="0" smtClean="0"/>
              <a:t>15</a:t>
            </a:r>
            <a:r>
              <a:rPr lang="pt-BR" b="1" dirty="0"/>
              <a:t>% </a:t>
            </a:r>
            <a:r>
              <a:rPr lang="pt-BR" dirty="0" smtClean="0"/>
              <a:t>das receitas </a:t>
            </a:r>
            <a:r>
              <a:rPr lang="pt-BR" dirty="0"/>
              <a:t>resultante de impostos e transferências </a:t>
            </a:r>
            <a:r>
              <a:rPr lang="pt-BR" dirty="0" smtClean="0"/>
              <a:t>nas ações de Saúde Pública. O Município de Barreiras até o mês de Agosto de 2018 aplicou </a:t>
            </a:r>
            <a:r>
              <a:rPr lang="pt-BR" b="1" dirty="0" smtClean="0">
                <a:solidFill>
                  <a:srgbClr val="0070C0"/>
                </a:solidFill>
              </a:rPr>
              <a:t>R$ 26.877.127,18 </a:t>
            </a:r>
            <a:r>
              <a:rPr lang="pt-BR" dirty="0" smtClean="0"/>
              <a:t>valor equivale ao percentual de </a:t>
            </a:r>
            <a:r>
              <a:rPr lang="pt-BR" b="1" dirty="0" smtClean="0">
                <a:solidFill>
                  <a:srgbClr val="0070C0"/>
                </a:solidFill>
              </a:rPr>
              <a:t>16,93%</a:t>
            </a:r>
            <a:r>
              <a:rPr lang="pt-BR" b="1" dirty="0" smtClean="0"/>
              <a:t> </a:t>
            </a:r>
            <a:r>
              <a:rPr lang="pt-BR" dirty="0" smtClean="0"/>
              <a:t>da </a:t>
            </a:r>
            <a:r>
              <a:rPr lang="pt-BR" dirty="0"/>
              <a:t>arrecadação dos </a:t>
            </a:r>
            <a:r>
              <a:rPr lang="pt-BR" dirty="0" smtClean="0"/>
              <a:t>impostos e transferências </a:t>
            </a:r>
            <a:r>
              <a:rPr lang="pt-BR" dirty="0"/>
              <a:t>no período. Esse índice é </a:t>
            </a:r>
            <a:r>
              <a:rPr lang="pt-BR" dirty="0" smtClean="0"/>
              <a:t>superior ao constitucionalmente exigido, Demostrando que no período o Município já aplicou mais que o valor mínimo.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261" y="3050193"/>
            <a:ext cx="1997892" cy="140085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8153" y="3011696"/>
            <a:ext cx="2188171" cy="139247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3530"/>
          <a:stretch/>
        </p:blipFill>
        <p:spPr>
          <a:xfrm>
            <a:off x="499430" y="4475058"/>
            <a:ext cx="4186063" cy="1401867"/>
          </a:xfrm>
          <a:prstGeom prst="rect">
            <a:avLst/>
          </a:prstGeom>
        </p:spPr>
      </p:pic>
      <p:graphicFrame>
        <p:nvGraphicFramePr>
          <p:cNvPr id="11" name="Obje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29665789"/>
              </p:ext>
            </p:extLst>
          </p:nvPr>
        </p:nvGraphicFramePr>
        <p:xfrm>
          <a:off x="5729288" y="2992438"/>
          <a:ext cx="6119812" cy="2884487"/>
        </p:xfrm>
        <a:graphic>
          <a:graphicData uri="http://schemas.openxmlformats.org/presentationml/2006/ole">
            <p:oleObj spid="_x0000_s13421" name="Planilha" r:id="rId6" imgW="3248006" imgH="1409607" progId="Excel.Sheet.8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6285217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12957" y="260648"/>
            <a:ext cx="3647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APLICAÇÃO EM EDUCAÇÃO</a:t>
            </a:r>
            <a:endParaRPr lang="pt-BR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37285230"/>
              </p:ext>
            </p:extLst>
          </p:nvPr>
        </p:nvGraphicFramePr>
        <p:xfrm>
          <a:off x="5158308" y="3078810"/>
          <a:ext cx="6192688" cy="3655738"/>
        </p:xfrm>
        <a:graphic>
          <a:graphicData uri="http://schemas.openxmlformats.org/presentationml/2006/ole">
            <p:oleObj spid="_x0000_s10359" name="Planilha" r:id="rId3" imgW="3162301" imgH="2247815" progId="Excel.Sheet.8">
              <p:embed/>
            </p:oleObj>
          </a:graphicData>
        </a:graphic>
      </p:graphicFrame>
      <p:sp>
        <p:nvSpPr>
          <p:cNvPr id="5" name="Retângulo 4"/>
          <p:cNvSpPr/>
          <p:nvPr/>
        </p:nvSpPr>
        <p:spPr>
          <a:xfrm>
            <a:off x="477788" y="815649"/>
            <a:ext cx="1159328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dirty="0" smtClean="0"/>
              <a:t>A </a:t>
            </a:r>
            <a:r>
              <a:rPr lang="pt-BR" dirty="0"/>
              <a:t>Constituição exige que os municípios apliquem </a:t>
            </a:r>
            <a:r>
              <a:rPr lang="pt-BR" dirty="0" smtClean="0"/>
              <a:t>no mínimo 25</a:t>
            </a:r>
            <a:r>
              <a:rPr lang="pt-BR" dirty="0"/>
              <a:t>% </a:t>
            </a:r>
            <a:r>
              <a:rPr lang="pt-BR" dirty="0" smtClean="0"/>
              <a:t>das receitas </a:t>
            </a:r>
            <a:r>
              <a:rPr lang="pt-BR" dirty="0"/>
              <a:t>resultante de impostos e transferências na manutenção e no desenvolvimento da Educação</a:t>
            </a:r>
            <a:r>
              <a:rPr lang="pt-BR" dirty="0" smtClean="0"/>
              <a:t>. O Município de Barreiras até o mês de Agosto de 2018 aplicou </a:t>
            </a:r>
            <a:r>
              <a:rPr lang="pt-BR" b="1" dirty="0" smtClean="0">
                <a:solidFill>
                  <a:srgbClr val="0070C0"/>
                </a:solidFill>
              </a:rPr>
              <a:t>R$ 58.261.801,16 </a:t>
            </a:r>
            <a:r>
              <a:rPr lang="pt-BR" dirty="0" smtClean="0"/>
              <a:t>valor equivale ao percentual de </a:t>
            </a:r>
            <a:r>
              <a:rPr lang="pt-BR" b="1" dirty="0" smtClean="0">
                <a:solidFill>
                  <a:srgbClr val="0070C0"/>
                </a:solidFill>
              </a:rPr>
              <a:t>21,39% </a:t>
            </a:r>
            <a:r>
              <a:rPr lang="pt-BR" dirty="0" smtClean="0"/>
              <a:t>da </a:t>
            </a:r>
            <a:r>
              <a:rPr lang="pt-BR" dirty="0"/>
              <a:t>arrecadação dos </a:t>
            </a:r>
            <a:r>
              <a:rPr lang="pt-BR" dirty="0" smtClean="0"/>
              <a:t>impostos e transferências </a:t>
            </a:r>
            <a:r>
              <a:rPr lang="pt-BR" dirty="0"/>
              <a:t>no período. Esse índice é menor que o constitucionalmente </a:t>
            </a:r>
            <a:r>
              <a:rPr lang="pt-BR" dirty="0" smtClean="0"/>
              <a:t>exigido, mas o gestor tem até o final do exercício para atingir o percentual mínimo de 25%.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8339" y="3082233"/>
            <a:ext cx="2157201" cy="121991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4877" y="3079669"/>
            <a:ext cx="1905000" cy="1211595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415" y="4291264"/>
            <a:ext cx="4059125" cy="1637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6086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113427" y="260648"/>
            <a:ext cx="3246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APLICAÇÃO DO FUNDEB</a:t>
            </a:r>
            <a:endParaRPr lang="pt-BR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10212904"/>
              </p:ext>
            </p:extLst>
          </p:nvPr>
        </p:nvGraphicFramePr>
        <p:xfrm>
          <a:off x="2854052" y="3437828"/>
          <a:ext cx="6337300" cy="2725191"/>
        </p:xfrm>
        <a:graphic>
          <a:graphicData uri="http://schemas.openxmlformats.org/presentationml/2006/ole">
            <p:oleObj spid="_x0000_s11377" name="Planilha" r:id="rId3" imgW="3124050" imgH="1152432" progId="Excel.Sheet.8">
              <p:embed/>
            </p:oleObj>
          </a:graphicData>
        </a:graphic>
      </p:graphicFrame>
      <p:sp>
        <p:nvSpPr>
          <p:cNvPr id="5" name="Retângulo 4"/>
          <p:cNvSpPr/>
          <p:nvPr/>
        </p:nvSpPr>
        <p:spPr>
          <a:xfrm>
            <a:off x="765820" y="996156"/>
            <a:ext cx="108012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	</a:t>
            </a:r>
            <a:r>
              <a:rPr lang="pt-BR" dirty="0" smtClean="0"/>
              <a:t>Conforme </a:t>
            </a:r>
            <a:r>
              <a:rPr lang="pt-BR" dirty="0"/>
              <a:t>estabelecido nos §§ 2º e 3º do art. 211 da Constituição (</a:t>
            </a:r>
            <a:r>
              <a:rPr lang="pt-BR" dirty="0" smtClean="0"/>
              <a:t>os Municípios </a:t>
            </a:r>
            <a:r>
              <a:rPr lang="pt-BR" dirty="0"/>
              <a:t>devem utilizar recursos do </a:t>
            </a:r>
            <a:r>
              <a:rPr lang="pt-BR" dirty="0" smtClean="0"/>
              <a:t>FUNDEB </a:t>
            </a:r>
            <a:r>
              <a:rPr lang="pt-BR" dirty="0"/>
              <a:t>na educação infantil e no ensino </a:t>
            </a:r>
            <a:r>
              <a:rPr lang="pt-BR" dirty="0" smtClean="0"/>
              <a:t>fundamental), </a:t>
            </a:r>
            <a:r>
              <a:rPr lang="pt-BR" dirty="0"/>
              <a:t>sendo que o mínimo de 60% desses </a:t>
            </a:r>
            <a:r>
              <a:rPr lang="pt-BR" dirty="0" smtClean="0"/>
              <a:t>recursos deve </a:t>
            </a:r>
            <a:r>
              <a:rPr lang="pt-BR" dirty="0"/>
              <a:t>ser destinado anualmente à remuneração dos profissionais do </a:t>
            </a:r>
            <a:r>
              <a:rPr lang="pt-BR" dirty="0" smtClean="0"/>
              <a:t>magistério. Até o mês de Agosto o Município de Barreiras aplicou o percentual</a:t>
            </a:r>
            <a:r>
              <a:rPr lang="pt-BR" dirty="0" smtClean="0">
                <a:solidFill>
                  <a:srgbClr val="0070C0"/>
                </a:solidFill>
              </a:rPr>
              <a:t> </a:t>
            </a:r>
            <a:r>
              <a:rPr lang="pt-BR" b="1" dirty="0" smtClean="0">
                <a:solidFill>
                  <a:srgbClr val="0070C0"/>
                </a:solidFill>
              </a:rPr>
              <a:t>62,20% </a:t>
            </a:r>
            <a:r>
              <a:rPr lang="pt-BR" dirty="0" smtClean="0"/>
              <a:t>das receitas recebidas do FUNDEB na </a:t>
            </a:r>
            <a:r>
              <a:rPr lang="pt-BR" dirty="0"/>
              <a:t>remuneração dos profissionais do </a:t>
            </a:r>
            <a:r>
              <a:rPr lang="pt-BR" dirty="0" smtClean="0"/>
              <a:t>magistério, aplicação que é superior ao exigido.</a:t>
            </a:r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71857" y="5825751"/>
            <a:ext cx="1616968" cy="102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8188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0411" y="3150325"/>
            <a:ext cx="3671974" cy="1584176"/>
          </a:xfrm>
          <a:prstGeom prst="rect">
            <a:avLst/>
          </a:prstGeom>
        </p:spPr>
      </p:pic>
      <p:sp>
        <p:nvSpPr>
          <p:cNvPr id="9" name="Subtítulo 2"/>
          <p:cNvSpPr txBox="1">
            <a:spLocks/>
          </p:cNvSpPr>
          <p:nvPr/>
        </p:nvSpPr>
        <p:spPr>
          <a:xfrm>
            <a:off x="3604011" y="5043263"/>
            <a:ext cx="4620761" cy="762000"/>
          </a:xfrm>
          <a:prstGeom prst="rect">
            <a:avLst/>
          </a:prstGeom>
        </p:spPr>
        <p:txBody>
          <a:bodyPr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/>
              <a:t>JOÃO BARBOSA DE SOUZA SOBRINHO</a:t>
            </a:r>
          </a:p>
          <a:p>
            <a:pPr marL="0" indent="0" algn="ctr">
              <a:buNone/>
            </a:pPr>
            <a:r>
              <a:rPr lang="pt-BR" sz="1900" dirty="0" smtClean="0"/>
              <a:t>PREFEITO MUNICIPAL</a:t>
            </a:r>
            <a:endParaRPr lang="pt-BR" sz="1900" dirty="0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1341882" y="692695"/>
            <a:ext cx="9289033" cy="2148869"/>
          </a:xfrm>
          <a:prstGeom prst="rect">
            <a:avLst/>
          </a:prstGeom>
        </p:spPr>
        <p:txBody>
          <a:bodyPr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15950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Corbe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80744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64792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48840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32888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6936" indent="-283464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Corbel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8134" indent="-28575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SzPct val="80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MUITO OBRIGADO PELA ATENÇÃO</a:t>
            </a:r>
          </a:p>
          <a:p>
            <a:pPr marL="0" indent="0" algn="ctr">
              <a:buNone/>
            </a:pPr>
            <a:endParaRPr lang="pt-BR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marL="0" indent="0" algn="ctr">
              <a:buNone/>
            </a:pPr>
            <a:r>
              <a:rPr lang="pt-BR" b="1" dirty="0" smtClean="0"/>
              <a:t>SECRETÁRIA MUNICIPAL DE ADMINISTRAÇÃO E PLANEJAMENTO</a:t>
            </a:r>
          </a:p>
          <a:p>
            <a:pPr marL="0" indent="0" algn="ctr">
              <a:buNone/>
            </a:pPr>
            <a:r>
              <a:rPr lang="pt-BR" sz="1600" dirty="0" smtClean="0"/>
              <a:t>(77</a:t>
            </a:r>
            <a:r>
              <a:rPr lang="pt-BR" sz="1600" dirty="0"/>
              <a:t>) 3614-7104</a:t>
            </a:r>
            <a:br>
              <a:rPr lang="pt-BR" sz="1600" dirty="0"/>
            </a:br>
            <a:r>
              <a:rPr lang="pt-BR" sz="1600" dirty="0" smtClean="0"/>
              <a:t>EMAIL: administracao@barreiras.ba.gov.br</a:t>
            </a:r>
            <a:endParaRPr lang="pt-BR" sz="19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126860" y="5934412"/>
            <a:ext cx="2061965" cy="923588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10126860" y="5651375"/>
            <a:ext cx="206196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pt-BR" sz="1400" b="1" dirty="0" smtClean="0"/>
              <a:t>Desenvolvido por:</a:t>
            </a:r>
          </a:p>
        </p:txBody>
      </p:sp>
    </p:spTree>
    <p:extLst>
      <p:ext uri="{BB962C8B-B14F-4D97-AF65-F5344CB8AC3E}">
        <p14:creationId xmlns:p14="http://schemas.microsoft.com/office/powerpoint/2010/main" xmlns="" val="39971178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1197868" y="260648"/>
            <a:ext cx="9433048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AVALIAÇÃO DAS METAS </a:t>
            </a:r>
            <a:r>
              <a:rPr lang="pt-BR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E RESULTADOS FISCAIS </a:t>
            </a:r>
            <a:endParaRPr lang="pt-BR" sz="28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pt-B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pt-BR" sz="28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º </a:t>
            </a:r>
            <a:r>
              <a:rPr lang="pt-BR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QUADRIMESTRE DE 2018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89756" y="1772816"/>
            <a:ext cx="6480720" cy="338554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endParaRPr lang="pt-BR" dirty="0" smtClean="0"/>
          </a:p>
          <a:p>
            <a:r>
              <a:rPr lang="pt-BR" sz="2800" b="1" dirty="0" smtClean="0"/>
              <a:t>I – RECEITAS ORÇAMENTÁRIAS</a:t>
            </a:r>
          </a:p>
          <a:p>
            <a:endParaRPr lang="pt-BR" sz="2800" b="1" dirty="0" smtClean="0"/>
          </a:p>
          <a:p>
            <a:r>
              <a:rPr lang="pt-BR" sz="2800" b="1" dirty="0" smtClean="0"/>
              <a:t>II </a:t>
            </a:r>
            <a:r>
              <a:rPr lang="pt-BR" sz="2800" b="1" dirty="0"/>
              <a:t>– </a:t>
            </a:r>
            <a:r>
              <a:rPr lang="pt-BR" sz="2800" b="1" dirty="0" smtClean="0"/>
              <a:t>DESPESAS ORÇAMENTÁRIAS</a:t>
            </a:r>
            <a:endParaRPr lang="pt-BR" sz="2800" b="1" dirty="0"/>
          </a:p>
          <a:p>
            <a:endParaRPr lang="pt-BR" sz="2800" b="1" dirty="0" smtClean="0"/>
          </a:p>
          <a:p>
            <a:r>
              <a:rPr lang="pt-BR" sz="2800" b="1" dirty="0" smtClean="0"/>
              <a:t>III – RESULTADOS FISCAIS</a:t>
            </a:r>
          </a:p>
          <a:p>
            <a:endParaRPr lang="pt-BR" sz="2800" b="1" dirty="0" smtClean="0"/>
          </a:p>
          <a:p>
            <a:r>
              <a:rPr lang="pt-BR" sz="2800" b="1" dirty="0" smtClean="0"/>
              <a:t>IV – ÍNDICES CONSTITUCIONAIS E LEGAIS</a:t>
            </a:r>
          </a:p>
        </p:txBody>
      </p:sp>
    </p:spTree>
    <p:extLst>
      <p:ext uri="{BB962C8B-B14F-4D97-AF65-F5344CB8AC3E}">
        <p14:creationId xmlns:p14="http://schemas.microsoft.com/office/powerpoint/2010/main" xmlns="" val="3948081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778634397"/>
              </p:ext>
            </p:extLst>
          </p:nvPr>
        </p:nvGraphicFramePr>
        <p:xfrm>
          <a:off x="261764" y="764704"/>
          <a:ext cx="11737304" cy="5256584"/>
        </p:xfrm>
        <a:graphic>
          <a:graphicData uri="http://schemas.openxmlformats.org/presentationml/2006/ole">
            <p:oleObj spid="_x0000_s1186" name="Planilha" r:id="rId3" imgW="9620422" imgH="3419528" progId="Excel.Sheet.12">
              <p:embed/>
            </p:oleObj>
          </a:graphicData>
        </a:graphic>
      </p:graphicFrame>
      <p:sp>
        <p:nvSpPr>
          <p:cNvPr id="5" name="Retângulo 4"/>
          <p:cNvSpPr/>
          <p:nvPr/>
        </p:nvSpPr>
        <p:spPr>
          <a:xfrm>
            <a:off x="2682131" y="44624"/>
            <a:ext cx="672464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RECEITAS ORÇAMENTÁRIAS</a:t>
            </a:r>
            <a:endParaRPr lang="pt-BR" sz="3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1149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28800602"/>
              </p:ext>
            </p:extLst>
          </p:nvPr>
        </p:nvGraphicFramePr>
        <p:xfrm>
          <a:off x="0" y="0"/>
          <a:ext cx="12188825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63586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865101672"/>
              </p:ext>
            </p:extLst>
          </p:nvPr>
        </p:nvGraphicFramePr>
        <p:xfrm>
          <a:off x="117748" y="620688"/>
          <a:ext cx="11881320" cy="5616575"/>
        </p:xfrm>
        <a:graphic>
          <a:graphicData uri="http://schemas.openxmlformats.org/presentationml/2006/ole">
            <p:oleObj spid="_x0000_s2207" name="Planilha" r:id="rId3" imgW="9620422" imgH="3038622" progId="Excel.Sheet.12">
              <p:embed/>
            </p:oleObj>
          </a:graphicData>
        </a:graphic>
      </p:graphicFrame>
      <p:sp>
        <p:nvSpPr>
          <p:cNvPr id="6" name="Retângulo 5"/>
          <p:cNvSpPr/>
          <p:nvPr/>
        </p:nvSpPr>
        <p:spPr>
          <a:xfrm>
            <a:off x="2277988" y="188640"/>
            <a:ext cx="74596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36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DESPESAS ORÇAMENTÁRIAS</a:t>
            </a:r>
            <a:endParaRPr lang="pt-BR" sz="3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2904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67683824"/>
              </p:ext>
            </p:extLst>
          </p:nvPr>
        </p:nvGraphicFramePr>
        <p:xfrm>
          <a:off x="0" y="4410"/>
          <a:ext cx="12188824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946223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34897487"/>
              </p:ext>
            </p:extLst>
          </p:nvPr>
        </p:nvGraphicFramePr>
        <p:xfrm>
          <a:off x="189756" y="-99392"/>
          <a:ext cx="11855052" cy="6381328"/>
        </p:xfrm>
        <a:graphic>
          <a:graphicData uri="http://schemas.openxmlformats.org/presentationml/2006/ole">
            <p:oleObj spid="_x0000_s6272" name="Planilha" r:id="rId3" imgW="6219716" imgH="4400390" progId="Excel.Sheet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215987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áfic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065727630"/>
              </p:ext>
            </p:extLst>
          </p:nvPr>
        </p:nvGraphicFramePr>
        <p:xfrm>
          <a:off x="-1" y="0"/>
          <a:ext cx="12188825" cy="6381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5802579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o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TM03090434[[fn=Tipo de Madeira]]</Template>
  <TotalTime>0</TotalTime>
  <Words>195</Words>
  <Application>Microsoft Office PowerPoint</Application>
  <PresentationFormat>Personalizar</PresentationFormat>
  <Paragraphs>71</Paragraphs>
  <Slides>24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6" baseType="lpstr">
      <vt:lpstr>Tipo de Madeira</vt:lpstr>
      <vt:lpstr>Planilha</vt:lpstr>
      <vt:lpstr>  Gestão Fiscal e Transparência Pública   Resultados  do  2ºQuadrimestre 2018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AUDIÊNCIA PÚBLICA</dc:title>
  <dc:creator/>
  <cp:lastModifiedBy/>
  <cp:revision>33</cp:revision>
  <cp:lastPrinted>2018-05-03T19:30:32Z</cp:lastPrinted>
  <dcterms:created xsi:type="dcterms:W3CDTF">2018-05-02T13:55:22Z</dcterms:created>
  <dcterms:modified xsi:type="dcterms:W3CDTF">2018-09-26T17:21:30Z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