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90" r:id="rId2"/>
    <p:sldId id="267" r:id="rId3"/>
    <p:sldId id="293" r:id="rId4"/>
    <p:sldId id="294" r:id="rId5"/>
    <p:sldId id="295" r:id="rId6"/>
    <p:sldId id="266" r:id="rId7"/>
    <p:sldId id="268" r:id="rId8"/>
    <p:sldId id="269" r:id="rId9"/>
    <p:sldId id="270" r:id="rId10"/>
    <p:sldId id="271" r:id="rId11"/>
    <p:sldId id="281" r:id="rId12"/>
    <p:sldId id="29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92" r:id="rId22"/>
    <p:sldId id="282" r:id="rId23"/>
    <p:sldId id="283" r:id="rId24"/>
    <p:sldId id="286" r:id="rId25"/>
    <p:sldId id="296" r:id="rId26"/>
    <p:sldId id="299" r:id="rId27"/>
    <p:sldId id="289" r:id="rId28"/>
    <p:sldId id="297" r:id="rId29"/>
    <p:sldId id="284" r:id="rId30"/>
    <p:sldId id="298" r:id="rId31"/>
    <p:sldId id="288" r:id="rId32"/>
    <p:sldId id="300" r:id="rId33"/>
    <p:sldId id="265" r:id="rId34"/>
  </p:sldIdLst>
  <p:sldSz cx="12188825" cy="6858000"/>
  <p:notesSz cx="7008813" cy="9294813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009900"/>
    <a:srgbClr val="14035D"/>
    <a:srgbClr val="FFCC00"/>
    <a:srgbClr val="D09E00"/>
    <a:srgbClr val="A2311E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>
      <p:cViewPr>
        <p:scale>
          <a:sx n="77" d="100"/>
          <a:sy n="77" d="100"/>
        </p:scale>
        <p:origin x="-408" y="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Planilha%20em%20AUDI&#202;NCIA%20P&#218;BLICA%20BARREIRAS%20AJUSTADA.ppt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Planilha%20em%20AUDI&#202;NCIA%20P&#218;BLICA%20BARREIRAS%20AJUSTADA.ppt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baseline="0" dirty="0" smtClean="0">
                <a:effectLst/>
              </a:rPr>
              <a:t>DEMONSTRAÇÃO GRÁFICA DA RECEITAS ORÇAMENTÁRIAS</a:t>
            </a:r>
            <a:endParaRPr lang="pt-BR" sz="2800" dirty="0" smtClean="0">
              <a:effectLst/>
            </a:endParaRPr>
          </a:p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baseline="0" dirty="0" smtClean="0">
                <a:effectLst/>
              </a:rPr>
              <a:t>2019    X    2018</a:t>
            </a:r>
            <a:endParaRPr lang="pt-BR" sz="2800" dirty="0">
              <a:effectLst/>
            </a:endParaRPr>
          </a:p>
        </c:rich>
      </c:tx>
      <c:layout>
        <c:manualLayout>
          <c:xMode val="edge"/>
          <c:yMode val="edge"/>
          <c:x val="0.10598288931840538"/>
          <c:y val="8.525341433632623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2848094141121921E-2"/>
          <c:y val="0.15056248375564571"/>
          <c:w val="0.97430381171775615"/>
          <c:h val="0.65587193564048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 AJUSTADA.pptx]Plan1'!$E$20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0099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 AJUSTADA.pptx]Plan1'!$D$21,'[Planilha em AUDIÊNCIA PÚBLICA BARREIRAS AJUSTADA.pptx]Plan1'!$D$22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 xmlns:c16r2="http://schemas.microsoft.com/office/drawing/2015/06/chart"/>
            </c:numRef>
          </c:cat>
          <c:val>
            <c:numRef>
              <c:f>'[Planilha em AUDIÊNCIA PÚBLICA BARREIRAS AJUSTADA.pptx]Plan1'!$E$21:$E$23</c:f>
              <c:numCache>
                <c:formatCode>_(* #,##0.00_);_(* \(#,##0.00\);_(* "-"??_);_(@_)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AA-4B1C-A985-E85CEB6728CF}"/>
            </c:ext>
          </c:extLst>
        </c:ser>
        <c:ser>
          <c:idx val="1"/>
          <c:order val="1"/>
          <c:tx>
            <c:strRef>
              <c:f>'[Planilha em AUDIÊNCIA PÚBLICA BARREIRAS AJUSTADA.pptx]Plan1'!$F$20</c:f>
              <c:strCache>
                <c:ptCount val="1"/>
                <c:pt idx="0">
                  <c:v>ARRECADA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 AJUSTADA.pptx]Plan1'!$D$21,'[Planilha em AUDIÊNCIA PÚBLICA BARREIRAS AJUSTADA.pptx]Plan1'!$D$22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  <c:extLst xmlns:c16r2="http://schemas.microsoft.com/office/drawing/2015/06/chart"/>
            </c:numRef>
          </c:cat>
          <c:val>
            <c:numRef>
              <c:f>'[Planilha em AUDIÊNCIA PÚBLICA BARREIRAS AJUSTADA.pptx]Plan1'!$F$21:$F$23</c:f>
              <c:numCache>
                <c:formatCode>_(* #,##0.00_);_(* \(#,##0.00\);_(* "-"??_);_(@_)</c:formatCode>
                <c:ptCount val="2"/>
                <c:pt idx="0">
                  <c:v>141105955.72999996</c:v>
                </c:pt>
                <c:pt idx="1">
                  <c:v>119886634.37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AA-4B1C-A985-E85CEB6728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282368"/>
        <c:axId val="36283904"/>
      </c:barChart>
      <c:catAx>
        <c:axId val="362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83904"/>
        <c:crosses val="autoZero"/>
        <c:auto val="1"/>
        <c:lblAlgn val="ctr"/>
        <c:lblOffset val="100"/>
        <c:noMultiLvlLbl val="0"/>
      </c:catAx>
      <c:valAx>
        <c:axId val="3628390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628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baseline="0" dirty="0" smtClean="0">
                <a:effectLst/>
              </a:rPr>
              <a:t>DESPESAS ORÇAMENTÁRIAS 1º QUADRIMESTRE</a:t>
            </a:r>
            <a:endParaRPr lang="pt-BR" sz="2800" dirty="0" smtClean="0">
              <a:effectLst/>
            </a:endParaRPr>
          </a:p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baseline="0" dirty="0" smtClean="0">
                <a:effectLst/>
              </a:rPr>
              <a:t>2019    X     2018</a:t>
            </a:r>
            <a:endParaRPr lang="pt-BR" sz="2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727686571747379E-3"/>
          <c:y val="0.13669593583706496"/>
          <c:w val="0.99342723134282529"/>
          <c:h val="0.768396821957197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 AJUSTADA.pptx]Plan1'!$E$18</c:f>
              <c:strCache>
                <c:ptCount val="1"/>
                <c:pt idx="0">
                  <c:v>ORÇADA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1909228857249123E-3"/>
                  <c:y val="3.913837825352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AB-48CB-83E4-5AB7A55728FD}"/>
                </c:ext>
              </c:extLst>
            </c:dLbl>
            <c:dLbl>
              <c:idx val="1"/>
              <c:layout>
                <c:manualLayout>
                  <c:x val="-1.0954614428625366E-3"/>
                  <c:y val="4.119829289845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AB-48CB-83E4-5AB7A5572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 AJUSTADA.pptx]Plan1'!$D$19:$D$20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 AJUSTADA.pptx]Plan1'!$E$19:$E$20</c:f>
              <c:numCache>
                <c:formatCode>#,##0.00</c:formatCode>
                <c:ptCount val="2"/>
                <c:pt idx="0">
                  <c:v>588984390</c:v>
                </c:pt>
                <c:pt idx="1">
                  <c:v>517350000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AB-48CB-83E4-5AB7A55728FD}"/>
            </c:ext>
          </c:extLst>
        </c:ser>
        <c:ser>
          <c:idx val="1"/>
          <c:order val="1"/>
          <c:tx>
            <c:strRef>
              <c:f>'[Planilha em AUDIÊNCIA PÚBLICA BARREIRAS AJUSTADA.pptx]Plan1'!$F$18</c:f>
              <c:strCache>
                <c:ptCount val="1"/>
                <c:pt idx="0">
                  <c:v>LIQUIDADA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0954614428624965E-3"/>
                  <c:y val="4.119829289845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AB-48CB-83E4-5AB7A55728FD}"/>
                </c:ext>
              </c:extLst>
            </c:dLbl>
            <c:dLbl>
              <c:idx val="1"/>
              <c:layout>
                <c:manualLayout>
                  <c:x val="0"/>
                  <c:y val="3.707846360860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AB-48CB-83E4-5AB7A5572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 AJUSTADA.pptx]Plan1'!$D$19:$D$20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'[Planilha em AUDIÊNCIA PÚBLICA BARREIRAS AJUSTADA.pptx]Plan1'!$F$19:$F$20</c:f>
              <c:numCache>
                <c:formatCode>#,##0.00</c:formatCode>
                <c:ptCount val="2"/>
                <c:pt idx="0">
                  <c:v>129749453.55</c:v>
                </c:pt>
                <c:pt idx="1">
                  <c:v>124878142.06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AB-48CB-83E4-5AB7A5572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9153536"/>
        <c:axId val="69155072"/>
        <c:axId val="0"/>
      </c:bar3DChart>
      <c:catAx>
        <c:axId val="691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155072"/>
        <c:crosses val="autoZero"/>
        <c:auto val="1"/>
        <c:lblAlgn val="ctr"/>
        <c:lblOffset val="100"/>
        <c:noMultiLvlLbl val="0"/>
      </c:catAx>
      <c:valAx>
        <c:axId val="691550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691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15475506172192"/>
          <c:y val="0.94551981140919761"/>
          <c:w val="0.19463572370495755"/>
          <c:h val="4.3176844818440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RGF'!$A$30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3.9194057803101246E-3"/>
                  <c:y val="8.7318877911745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52,10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RGF'!$B$30</c:f>
              <c:numCache>
                <c:formatCode>#,##0.00</c:formatCode>
                <c:ptCount val="1"/>
                <c:pt idx="0">
                  <c:v>39.52123443881807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E-4A8B-8655-EFD17320F3B3}"/>
            </c:ext>
          </c:extLst>
        </c:ser>
        <c:ser>
          <c:idx val="1"/>
          <c:order val="1"/>
          <c:tx>
            <c:strRef>
              <c:f>'1º RGF'!$A$31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028901550623E-3"/>
                  <c:y val="0.1170314248698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RGF'!$B$31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BE-4A8B-8655-EFD17320F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shape val="box"/>
        <c:axId val="75444992"/>
        <c:axId val="75446528"/>
        <c:axId val="0"/>
      </c:bar3DChart>
      <c:catAx>
        <c:axId val="75444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446528"/>
        <c:crosses val="autoZero"/>
        <c:auto val="1"/>
        <c:lblAlgn val="ctr"/>
        <c:lblOffset val="100"/>
        <c:noMultiLvlLbl val="0"/>
      </c:catAx>
      <c:valAx>
        <c:axId val="754465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7544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7.5338504055105004E-2"/>
          <c:y val="0.93463157969672894"/>
          <c:w val="0.85242247389178982"/>
          <c:h val="6.39218057324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041" y="1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t>27/05/2020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882846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970041" y="882846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041" y="1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882846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970041" y="8828460"/>
            <a:ext cx="3037152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211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584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66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9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3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18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27/05/2020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27/05/2020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Planilha_do_Microsoft_Excel3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Planilha_do_Microsoft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Planilha_do_Microsoft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473" y="484632"/>
            <a:ext cx="9777371" cy="1648224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1º quadrimestre 2019</a:t>
            </a:r>
            <a:endParaRPr lang="pt-BR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764" y="2093976"/>
            <a:ext cx="10055781" cy="4050792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r>
              <a:rPr lang="pt-BR" dirty="0" smtClean="0"/>
              <a:t>GESTOR:  </a:t>
            </a:r>
            <a:r>
              <a:rPr lang="pt-BR" sz="2400" dirty="0" smtClean="0"/>
              <a:t>João Barbosa de Souza Sobrinho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" y="3254928"/>
            <a:ext cx="3684239" cy="2434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0" y="3436747"/>
            <a:ext cx="3909483" cy="2132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5" y="3343278"/>
            <a:ext cx="4393864" cy="2258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4080"/>
            <a:ext cx="3696542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683653"/>
              </p:ext>
            </p:extLst>
          </p:nvPr>
        </p:nvGraphicFramePr>
        <p:xfrm>
          <a:off x="45741" y="0"/>
          <a:ext cx="1202533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32176"/>
              </p:ext>
            </p:extLst>
          </p:nvPr>
        </p:nvGraphicFramePr>
        <p:xfrm>
          <a:off x="333772" y="260645"/>
          <a:ext cx="11233248" cy="52595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5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0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3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010101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CAMARA MUNICIPAL DE BARREIRAS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4.393.201,11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030202 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DO PREFEITO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2.572.997,02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030303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DA VICE-PREFEITA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218.897,34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030404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PROCURADORIA GERAL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1.048.349,52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030505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CONTROLADORIA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203.242,66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030606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ADMINISTRAÇÃO E PLANEJAMENTO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2.923.232,29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030707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DA FAZENDA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4.077.886,94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030808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EDUCAÇÃO, CULTURA, ESPORTE E LAZER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5.000.529,46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030850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FUNDO MUNICIPAL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EDUCAÇÃO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41.808.327,23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030909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MUNICIPAL DE SAÚDE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72771"/>
              </p:ext>
            </p:extLst>
          </p:nvPr>
        </p:nvGraphicFramePr>
        <p:xfrm>
          <a:off x="549797" y="332656"/>
          <a:ext cx="11305254" cy="54005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9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5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0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4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5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030950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M. DE SAÚDE DE BARREIRAS - FMSB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35.381.098,65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031010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AGRICULTURA, TECN. IND. E COMÉRCIO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1.159.180,64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031111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INFRAEST, OBRAS, SERV PÚB. 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17.814.487,16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SEGURANÇA CIDADÃ E TRÂNSITO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3.151.044,79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 E TRABALHO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1.253.200,07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DE 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1.527.484,35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DA CRIANÇA E DO ADOLESCENTE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13.670,90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MEIO AMBIENTE E TURISMO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695.451,36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89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FUNDO MUNICIPAL DE MEIO AMBIENTE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137.017,62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038888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ENCARGOS GERAIS DO MUNICÍPIO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6.370.154,44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 smtClean="0"/>
                        <a:t>129.749.453,55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7988" y="18864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4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</a:t>
            </a:r>
            <a:r>
              <a:rPr lang="pt-BR" sz="2400" dirty="0" smtClean="0"/>
              <a:t>Superávit (receitas maiores que a despesas). </a:t>
            </a:r>
            <a:r>
              <a:rPr lang="pt-BR" sz="2400" dirty="0"/>
              <a:t>Caso o resultado seja negativo, então se caracteriza o Déficit </a:t>
            </a:r>
            <a:r>
              <a:rPr lang="pt-BR" sz="2400" dirty="0" smtClean="0"/>
              <a:t>Orçamentário</a:t>
            </a:r>
            <a:r>
              <a:rPr lang="pt-BR" sz="2400" dirty="0"/>
              <a:t> </a:t>
            </a:r>
            <a:r>
              <a:rPr lang="pt-BR" sz="2400" dirty="0" smtClean="0"/>
              <a:t>(despesas </a:t>
            </a:r>
            <a:r>
              <a:rPr lang="pt-BR" sz="2400" dirty="0"/>
              <a:t>maiores que </a:t>
            </a:r>
            <a:r>
              <a:rPr lang="pt-BR" sz="2400" dirty="0" smtClean="0"/>
              <a:t>as receitas). </a:t>
            </a:r>
            <a:r>
              <a:rPr lang="pt-BR" sz="2400" dirty="0"/>
              <a:t>Para apuração do Resultado Orçamentário foram considerados os valores da receita arrecadada, bem como os valores da despesa liquidada </a:t>
            </a:r>
            <a:r>
              <a:rPr lang="pt-BR" sz="2400" dirty="0" smtClean="0"/>
              <a:t>no quadrimestre em </a:t>
            </a:r>
            <a:r>
              <a:rPr lang="pt-BR" sz="2400" dirty="0"/>
              <a:t>análise.</a:t>
            </a:r>
          </a:p>
        </p:txBody>
      </p:sp>
    </p:spTree>
    <p:extLst>
      <p:ext uri="{BB962C8B-B14F-4D97-AF65-F5344CB8AC3E}">
        <p14:creationId xmlns:p14="http://schemas.microsoft.com/office/powerpoint/2010/main" val="567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8287"/>
              </p:ext>
            </p:extLst>
          </p:nvPr>
        </p:nvGraphicFramePr>
        <p:xfrm>
          <a:off x="971550" y="263525"/>
          <a:ext cx="102981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Planilha" r:id="rId4" imgW="8962916" imgH="5048183" progId="Excel.Sheet.12">
                  <p:embed/>
                </p:oleObj>
              </mc:Choice>
              <mc:Fallback>
                <p:oleObj name="Planilha" r:id="rId4" imgW="8962916" imgH="50481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263525"/>
                        <a:ext cx="102981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 rot="16200000">
            <a:off x="-2552353" y="2342493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ORÇAMENTÁRIO </a:t>
            </a:r>
          </a:p>
          <a:p>
            <a:pPr algn="ctr"/>
            <a:r>
              <a:rPr lang="pt-BR" sz="2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1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609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116632"/>
            <a:ext cx="11665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Resultado P</a:t>
            </a:r>
            <a:r>
              <a:rPr lang="pt-BR" sz="4000" b="1" dirty="0" smtClean="0">
                <a:solidFill>
                  <a:srgbClr val="0070C0"/>
                </a:solidFill>
              </a:rPr>
              <a:t>rimário</a:t>
            </a:r>
            <a:endParaRPr lang="pt-BR" sz="40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resultado primário é definido pela diferença entre receitas e </a:t>
            </a:r>
            <a:r>
              <a:rPr lang="pt-BR" sz="2400" dirty="0" smtClean="0"/>
              <a:t>despesas primárias (despesas não financeiras do governo), exclui-se </a:t>
            </a:r>
            <a:r>
              <a:rPr lang="pt-BR" sz="2400" dirty="0"/>
              <a:t>da conta as receitas e despesas com juros. Caso essa diferença seja </a:t>
            </a:r>
            <a:r>
              <a:rPr lang="pt-BR" sz="2400" dirty="0" smtClean="0"/>
              <a:t>positiva, tem-se um </a:t>
            </a:r>
            <a:r>
              <a:rPr lang="pt-BR" sz="2400" b="1" dirty="0" smtClean="0"/>
              <a:t>Superávit Primário</a:t>
            </a:r>
            <a:r>
              <a:rPr lang="pt-BR" sz="2400" dirty="0" smtClean="0"/>
              <a:t>, caso seja negativa, tem-se um </a:t>
            </a:r>
            <a:r>
              <a:rPr lang="pt-BR" sz="2400" b="1" dirty="0" smtClean="0"/>
              <a:t>Déficit Primário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 “Superávit Primário</a:t>
            </a:r>
            <a:r>
              <a:rPr lang="pt-BR" sz="2400" dirty="0"/>
              <a:t>” é uma indicação de quanto o governo economizou ao longo de um período de tempo </a:t>
            </a:r>
            <a:r>
              <a:rPr lang="pt-BR" sz="2400" dirty="0" smtClean="0"/>
              <a:t>com </a:t>
            </a:r>
            <a:r>
              <a:rPr lang="pt-BR" sz="2400" dirty="0"/>
              <a:t>vistas ao pagamento de juros sobre a sua </a:t>
            </a:r>
            <a:r>
              <a:rPr lang="pt-BR" sz="2400" dirty="0" smtClean="0"/>
              <a:t>dívida, já um “Déficit Primário” indica exatamente o contrário, ou </a:t>
            </a:r>
            <a:r>
              <a:rPr lang="pt-BR" sz="2400" dirty="0"/>
              <a:t>seja indicam a parcela do aumento da </a:t>
            </a:r>
            <a:r>
              <a:rPr lang="pt-BR" sz="2400" dirty="0" smtClean="0"/>
              <a:t>dívida do Ente no período. Portanto, </a:t>
            </a:r>
            <a:r>
              <a:rPr lang="pt-BR" sz="2400" dirty="0"/>
              <a:t>obter um resultado primário positivo </a:t>
            </a:r>
            <a:r>
              <a:rPr lang="pt-BR" sz="2400" dirty="0" smtClean="0"/>
              <a:t>(Superávit</a:t>
            </a:r>
            <a:r>
              <a:rPr lang="pt-BR" sz="2400" dirty="0"/>
              <a:t>) é um passo fundamental para manter a dinâmica da dívida pública </a:t>
            </a:r>
            <a:r>
              <a:rPr lang="pt-BR" sz="2400" dirty="0" smtClean="0"/>
              <a:t>controlada.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8244"/>
              </p:ext>
            </p:extLst>
          </p:nvPr>
        </p:nvGraphicFramePr>
        <p:xfrm>
          <a:off x="1413892" y="0"/>
          <a:ext cx="10153128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Planilha" r:id="rId3" imgW="9829765" imgH="5343595" progId="Excel.Sheet.12">
                  <p:embed/>
                </p:oleObj>
              </mc:Choice>
              <mc:Fallback>
                <p:oleObj name="Planilha" r:id="rId3" imgW="9829765" imgH="5343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892" y="0"/>
                        <a:ext cx="10153128" cy="638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440276" y="2530642"/>
            <a:ext cx="6275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PRIMÁRIO</a:t>
            </a:r>
            <a:endParaRPr lang="pt-BR" sz="3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1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812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Resultado Nominal está relacionado ao aumento ou diminuição do endividamento. Corresponde </a:t>
            </a:r>
            <a:r>
              <a:rPr lang="pt-BR" sz="2800" dirty="0" smtClean="0"/>
              <a:t>à </a:t>
            </a:r>
            <a:r>
              <a:rPr lang="pt-BR" sz="2800" dirty="0"/>
              <a:t>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val="39577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636431" y="2446875"/>
            <a:ext cx="431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NOMINAL</a:t>
            </a: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53106"/>
              </p:ext>
            </p:extLst>
          </p:nvPr>
        </p:nvGraphicFramePr>
        <p:xfrm>
          <a:off x="909836" y="116630"/>
          <a:ext cx="10657185" cy="56816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30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97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pt-BR" sz="1900" u="none" strike="noStrike" dirty="0">
                          <a:effectLst/>
                        </a:rPr>
                        <a:t>LRF, </a:t>
                      </a:r>
                      <a:r>
                        <a:rPr lang="pt-BR" sz="1900" u="none" strike="noStrike" dirty="0" err="1">
                          <a:effectLst/>
                        </a:rPr>
                        <a:t>art</a:t>
                      </a:r>
                      <a:r>
                        <a:rPr lang="pt-BR" sz="1900" u="none" strike="noStrike" dirty="0">
                          <a:effectLst/>
                        </a:rPr>
                        <a:t> 53, inciso III - Anexo VI (Portaria STN N° 575)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ESPECIFICAÇÃO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SALDO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31/12/2018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30/04/2019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DIVIDA CONSOLIDADA (I)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346.912.850,11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341.984.584,34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 (II)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141.784.806,97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Disponibilidade de Caixa Bruta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148.714.165,15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147.293.188,86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Demais Haveres Financeiros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97.471,43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280.998,36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   (-) </a:t>
                      </a:r>
                      <a:r>
                        <a:rPr lang="pt-BR" sz="2000" u="none" strike="noStrike" dirty="0" smtClean="0">
                          <a:effectLst/>
                        </a:rPr>
                        <a:t>RP </a:t>
                      </a:r>
                      <a:r>
                        <a:rPr lang="pt-BR" sz="2000" u="none" strike="noStrike" dirty="0">
                          <a:effectLst/>
                        </a:rPr>
                        <a:t>Processados (Exceto Precatórios)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23.150.762,60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 smtClean="0">
                          <a:effectLst/>
                        </a:rPr>
                        <a:t>5.789.380,25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CONSOLIDADA LÍQUIDA (III) 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200.199.777,37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RECEITA DE PRIVATIZAÇÕES (IV)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PASSIVOS RECONHECIDOS (V)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FISCAL LÍQUIDA (III + IV - V)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200.199.777,37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08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RESULTADO </a:t>
                      </a:r>
                      <a:r>
                        <a:rPr lang="pt-BR" sz="2000" u="none" strike="noStrike" smtClean="0">
                          <a:effectLst/>
                        </a:rPr>
                        <a:t>NOMINAL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 smtClean="0">
                          <a:effectLst/>
                        </a:rPr>
                        <a:t>21.056.198,76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928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META DE RESULTADO NOMINAL FIXADA NO ANEXO DE METAS FISCAIS DA LDO P/O EXERC DE REFERÊNCIA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3.341.462,88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endParaRPr lang="pt-BR" sz="4000" b="1" dirty="0">
              <a:solidFill>
                <a:srgbClr val="0070C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9876" y="1412776"/>
            <a:ext cx="106571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Limites estabelecidos:</a:t>
            </a:r>
          </a:p>
          <a:p>
            <a:pPr lvl="3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 smtClean="0">
                <a:latin typeface="Century Schoolbook" panose="02040604050505020304" pitchFamily="18" charset="0"/>
              </a:rPr>
              <a:t>União             </a:t>
            </a:r>
            <a:r>
              <a:rPr lang="pt-BR" sz="3600" b="1" dirty="0">
                <a:latin typeface="Century Schoolbook" panose="02040604050505020304" pitchFamily="18" charset="0"/>
              </a:rPr>
              <a:t>-   3,5 </a:t>
            </a:r>
          </a:p>
          <a:p>
            <a:pPr lvl="3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Estados         -   2</a:t>
            </a:r>
          </a:p>
          <a:p>
            <a:pPr lvl="3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Municípios    -   1,2 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 O parâmetro de  fixação é em relação à Receita Corrente Líquida;</a:t>
            </a:r>
          </a:p>
        </p:txBody>
      </p:sp>
    </p:spTree>
    <p:extLst>
      <p:ext uri="{BB962C8B-B14F-4D97-AF65-F5344CB8AC3E}">
        <p14:creationId xmlns:p14="http://schemas.microsoft.com/office/powerpoint/2010/main" val="42857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4172" y="12687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	Este </a:t>
            </a:r>
            <a:r>
              <a:rPr lang="pt-BR" sz="2400" dirty="0"/>
              <a:t>relatório objetiva demonstrar o desempenho da execução orçamentária e financeira do M</a:t>
            </a:r>
            <a:r>
              <a:rPr lang="pt-BR" sz="2400" dirty="0" smtClean="0"/>
              <a:t>unicípio </a:t>
            </a:r>
            <a:r>
              <a:rPr lang="pt-BR" sz="2400" dirty="0"/>
              <a:t>de </a:t>
            </a:r>
            <a:r>
              <a:rPr lang="pt-BR" sz="2400" dirty="0" smtClean="0"/>
              <a:t>Barreiras </a:t>
            </a:r>
            <a:r>
              <a:rPr lang="pt-BR" sz="2400" dirty="0"/>
              <a:t>durante o </a:t>
            </a:r>
            <a:r>
              <a:rPr lang="pt-BR" sz="2400" dirty="0" smtClean="0"/>
              <a:t>1º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2019, </a:t>
            </a:r>
            <a:r>
              <a:rPr lang="pt-BR" sz="2400" dirty="0"/>
              <a:t>assim como avaliar o cumprimento das metas fiscais previamente estabelecidas para o Orçamento Fiscal e da Seguridade Social da </a:t>
            </a:r>
            <a:r>
              <a:rPr lang="pt-BR" sz="2400" dirty="0" smtClean="0"/>
              <a:t>Prefeitura, em atendimento ao §4º do Artigo </a:t>
            </a:r>
            <a:r>
              <a:rPr lang="pt-BR" sz="2400" dirty="0"/>
              <a:t>9º da Lei Complementar nº 101/2000 (Lei de Responsabilidade Fiscal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770376" y="352054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24134"/>
            <a:ext cx="33843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15618"/>
              </p:ext>
            </p:extLst>
          </p:nvPr>
        </p:nvGraphicFramePr>
        <p:xfrm>
          <a:off x="1269876" y="836712"/>
          <a:ext cx="10585176" cy="43984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668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8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45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LRF, art. 55, inciso I, alínea "b" - Anexo II (Portaria STN N° 574)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1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ESPECIFICAÇÃO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EXERCÍCIO ANTERIOR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DO EXERCÍCIO 2019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 Até o 1º Quadrimestre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DÍVIDA CONSOLIDADA - DC (I)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>
                          <a:effectLst/>
                        </a:rPr>
                        <a:t>346.912.850,11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341.984.584,34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22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DEDUÇÕES (II) (Disponibilidade de Caixa Bruta - Haveres Financeiros - Precatórios)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125.656.873,98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141.784.806,97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4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>
                          <a:effectLst/>
                        </a:rPr>
                        <a:t>221.255.976,13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>
                          <a:effectLst/>
                        </a:rPr>
                        <a:t>200.199.777,37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8161"/>
              </p:ext>
            </p:extLst>
          </p:nvPr>
        </p:nvGraphicFramePr>
        <p:xfrm>
          <a:off x="1701924" y="692696"/>
          <a:ext cx="9937104" cy="44644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221.255.976,13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200.199.777,37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CORRENTE LÍQUIDA -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399.550.068,01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421.285.195,61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 sobre a RCL (I/RCL)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86,83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81,18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DCL sobre a RCL (III/RCL)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55,38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47,52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LIMITE DEFINIDO POR RESOLUÇÃO DO SENADO FEDERAL: 120,00%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479.460.081,61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505.542.234,73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LIMITE DE ALERTA (§ 1º do art. 59 da LRF) - 108% da RCL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431.514.073,45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454.988.011,26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7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93812" y="1484784"/>
            <a:ext cx="106571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O </a:t>
            </a:r>
            <a:r>
              <a:rPr lang="pt-BR" sz="2800" dirty="0"/>
              <a:t>Governo não possui total liberdade no uso dos recursos públicos. </a:t>
            </a:r>
            <a:r>
              <a:rPr lang="pt-BR" sz="2800" dirty="0" smtClean="0"/>
              <a:t>A separação </a:t>
            </a:r>
            <a:r>
              <a:rPr lang="pt-BR" sz="2800" dirty="0"/>
              <a:t>dos poderes, o equilíbrio orçamentário e o investimento </a:t>
            </a:r>
            <a:r>
              <a:rPr lang="pt-BR" sz="2800" dirty="0" smtClean="0"/>
              <a:t>vinculado em </a:t>
            </a:r>
            <a:r>
              <a:rPr lang="pt-BR" sz="2800" dirty="0"/>
              <a:t>determinadas áreas fundamentais são limitadores da </a:t>
            </a:r>
            <a:r>
              <a:rPr lang="pt-BR" sz="2800" dirty="0" smtClean="0"/>
              <a:t>atuação governamental</a:t>
            </a:r>
            <a:r>
              <a:rPr lang="pt-BR" sz="2800" dirty="0"/>
              <a:t>. </a:t>
            </a:r>
            <a:r>
              <a:rPr lang="pt-BR" sz="2800" dirty="0" smtClean="0"/>
              <a:t>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88518" y="692696"/>
            <a:ext cx="821430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1739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788" y="1118223"/>
            <a:ext cx="10873208" cy="59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LRF, há limites de gastos com pessoal, como percentual das receitas, para os três Poderes da União, dos Estados, do Distrito Federal e dos Municípios.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Nos Municípios, os limites máximos para gastos com pessoal (60% da Receita Corrente Líquida) serão: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6% para o Legislativo,</a:t>
            </a: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54% para o Executivo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Gastos com Pessoal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rot="16200000">
            <a:off x="-2218156" y="259655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DESPESA COM PESSOAL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98582"/>
              </p:ext>
            </p:extLst>
          </p:nvPr>
        </p:nvGraphicFramePr>
        <p:xfrm>
          <a:off x="1053852" y="166454"/>
          <a:ext cx="10657184" cy="57688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72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6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3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>
                          <a:effectLst/>
                        </a:rPr>
                        <a:t>RGF - ANEXO 1 (LRF, art. 55, inciso I, alínea "a")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>
                          <a:effectLst/>
                        </a:rPr>
                        <a:t>R$ 1,00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sng" strike="noStrike" dirty="0">
                          <a:effectLst/>
                        </a:rPr>
                        <a:t>APURAÇÃO DO CUMPRIMENTO DO LIMITE LEGAL</a:t>
                      </a:r>
                      <a:endParaRPr lang="pt-BR" sz="2600" b="1" i="0" u="sng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VALOR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% SOBRE A RCL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RECEITA CORRENTE LÍQUIDA - RCL (V)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421.285.195,61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% do TOTAL DESP C/ PESSOAL - DTP sobre a RCL  (V) = (IIIa / III b)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219.487.030,77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52,10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MÁXIMO (VI) (incisos I, II e III, art.20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227.494.005,63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54,00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PRUDENCIAL ( VII)= ( 0,95 x VI)  (paragrafo único, art. 22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216.119.305,35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51,30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 ALERTA ( VII)= ( 0,95 x VI)  (paragrafo único, art. 59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204.744.605,07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48,60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DESPESA COM PESSOAL – Poder </a:t>
            </a:r>
            <a:r>
              <a:rPr lang="pt-BR" sz="40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Executivo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843377"/>
              </p:ext>
            </p:extLst>
          </p:nvPr>
        </p:nvGraphicFramePr>
        <p:xfrm>
          <a:off x="1069975" y="2120900"/>
          <a:ext cx="10055225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COMPOSIÇÃO DA BASE DE CÁLCULO DA SAÚDE E EDUCAÇÃO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SAÚDE  - 15%                         EDUCAÇÃO  - 25%</a:t>
            </a:r>
          </a:p>
          <a:p>
            <a:pPr marL="0" indent="0" algn="ctr">
              <a:buNone/>
              <a:defRPr/>
            </a:pPr>
            <a:endParaRPr lang="pt-BR" sz="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Impostos: </a:t>
            </a:r>
            <a:r>
              <a:rPr lang="pt-BR" sz="2800" dirty="0">
                <a:latin typeface="Century Schoolbook" panose="02040604050505020304" pitchFamily="18" charset="0"/>
              </a:rPr>
              <a:t>IPTU, IRRF, ISS, ITBI assim como as receitas da dívida ativa de impostos – principal, multas, juros de mora e outros encargos, excluídas as deduções (imposto pago a maior ou em duplicidade).</a:t>
            </a:r>
          </a:p>
          <a:p>
            <a:pPr marL="0" indent="0" algn="just">
              <a:buNone/>
              <a:defRPr/>
            </a:pPr>
            <a:endParaRPr lang="pt-BR" sz="9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Transferências Constitucionais: </a:t>
            </a:r>
            <a:r>
              <a:rPr lang="pt-BR" sz="2800" dirty="0">
                <a:latin typeface="Century Schoolbook" panose="02040604050505020304" pitchFamily="18" charset="0"/>
              </a:rPr>
              <a:t>FPM, ITR, ICMS Desoneração – Lei 87/96, ICMS, IPVA, IPI Exportação.</a:t>
            </a:r>
          </a:p>
          <a:p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71060" y="260648"/>
            <a:ext cx="673133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7178" y="968534"/>
            <a:ext cx="11305256" cy="323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Abril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R$ 12.747.384,73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15,73%</a:t>
            </a:r>
            <a:r>
              <a:rPr lang="pt-BR" sz="2800" b="1" dirty="0" smtClean="0">
                <a:latin typeface="Century Schoolbook" panose="02040604050505020304" pitchFamily="18" charset="0"/>
              </a:rPr>
              <a:t>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</a:t>
            </a:r>
            <a:r>
              <a:rPr lang="pt-BR" sz="2800" dirty="0" smtClean="0">
                <a:latin typeface="Century Schoolbook" panose="02040604050505020304" pitchFamily="18" charset="0"/>
              </a:rPr>
              <a:t>superior ao constitucionalmente exigido, Demostrando que no período o Município já aplicou mais que o valor mínimo.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4484802"/>
            <a:ext cx="2771398" cy="1943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484802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0"/>
          <a:stretch/>
        </p:blipFill>
        <p:spPr>
          <a:xfrm>
            <a:off x="347178" y="4529556"/>
            <a:ext cx="40853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720015"/>
              </p:ext>
            </p:extLst>
          </p:nvPr>
        </p:nvGraphicFramePr>
        <p:xfrm>
          <a:off x="261764" y="22527"/>
          <a:ext cx="11737304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Planilha" r:id="rId3" imgW="3248006" imgH="1409607" progId="Excel.Sheet.8">
                  <p:embed/>
                </p:oleObj>
              </mc:Choice>
              <mc:Fallback>
                <p:oleObj name="Planilha" r:id="rId3" imgW="3248006" imgH="14096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764" y="22527"/>
                        <a:ext cx="11737304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0144" y="116632"/>
            <a:ext cx="7555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APLICAÇÃO EM EDUCAÇÃO</a:t>
            </a:r>
            <a:endParaRPr lang="pt-BR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528" y="692696"/>
            <a:ext cx="11593288" cy="323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Century Schoolbook" panose="02040604050505020304" pitchFamily="18" charset="0"/>
              </a:rPr>
              <a:t>O Município de Barreiras até o mês de Abril de 2019 aplicou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R$ 36.623.070,41 </a:t>
            </a:r>
            <a:r>
              <a:rPr lang="pt-BR" sz="2800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24,05% </a:t>
            </a:r>
            <a:r>
              <a:rPr lang="pt-BR" sz="2800" dirty="0" smtClean="0">
                <a:latin typeface="Century Schoolbook" panose="02040604050505020304" pitchFamily="18" charset="0"/>
              </a:rPr>
              <a:t>da </a:t>
            </a:r>
            <a:r>
              <a:rPr lang="pt-BR" sz="2800" dirty="0">
                <a:latin typeface="Century Schoolbook" panose="02040604050505020304" pitchFamily="18" charset="0"/>
              </a:rPr>
              <a:t>arrecadação dos </a:t>
            </a:r>
            <a:r>
              <a:rPr lang="pt-BR" sz="2800" dirty="0" smtClean="0">
                <a:latin typeface="Century Schoolbook" panose="02040604050505020304" pitchFamily="18" charset="0"/>
              </a:rPr>
              <a:t>impostos e transferências </a:t>
            </a:r>
            <a:r>
              <a:rPr lang="pt-BR" sz="2800" dirty="0">
                <a:latin typeface="Century Schoolbook" panose="02040604050505020304" pitchFamily="18" charset="0"/>
              </a:rPr>
              <a:t>no período. Esse índice é menor que o constitucionalmente </a:t>
            </a:r>
            <a:r>
              <a:rPr lang="pt-BR" sz="2800" dirty="0" smtClean="0">
                <a:latin typeface="Century Schoolbook" panose="02040604050505020304" pitchFamily="18" charset="0"/>
              </a:rPr>
              <a:t>exigido, mas o gestor tem até o final do exercício para atingir o percentual mínimo de 25%.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4276275"/>
            <a:ext cx="2952328" cy="16695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280801"/>
            <a:ext cx="2736304" cy="17403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4303803"/>
            <a:ext cx="4059125" cy="16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Lei de Responsabilidade </a:t>
            </a:r>
            <a:r>
              <a:rPr lang="pt-BR" sz="54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Fiscal</a:t>
            </a:r>
            <a:endParaRPr lang="pt-BR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121" y="2636912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Tem como objetivo o estabelecimento de normas de finanças públicas voltadas para a responsabilidade na gestão fiscal.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42186"/>
              </p:ext>
            </p:extLst>
          </p:nvPr>
        </p:nvGraphicFramePr>
        <p:xfrm>
          <a:off x="189756" y="116632"/>
          <a:ext cx="11881320" cy="641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Planilha" r:id="rId3" imgW="3162301" imgH="2247815" progId="Excel.Sheet.8">
                  <p:embed/>
                </p:oleObj>
              </mc:Choice>
              <mc:Fallback>
                <p:oleObj name="Planilha" r:id="rId3" imgW="3162301" imgH="2247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56" y="116632"/>
                        <a:ext cx="11881320" cy="641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5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96227" y="260648"/>
            <a:ext cx="668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  <a:endParaRPr lang="pt-BR" sz="40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5820" y="996156"/>
            <a:ext cx="10801200" cy="518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Conforme </a:t>
            </a:r>
            <a:r>
              <a:rPr lang="pt-BR" sz="2800" dirty="0"/>
              <a:t>estabelecido nos §§ 2º e 3º do art. 211 da Constituição (</a:t>
            </a:r>
            <a:r>
              <a:rPr lang="pt-BR" sz="2800" dirty="0" smtClean="0"/>
              <a:t>os Municípios </a:t>
            </a:r>
            <a:r>
              <a:rPr lang="pt-BR" sz="2800" dirty="0"/>
              <a:t>devem utilizar recursos do </a:t>
            </a:r>
            <a:r>
              <a:rPr lang="pt-BR" sz="2800" dirty="0" smtClean="0"/>
              <a:t>FUNDEB </a:t>
            </a:r>
            <a:r>
              <a:rPr lang="pt-BR" sz="2800" dirty="0"/>
              <a:t>na educação infantil e no ensino </a:t>
            </a:r>
            <a:r>
              <a:rPr lang="pt-BR" sz="2800" dirty="0" smtClean="0"/>
              <a:t>fundamental), </a:t>
            </a:r>
            <a:r>
              <a:rPr lang="pt-BR" sz="2800" dirty="0"/>
              <a:t>sendo que o mínimo de 60% desses </a:t>
            </a:r>
            <a:r>
              <a:rPr lang="pt-BR" sz="2800" dirty="0" smtClean="0"/>
              <a:t>recursos deve </a:t>
            </a:r>
            <a:r>
              <a:rPr lang="pt-BR" sz="2800" dirty="0"/>
              <a:t>ser destinado anualmente à remuneração dos profissionais do </a:t>
            </a:r>
            <a:r>
              <a:rPr lang="pt-BR" sz="2800" dirty="0" smtClean="0"/>
              <a:t>magistério. Até o mês de Abril o Município de Barreiras aplicou o percentual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75,67% </a:t>
            </a:r>
            <a:r>
              <a:rPr lang="pt-BR" sz="2800" dirty="0" smtClean="0"/>
              <a:t>das receitas recebidas do FUNDEB na </a:t>
            </a:r>
            <a:r>
              <a:rPr lang="pt-BR" sz="2800" dirty="0"/>
              <a:t>remuneração dos profissionais do </a:t>
            </a:r>
            <a:r>
              <a:rPr lang="pt-BR" sz="2800" dirty="0" smtClean="0"/>
              <a:t>magistério, aplicação que é superior ao exigido.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76733"/>
              </p:ext>
            </p:extLst>
          </p:nvPr>
        </p:nvGraphicFramePr>
        <p:xfrm>
          <a:off x="189756" y="404664"/>
          <a:ext cx="11711715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Planilha" r:id="rId3" imgW="3124155" imgH="1152583" progId="Excel.Sheet.8">
                  <p:embed/>
                </p:oleObj>
              </mc:Choice>
              <mc:Fallback>
                <p:oleObj name="Planilha" r:id="rId3" imgW="3124155" imgH="1152583" progId="Excel.Sheet.8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56" y="404664"/>
                        <a:ext cx="11711715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4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10" y="2418084"/>
            <a:ext cx="3671974" cy="158417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710036" y="4221088"/>
            <a:ext cx="6336704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JOÃO BARBOSA DE SOUZA SOBRINHO</a:t>
            </a:r>
          </a:p>
          <a:p>
            <a:pPr marL="0" indent="0" algn="ctr">
              <a:buNone/>
            </a:pPr>
            <a:r>
              <a:rPr lang="pt-BR" sz="3200" dirty="0"/>
              <a:t>PREFEITO MUNICIPAL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341881" y="260648"/>
            <a:ext cx="9289033" cy="214886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/>
              <a:t>SECRETÁRIA MUNICIPAL DA FAZENDA</a:t>
            </a:r>
          </a:p>
          <a:p>
            <a:pPr marL="0" indent="0" algn="ctr">
              <a:buNone/>
            </a:pPr>
            <a:r>
              <a:rPr lang="pt-BR" sz="1600" dirty="0" smtClean="0"/>
              <a:t>(77</a:t>
            </a:r>
            <a:r>
              <a:rPr lang="pt-BR" sz="1600" dirty="0"/>
              <a:t>) 3614-7104</a:t>
            </a:r>
            <a:br>
              <a:rPr lang="pt-BR" sz="1600" dirty="0"/>
            </a:br>
            <a:r>
              <a:rPr lang="pt-BR" sz="1600" dirty="0" smtClean="0"/>
              <a:t>EMAIL: fazenda@barreiras.ba.gov.br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5880146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9932" y="5595004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 smtClean="0"/>
              <a:t>Desenvolvido por: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10036" y="5571921"/>
            <a:ext cx="6092825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/>
              <a:t>REALIZADA POR: </a:t>
            </a:r>
            <a:endParaRPr lang="pt-BR" b="1" dirty="0"/>
          </a:p>
          <a:p>
            <a:pPr algn="ctr"/>
            <a:r>
              <a:rPr lang="pt-BR" sz="1900" dirty="0" smtClean="0"/>
              <a:t>VERSIANY DE PAULA MOREIRA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 que é a Lei de Responsabilidade Fiscal (LRF)?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574" y="2420888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Basicamente, é um conjunto de normas para que a União, os Estados e os Municípios administrem com prudência suas receitas e despesas, e evitem desequilíbrios orçamentários e o endividamento excessivo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6296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Quais são os principais pontos da LRF?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484784"/>
            <a:ext cx="11377264" cy="405079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Limites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para despesas com pessoal;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Determina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que sejam criadas metas para controlar receitas e despesas;</a:t>
            </a:r>
          </a:p>
          <a:p>
            <a:pPr algn="just"/>
            <a:r>
              <a:rPr lang="pt-BR" sz="3600" b="1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Nenhum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governante pode criar uma nova despesa  continuada (por mais de dois anos), sem indicar sua fonte de receita ou sem reduzir outras despesas já existentes.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104411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RESULTADOS FISCAIS </a:t>
            </a:r>
            <a:endParaRPr lang="pt-BR" sz="32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32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  <a:endParaRPr lang="pt-BR" sz="32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29916" y="1970257"/>
            <a:ext cx="8712968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I – RECEITAS ORÇAMENTÁRIAS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II </a:t>
            </a:r>
            <a:r>
              <a:rPr lang="pt-BR" sz="2800" b="1" dirty="0"/>
              <a:t>– </a:t>
            </a:r>
            <a:r>
              <a:rPr lang="pt-BR" sz="2800" b="1" dirty="0" smtClean="0"/>
              <a:t>DESPESAS ORÇAMENTÁRIAS</a:t>
            </a:r>
            <a:endParaRPr lang="pt-BR" sz="2800" b="1" dirty="0"/>
          </a:p>
          <a:p>
            <a:endParaRPr lang="pt-BR" sz="2800" b="1" dirty="0" smtClean="0"/>
          </a:p>
          <a:p>
            <a:r>
              <a:rPr lang="pt-BR" sz="2800" b="1" dirty="0" smtClean="0"/>
              <a:t>III – RESULTADOS FISCAIS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IV – 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39480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89956"/>
              </p:ext>
            </p:extLst>
          </p:nvPr>
        </p:nvGraphicFramePr>
        <p:xfrm>
          <a:off x="1197868" y="116632"/>
          <a:ext cx="10844212" cy="60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Planilha" r:id="rId4" imgW="8153430" imgH="4324497" progId="Excel.Sheet.12">
                  <p:embed/>
                </p:oleObj>
              </mc:Choice>
              <mc:Fallback>
                <p:oleObj name="Planilha" r:id="rId4" imgW="8153430" imgH="43244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7868" y="116632"/>
                        <a:ext cx="10844212" cy="600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751553" y="2753805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199459"/>
              </p:ext>
            </p:extLst>
          </p:nvPr>
        </p:nvGraphicFramePr>
        <p:xfrm>
          <a:off x="621804" y="0"/>
          <a:ext cx="10873208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86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21696"/>
              </p:ext>
            </p:extLst>
          </p:nvPr>
        </p:nvGraphicFramePr>
        <p:xfrm>
          <a:off x="1845940" y="53237"/>
          <a:ext cx="9720263" cy="621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Planilha" r:id="rId4" imgW="8515238" imgH="3895752" progId="Excel.Sheet.12">
                  <p:embed/>
                </p:oleObj>
              </mc:Choice>
              <mc:Fallback>
                <p:oleObj name="Planilha" r:id="rId4" imgW="8515238" imgH="3895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5940" y="53237"/>
                        <a:ext cx="9720263" cy="621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-2183796" y="2562192"/>
            <a:ext cx="6091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  <a:fontScheme name="Cambria-Calibri">
    <a:majorFont>
      <a:latin typeface="Cambria" panose="02040503050406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1544</Words>
  <Application>Microsoft Office PowerPoint</Application>
  <PresentationFormat>Personalizar</PresentationFormat>
  <Paragraphs>250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Tipo de Madeira</vt:lpstr>
      <vt:lpstr>Planilha</vt:lpstr>
      <vt:lpstr>AUDIÊNCIA Pública 1º quadrimestre 2019</vt:lpstr>
      <vt:lpstr>Apresentação do PowerPoint</vt:lpstr>
      <vt:lpstr>Lei de Responsabilidade Fiscal</vt:lpstr>
      <vt:lpstr>O que é a Lei de Responsabilidade Fiscal (LRF)?</vt:lpstr>
      <vt:lpstr>Quais são os principais pontos da LRF?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COM PESSOAL – Poder Executivo</vt:lpstr>
      <vt:lpstr>COMPOSIÇÃO DA BASE DE CÁLCULO DA SAÚDE 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2020-05-27T11:54:58Z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